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60" r:id="rId2"/>
    <p:sldId id="267" r:id="rId3"/>
    <p:sldId id="262" r:id="rId4"/>
    <p:sldId id="263" r:id="rId5"/>
    <p:sldId id="261" r:id="rId6"/>
    <p:sldId id="264" r:id="rId7"/>
    <p:sldId id="268" r:id="rId8"/>
    <p:sldId id="265" r:id="rId9"/>
    <p:sldId id="266" r:id="rId10"/>
    <p:sldId id="288" r:id="rId11"/>
    <p:sldId id="271" r:id="rId12"/>
    <p:sldId id="272" r:id="rId13"/>
    <p:sldId id="273" r:id="rId14"/>
    <p:sldId id="274" r:id="rId15"/>
    <p:sldId id="275" r:id="rId16"/>
    <p:sldId id="269" r:id="rId17"/>
    <p:sldId id="270" r:id="rId18"/>
    <p:sldId id="276" r:id="rId19"/>
    <p:sldId id="277" r:id="rId20"/>
    <p:sldId id="278" r:id="rId21"/>
    <p:sldId id="279" r:id="rId22"/>
    <p:sldId id="280" r:id="rId23"/>
    <p:sldId id="281" r:id="rId24"/>
    <p:sldId id="292" r:id="rId25"/>
    <p:sldId id="293" r:id="rId26"/>
    <p:sldId id="294" r:id="rId27"/>
    <p:sldId id="295" r:id="rId28"/>
    <p:sldId id="296" r:id="rId29"/>
    <p:sldId id="298" r:id="rId30"/>
    <p:sldId id="299" r:id="rId31"/>
    <p:sldId id="300" r:id="rId32"/>
    <p:sldId id="301" r:id="rId33"/>
    <p:sldId id="389" r:id="rId34"/>
    <p:sldId id="314" r:id="rId35"/>
    <p:sldId id="290" r:id="rId36"/>
    <p:sldId id="320" r:id="rId37"/>
    <p:sldId id="487"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40C"/>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442" autoAdjust="0"/>
    <p:restoredTop sz="94660"/>
  </p:normalViewPr>
  <p:slideViewPr>
    <p:cSldViewPr snapToGrid="0">
      <p:cViewPr varScale="1">
        <p:scale>
          <a:sx n="108" d="100"/>
          <a:sy n="108" d="100"/>
        </p:scale>
        <p:origin x="1296" y="45"/>
      </p:cViewPr>
      <p:guideLst>
        <p:guide orient="horz" pos="2160"/>
        <p:guide pos="2880"/>
      </p:guideLst>
    </p:cSldViewPr>
  </p:slideViewPr>
  <p:notesTextViewPr>
    <p:cViewPr>
      <p:scale>
        <a:sx n="1" d="1"/>
        <a:sy n="1" d="1"/>
      </p:scale>
      <p:origin x="0" y="0"/>
    </p:cViewPr>
  </p:notesTextViewPr>
  <p:gridSpacing cx="45005" cy="45005"/>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jpeg>
</file>

<file path=ppt/media/image11.jpeg>
</file>

<file path=ppt/media/image110.jp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jpeg>
</file>

<file path=ppt/media/image33.jpe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e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jpe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jpeg>
</file>

<file path=ppt/media/image79.jpeg>
</file>

<file path=ppt/media/image8.png>
</file>

<file path=ppt/media/image80.jpe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jpeg>
</file>

<file path=ppt/media/image94.jpg>
</file>

<file path=ppt/media/image95.jpg>
</file>

<file path=ppt/media/image96.jpg>
</file>

<file path=ppt/media/image97.jpeg>
</file>

<file path=ppt/media/image98.jpe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FEE6188-AFCE-4F23-9A4A-9C6834BFAADA}" type="datetimeFigureOut">
              <a:rPr lang="en-CA" smtClean="0"/>
              <a:t>2022-01-22</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C193FD7-3E71-4816-9B1F-B43B71F43D68}" type="slidenum">
              <a:rPr lang="en-CA" smtClean="0"/>
              <a:t>‹#›</a:t>
            </a:fld>
            <a:endParaRPr lang="en-CA"/>
          </a:p>
        </p:txBody>
      </p:sp>
    </p:spTree>
    <p:extLst>
      <p:ext uri="{BB962C8B-B14F-4D97-AF65-F5344CB8AC3E}">
        <p14:creationId xmlns:p14="http://schemas.microsoft.com/office/powerpoint/2010/main" val="3864486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greenpeace.org/international/campaigns/toxics/polyvinyl-chloride"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www.greenlivingtips.com/blogs/466/EPA-adds-to-environmental-toxin-hit-list.html"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the end of my day my environmental impact is flashing like a Christmas</a:t>
            </a:r>
            <a:r>
              <a:rPr lang="en-US" baseline="0" dirty="0"/>
              <a:t> tree.</a:t>
            </a:r>
          </a:p>
          <a:p>
            <a:r>
              <a:rPr lang="en-CA" sz="1200" b="0" i="0" kern="1200" dirty="0">
                <a:solidFill>
                  <a:schemeClr val="tx1"/>
                </a:solidFill>
                <a:effectLst/>
                <a:latin typeface="+mn-lt"/>
                <a:ea typeface="+mn-ea"/>
                <a:cs typeface="+mn-cs"/>
              </a:rPr>
              <a:t>Greenpeace has pushed for the </a:t>
            </a:r>
            <a:r>
              <a:rPr lang="en-CA" sz="1200" b="0" i="0" kern="1200" dirty="0">
                <a:solidFill>
                  <a:schemeClr val="tx1"/>
                </a:solidFill>
                <a:effectLst/>
                <a:latin typeface="+mn-lt"/>
                <a:ea typeface="+mn-ea"/>
                <a:cs typeface="+mn-cs"/>
                <a:hlinkClick r:id="rId3"/>
              </a:rPr>
              <a:t>cessation of PVC production</a:t>
            </a:r>
            <a:r>
              <a:rPr lang="en-CA" sz="1200" b="0" i="0" kern="1200" dirty="0">
                <a:solidFill>
                  <a:schemeClr val="tx1"/>
                </a:solidFill>
                <a:effectLst/>
                <a:latin typeface="+mn-lt"/>
                <a:ea typeface="+mn-ea"/>
                <a:cs typeface="+mn-cs"/>
              </a:rPr>
              <a:t> as dioxin is created from the manufacture and incineration of the substance. Dioxin is one of the most deadliest of man-made poisons and it's a cumulative toxin, meaning it stays in the body for a long time, concentrating in food chains at the highest levels in carnivores - which includes us.</a:t>
            </a:r>
          </a:p>
          <a:p>
            <a:r>
              <a:rPr lang="en-CA" sz="1200" b="0" i="0" kern="1200" dirty="0">
                <a:solidFill>
                  <a:schemeClr val="tx1"/>
                </a:solidFill>
                <a:effectLst/>
                <a:latin typeface="+mn-lt"/>
                <a:ea typeface="+mn-ea"/>
                <a:cs typeface="+mn-cs"/>
              </a:rPr>
              <a:t>Substances called phthalates are added to PVC to make it flexible. Studies of animals show that some of these chemicals are may cause cancer, kidney and reproductive system damage. The disturbing part is that soft PVC is often used in toys for young children - and they just love putting things in their mouths. The phthalate issue is now such a concern, the U.S. Environmental Protection Agency (EPA) recently </a:t>
            </a:r>
            <a:r>
              <a:rPr lang="en-CA" sz="1200" b="0" i="0" kern="1200" dirty="0">
                <a:solidFill>
                  <a:schemeClr val="tx1"/>
                </a:solidFill>
                <a:effectLst/>
                <a:latin typeface="+mn-lt"/>
                <a:ea typeface="+mn-ea"/>
                <a:cs typeface="+mn-cs"/>
                <a:hlinkClick r:id="rId4"/>
              </a:rPr>
              <a:t>announced a series of actions</a:t>
            </a:r>
            <a:r>
              <a:rPr lang="en-CA" sz="1200" b="0" i="0" kern="1200" dirty="0">
                <a:solidFill>
                  <a:schemeClr val="tx1"/>
                </a:solidFill>
                <a:effectLst/>
                <a:latin typeface="+mn-lt"/>
                <a:ea typeface="+mn-ea"/>
                <a:cs typeface="+mn-cs"/>
              </a:rPr>
              <a:t>.</a:t>
            </a:r>
          </a:p>
          <a:p>
            <a:endParaRPr lang="en-CA" dirty="0"/>
          </a:p>
        </p:txBody>
      </p:sp>
      <p:sp>
        <p:nvSpPr>
          <p:cNvPr id="4" name="Slide Number Placeholder 3"/>
          <p:cNvSpPr>
            <a:spLocks noGrp="1"/>
          </p:cNvSpPr>
          <p:nvPr>
            <p:ph type="sldNum" sz="quarter" idx="10"/>
          </p:nvPr>
        </p:nvSpPr>
        <p:spPr/>
        <p:txBody>
          <a:bodyPr/>
          <a:lstStyle/>
          <a:p>
            <a:fld id="{AC193FD7-3E71-4816-9B1F-B43B71F43D68}" type="slidenum">
              <a:rPr lang="en-CA" smtClean="0"/>
              <a:t>2</a:t>
            </a:fld>
            <a:endParaRPr lang="en-CA"/>
          </a:p>
        </p:txBody>
      </p:sp>
    </p:spTree>
    <p:extLst>
      <p:ext uri="{BB962C8B-B14F-4D97-AF65-F5344CB8AC3E}">
        <p14:creationId xmlns:p14="http://schemas.microsoft.com/office/powerpoint/2010/main" val="4163654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a:t>We are not cutting any slag to these poor species and ecosystems</a:t>
            </a:r>
          </a:p>
          <a:p>
            <a:pPr eaLnBrk="1" hangingPunct="1">
              <a:spcBef>
                <a:spcPct val="0"/>
              </a:spcBef>
            </a:pPr>
            <a:r>
              <a:rPr lang="en-US" dirty="0"/>
              <a:t>5:19min</a:t>
            </a:r>
            <a:r>
              <a:rPr lang="en-US" baseline="0" dirty="0"/>
              <a:t> we end up with systems that cannot return to their original states even if the stressors are removed.</a:t>
            </a:r>
          </a:p>
          <a:p>
            <a:pPr eaLnBrk="1" hangingPunct="1">
              <a:spcBef>
                <a:spcPct val="0"/>
              </a:spcBef>
            </a:pPr>
            <a:r>
              <a:rPr lang="en-US" baseline="0" dirty="0" err="1"/>
              <a:t>5:45min</a:t>
            </a:r>
            <a:r>
              <a:rPr lang="en-US" baseline="0" dirty="0"/>
              <a:t> Even now in the first world the thing is turning scary. For instance in the US 50 million people are suffering hunger or at risk of it. In Countries from </a:t>
            </a:r>
            <a:r>
              <a:rPr lang="en-US" baseline="0" dirty="0" err="1"/>
              <a:t>africa</a:t>
            </a:r>
            <a:r>
              <a:rPr lang="en-US" baseline="0" dirty="0"/>
              <a:t> and </a:t>
            </a:r>
            <a:r>
              <a:rPr lang="en-US" baseline="0" dirty="0" err="1"/>
              <a:t>asia</a:t>
            </a:r>
            <a:r>
              <a:rPr lang="en-US" baseline="0" dirty="0"/>
              <a:t> and the </a:t>
            </a:r>
            <a:r>
              <a:rPr lang="en-US" baseline="0" dirty="0" err="1"/>
              <a:t>southpacific</a:t>
            </a:r>
            <a:r>
              <a:rPr lang="en-US" baseline="0" dirty="0"/>
              <a:t> the situation is truly scary. </a:t>
            </a:r>
          </a:p>
          <a:p>
            <a:pPr eaLnBrk="1" hangingPunct="1">
              <a:spcBef>
                <a:spcPct val="0"/>
              </a:spcBef>
            </a:pPr>
            <a:r>
              <a:rPr lang="en-US" baseline="0" dirty="0"/>
              <a:t>6:30 min today about 1 billion people, 20% of the world’s human population live near environments that are so deteriorated that basic food supply to humanity is not ensured anymore. The situation is even more critical when you consider future scenarios of clean water supply.</a:t>
            </a:r>
          </a:p>
          <a:p>
            <a:pPr eaLnBrk="1" hangingPunct="1">
              <a:spcBef>
                <a:spcPct val="0"/>
              </a:spcBef>
            </a:pPr>
            <a:r>
              <a:rPr lang="en-US" baseline="0" dirty="0"/>
              <a:t>7:05 min Those </a:t>
            </a:r>
            <a:r>
              <a:rPr lang="en-US" baseline="0" dirty="0" err="1"/>
              <a:t>statisitics</a:t>
            </a:r>
            <a:r>
              <a:rPr lang="en-US" baseline="0" dirty="0"/>
              <a:t> are just sad…how, we, as a developed and smart’ species are letting this to happen.</a:t>
            </a:r>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685750" indent="-263750">
              <a:defRPr>
                <a:solidFill>
                  <a:schemeClr val="tx1"/>
                </a:solidFill>
                <a:latin typeface="Calibri" pitchFamily="34" charset="0"/>
              </a:defRPr>
            </a:lvl2pPr>
            <a:lvl3pPr marL="1055000" indent="-211000">
              <a:defRPr>
                <a:solidFill>
                  <a:schemeClr val="tx1"/>
                </a:solidFill>
                <a:latin typeface="Calibri" pitchFamily="34" charset="0"/>
              </a:defRPr>
            </a:lvl3pPr>
            <a:lvl4pPr marL="1477000" indent="-211000">
              <a:defRPr>
                <a:solidFill>
                  <a:schemeClr val="tx1"/>
                </a:solidFill>
                <a:latin typeface="Calibri" pitchFamily="34" charset="0"/>
              </a:defRPr>
            </a:lvl4pPr>
            <a:lvl5pPr marL="1898999" indent="-211000">
              <a:defRPr>
                <a:solidFill>
                  <a:schemeClr val="tx1"/>
                </a:solidFill>
                <a:latin typeface="Calibri" pitchFamily="34" charset="0"/>
              </a:defRPr>
            </a:lvl5pPr>
            <a:lvl6pPr marL="2320999" indent="-211000" fontAlgn="base">
              <a:spcBef>
                <a:spcPct val="0"/>
              </a:spcBef>
              <a:spcAft>
                <a:spcPct val="0"/>
              </a:spcAft>
              <a:defRPr>
                <a:solidFill>
                  <a:schemeClr val="tx1"/>
                </a:solidFill>
                <a:latin typeface="Calibri" pitchFamily="34" charset="0"/>
              </a:defRPr>
            </a:lvl6pPr>
            <a:lvl7pPr marL="2743000" indent="-211000" fontAlgn="base">
              <a:spcBef>
                <a:spcPct val="0"/>
              </a:spcBef>
              <a:spcAft>
                <a:spcPct val="0"/>
              </a:spcAft>
              <a:defRPr>
                <a:solidFill>
                  <a:schemeClr val="tx1"/>
                </a:solidFill>
                <a:latin typeface="Calibri" pitchFamily="34" charset="0"/>
              </a:defRPr>
            </a:lvl7pPr>
            <a:lvl8pPr marL="3165000" indent="-211000" fontAlgn="base">
              <a:spcBef>
                <a:spcPct val="0"/>
              </a:spcBef>
              <a:spcAft>
                <a:spcPct val="0"/>
              </a:spcAft>
              <a:defRPr>
                <a:solidFill>
                  <a:schemeClr val="tx1"/>
                </a:solidFill>
                <a:latin typeface="Calibri" pitchFamily="34" charset="0"/>
              </a:defRPr>
            </a:lvl8pPr>
            <a:lvl9pPr marL="3587000" indent="-2110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F6C0115E-B549-42EE-97A3-2EDA7B4AFC4A}" type="slidenum">
              <a:rPr lang="en-US" smtClean="0"/>
              <a:pPr fontAlgn="base">
                <a:spcBef>
                  <a:spcPct val="0"/>
                </a:spcBef>
                <a:spcAft>
                  <a:spcPct val="0"/>
                </a:spcAft>
                <a:defRPr/>
              </a:pPr>
              <a:t>8</a:t>
            </a:fld>
            <a:endParaRPr lang="en-US"/>
          </a:p>
        </p:txBody>
      </p:sp>
      <p:sp>
        <p:nvSpPr>
          <p:cNvPr id="7782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782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685750" indent="-263750">
              <a:defRPr>
                <a:solidFill>
                  <a:schemeClr val="tx1"/>
                </a:solidFill>
                <a:latin typeface="Calibri" pitchFamily="34" charset="0"/>
              </a:defRPr>
            </a:lvl2pPr>
            <a:lvl3pPr marL="1055000" indent="-211000">
              <a:defRPr>
                <a:solidFill>
                  <a:schemeClr val="tx1"/>
                </a:solidFill>
                <a:latin typeface="Calibri" pitchFamily="34" charset="0"/>
              </a:defRPr>
            </a:lvl3pPr>
            <a:lvl4pPr marL="1477000" indent="-211000">
              <a:defRPr>
                <a:solidFill>
                  <a:schemeClr val="tx1"/>
                </a:solidFill>
                <a:latin typeface="Calibri" pitchFamily="34" charset="0"/>
              </a:defRPr>
            </a:lvl4pPr>
            <a:lvl5pPr marL="1898999" indent="-211000">
              <a:defRPr>
                <a:solidFill>
                  <a:schemeClr val="tx1"/>
                </a:solidFill>
                <a:latin typeface="Calibri" pitchFamily="34" charset="0"/>
              </a:defRPr>
            </a:lvl5pPr>
            <a:lvl6pPr marL="2320999" indent="-211000" fontAlgn="base">
              <a:spcBef>
                <a:spcPct val="0"/>
              </a:spcBef>
              <a:spcAft>
                <a:spcPct val="0"/>
              </a:spcAft>
              <a:defRPr>
                <a:solidFill>
                  <a:schemeClr val="tx1"/>
                </a:solidFill>
                <a:latin typeface="Calibri" pitchFamily="34" charset="0"/>
              </a:defRPr>
            </a:lvl6pPr>
            <a:lvl7pPr marL="2743000" indent="-211000" fontAlgn="base">
              <a:spcBef>
                <a:spcPct val="0"/>
              </a:spcBef>
              <a:spcAft>
                <a:spcPct val="0"/>
              </a:spcAft>
              <a:defRPr>
                <a:solidFill>
                  <a:schemeClr val="tx1"/>
                </a:solidFill>
                <a:latin typeface="Calibri" pitchFamily="34" charset="0"/>
              </a:defRPr>
            </a:lvl7pPr>
            <a:lvl8pPr marL="3165000" indent="-211000" fontAlgn="base">
              <a:spcBef>
                <a:spcPct val="0"/>
              </a:spcBef>
              <a:spcAft>
                <a:spcPct val="0"/>
              </a:spcAft>
              <a:defRPr>
                <a:solidFill>
                  <a:schemeClr val="tx1"/>
                </a:solidFill>
                <a:latin typeface="Calibri" pitchFamily="34" charset="0"/>
              </a:defRPr>
            </a:lvl8pPr>
            <a:lvl9pPr marL="3587000" indent="-2110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F6C0115E-B549-42EE-97A3-2EDA7B4AFC4A}" type="slidenum">
              <a:rPr lang="en-US" smtClean="0"/>
              <a:pPr fontAlgn="base">
                <a:spcBef>
                  <a:spcPct val="0"/>
                </a:spcBef>
                <a:spcAft>
                  <a:spcPct val="0"/>
                </a:spcAft>
                <a:defRPr/>
              </a:pPr>
              <a:t>9</a:t>
            </a:fld>
            <a:endParaRPr lang="en-US"/>
          </a:p>
        </p:txBody>
      </p:sp>
      <p:sp>
        <p:nvSpPr>
          <p:cNvPr id="7782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782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0FD49E4-1790-41F8-9D5D-FF0F9E6DEB3F}" type="slidenum">
              <a:rPr lang="en-CA" smtClean="0"/>
              <a:t>16</a:t>
            </a:fld>
            <a:endParaRPr lang="en-CA"/>
          </a:p>
        </p:txBody>
      </p:sp>
    </p:spTree>
    <p:extLst>
      <p:ext uri="{BB962C8B-B14F-4D97-AF65-F5344CB8AC3E}">
        <p14:creationId xmlns:p14="http://schemas.microsoft.com/office/powerpoint/2010/main" val="12545677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0C4A1B-6569-47BA-8E0B-96A0B997363C}" type="slidenum">
              <a:rPr lang="en-US" smtClean="0"/>
              <a:t>24</a:t>
            </a:fld>
            <a:endParaRPr lang="en-US"/>
          </a:p>
        </p:txBody>
      </p:sp>
    </p:spTree>
    <p:extLst>
      <p:ext uri="{BB962C8B-B14F-4D97-AF65-F5344CB8AC3E}">
        <p14:creationId xmlns:p14="http://schemas.microsoft.com/office/powerpoint/2010/main" val="602834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82577616-8794-453F-A542-E5CD8D24A5FA}" type="datetimeFigureOut">
              <a:rPr lang="en-CA" smtClean="0"/>
              <a:t>2022-01-22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059CAD7-2AB9-4EC2-A392-45B9926DA33B}" type="slidenum">
              <a:rPr lang="en-CA" smtClean="0"/>
              <a:t>‹#›</a:t>
            </a:fld>
            <a:endParaRPr lang="en-CA"/>
          </a:p>
        </p:txBody>
      </p:sp>
    </p:spTree>
    <p:extLst>
      <p:ext uri="{BB962C8B-B14F-4D97-AF65-F5344CB8AC3E}">
        <p14:creationId xmlns:p14="http://schemas.microsoft.com/office/powerpoint/2010/main" val="46936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82577616-8794-453F-A542-E5CD8D24A5FA}" type="datetimeFigureOut">
              <a:rPr lang="en-CA" smtClean="0"/>
              <a:t>2022-01-22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059CAD7-2AB9-4EC2-A392-45B9926DA33B}" type="slidenum">
              <a:rPr lang="en-CA" smtClean="0"/>
              <a:t>‹#›</a:t>
            </a:fld>
            <a:endParaRPr lang="en-CA"/>
          </a:p>
        </p:txBody>
      </p:sp>
    </p:spTree>
    <p:extLst>
      <p:ext uri="{BB962C8B-B14F-4D97-AF65-F5344CB8AC3E}">
        <p14:creationId xmlns:p14="http://schemas.microsoft.com/office/powerpoint/2010/main" val="1833044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82577616-8794-453F-A542-E5CD8D24A5FA}" type="datetimeFigureOut">
              <a:rPr lang="en-CA" smtClean="0"/>
              <a:t>2022-01-22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059CAD7-2AB9-4EC2-A392-45B9926DA33B}" type="slidenum">
              <a:rPr lang="en-CA" smtClean="0"/>
              <a:t>‹#›</a:t>
            </a:fld>
            <a:endParaRPr lang="en-CA"/>
          </a:p>
        </p:txBody>
      </p:sp>
    </p:spTree>
    <p:extLst>
      <p:ext uri="{BB962C8B-B14F-4D97-AF65-F5344CB8AC3E}">
        <p14:creationId xmlns:p14="http://schemas.microsoft.com/office/powerpoint/2010/main" val="1559343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82577616-8794-453F-A542-E5CD8D24A5FA}" type="datetimeFigureOut">
              <a:rPr lang="en-CA" smtClean="0"/>
              <a:t>2022-01-22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059CAD7-2AB9-4EC2-A392-45B9926DA33B}" type="slidenum">
              <a:rPr lang="en-CA" smtClean="0"/>
              <a:t>‹#›</a:t>
            </a:fld>
            <a:endParaRPr lang="en-CA"/>
          </a:p>
        </p:txBody>
      </p:sp>
    </p:spTree>
    <p:extLst>
      <p:ext uri="{BB962C8B-B14F-4D97-AF65-F5344CB8AC3E}">
        <p14:creationId xmlns:p14="http://schemas.microsoft.com/office/powerpoint/2010/main" val="3655480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577616-8794-453F-A542-E5CD8D24A5FA}" type="datetimeFigureOut">
              <a:rPr lang="en-CA" smtClean="0"/>
              <a:t>2022-01-22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059CAD7-2AB9-4EC2-A392-45B9926DA33B}" type="slidenum">
              <a:rPr lang="en-CA" smtClean="0"/>
              <a:t>‹#›</a:t>
            </a:fld>
            <a:endParaRPr lang="en-CA"/>
          </a:p>
        </p:txBody>
      </p:sp>
    </p:spTree>
    <p:extLst>
      <p:ext uri="{BB962C8B-B14F-4D97-AF65-F5344CB8AC3E}">
        <p14:creationId xmlns:p14="http://schemas.microsoft.com/office/powerpoint/2010/main" val="970348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82577616-8794-453F-A542-E5CD8D24A5FA}" type="datetimeFigureOut">
              <a:rPr lang="en-CA" smtClean="0"/>
              <a:t>2022-01-22</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059CAD7-2AB9-4EC2-A392-45B9926DA33B}" type="slidenum">
              <a:rPr lang="en-CA" smtClean="0"/>
              <a:t>‹#›</a:t>
            </a:fld>
            <a:endParaRPr lang="en-CA"/>
          </a:p>
        </p:txBody>
      </p:sp>
    </p:spTree>
    <p:extLst>
      <p:ext uri="{BB962C8B-B14F-4D97-AF65-F5344CB8AC3E}">
        <p14:creationId xmlns:p14="http://schemas.microsoft.com/office/powerpoint/2010/main" val="659887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82577616-8794-453F-A542-E5CD8D24A5FA}" type="datetimeFigureOut">
              <a:rPr lang="en-CA" smtClean="0"/>
              <a:t>2022-01-22</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C059CAD7-2AB9-4EC2-A392-45B9926DA33B}" type="slidenum">
              <a:rPr lang="en-CA" smtClean="0"/>
              <a:t>‹#›</a:t>
            </a:fld>
            <a:endParaRPr lang="en-CA"/>
          </a:p>
        </p:txBody>
      </p:sp>
    </p:spTree>
    <p:extLst>
      <p:ext uri="{BB962C8B-B14F-4D97-AF65-F5344CB8AC3E}">
        <p14:creationId xmlns:p14="http://schemas.microsoft.com/office/powerpoint/2010/main" val="1465932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82577616-8794-453F-A542-E5CD8D24A5FA}" type="datetimeFigureOut">
              <a:rPr lang="en-CA" smtClean="0"/>
              <a:t>2022-01-22</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C059CAD7-2AB9-4EC2-A392-45B9926DA33B}" type="slidenum">
              <a:rPr lang="en-CA" smtClean="0"/>
              <a:t>‹#›</a:t>
            </a:fld>
            <a:endParaRPr lang="en-CA"/>
          </a:p>
        </p:txBody>
      </p:sp>
    </p:spTree>
    <p:extLst>
      <p:ext uri="{BB962C8B-B14F-4D97-AF65-F5344CB8AC3E}">
        <p14:creationId xmlns:p14="http://schemas.microsoft.com/office/powerpoint/2010/main" val="1255070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577616-8794-453F-A542-E5CD8D24A5FA}" type="datetimeFigureOut">
              <a:rPr lang="en-CA" smtClean="0"/>
              <a:t>2022-01-22</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C059CAD7-2AB9-4EC2-A392-45B9926DA33B}" type="slidenum">
              <a:rPr lang="en-CA" smtClean="0"/>
              <a:t>‹#›</a:t>
            </a:fld>
            <a:endParaRPr lang="en-CA"/>
          </a:p>
        </p:txBody>
      </p:sp>
    </p:spTree>
    <p:extLst>
      <p:ext uri="{BB962C8B-B14F-4D97-AF65-F5344CB8AC3E}">
        <p14:creationId xmlns:p14="http://schemas.microsoft.com/office/powerpoint/2010/main" val="558398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577616-8794-453F-A542-E5CD8D24A5FA}" type="datetimeFigureOut">
              <a:rPr lang="en-CA" smtClean="0"/>
              <a:t>2022-01-22</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059CAD7-2AB9-4EC2-A392-45B9926DA33B}" type="slidenum">
              <a:rPr lang="en-CA" smtClean="0"/>
              <a:t>‹#›</a:t>
            </a:fld>
            <a:endParaRPr lang="en-CA"/>
          </a:p>
        </p:txBody>
      </p:sp>
    </p:spTree>
    <p:extLst>
      <p:ext uri="{BB962C8B-B14F-4D97-AF65-F5344CB8AC3E}">
        <p14:creationId xmlns:p14="http://schemas.microsoft.com/office/powerpoint/2010/main" val="1726810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577616-8794-453F-A542-E5CD8D24A5FA}" type="datetimeFigureOut">
              <a:rPr lang="en-CA" smtClean="0"/>
              <a:t>2022-01-22</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059CAD7-2AB9-4EC2-A392-45B9926DA33B}" type="slidenum">
              <a:rPr lang="en-CA" smtClean="0"/>
              <a:t>‹#›</a:t>
            </a:fld>
            <a:endParaRPr lang="en-CA"/>
          </a:p>
        </p:txBody>
      </p:sp>
    </p:spTree>
    <p:extLst>
      <p:ext uri="{BB962C8B-B14F-4D97-AF65-F5344CB8AC3E}">
        <p14:creationId xmlns:p14="http://schemas.microsoft.com/office/powerpoint/2010/main" val="2013317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577616-8794-453F-A542-E5CD8D24A5FA}" type="datetimeFigureOut">
              <a:rPr lang="en-CA" smtClean="0"/>
              <a:t>2022-01-22</a:t>
            </a:fld>
            <a:endParaRPr lang="en-CA"/>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59CAD7-2AB9-4EC2-A392-45B9926DA33B}" type="slidenum">
              <a:rPr lang="en-CA" smtClean="0"/>
              <a:t>‹#›</a:t>
            </a:fld>
            <a:endParaRPr lang="en-CA"/>
          </a:p>
        </p:txBody>
      </p:sp>
    </p:spTree>
    <p:extLst>
      <p:ext uri="{BB962C8B-B14F-4D97-AF65-F5344CB8AC3E}">
        <p14:creationId xmlns:p14="http://schemas.microsoft.com/office/powerpoint/2010/main" val="39380999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slideLayout" Target="../slideLayouts/slideLayout7.xml"/><Relationship Id="rId1" Type="http://schemas.openxmlformats.org/officeDocument/2006/relationships/tags" Target="../tags/tag2.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12.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9.png"/><Relationship Id="rId7" Type="http://schemas.openxmlformats.org/officeDocument/2006/relationships/image" Target="../media/image58.png"/><Relationship Id="rId2" Type="http://schemas.openxmlformats.org/officeDocument/2006/relationships/slideLayout" Target="../slideLayouts/slideLayout7.xml"/><Relationship Id="rId1" Type="http://schemas.openxmlformats.org/officeDocument/2006/relationships/tags" Target="../tags/tag3.xml"/><Relationship Id="rId6" Type="http://schemas.openxmlformats.org/officeDocument/2006/relationships/image" Target="../media/image57.png"/><Relationship Id="rId5" Type="http://schemas.openxmlformats.org/officeDocument/2006/relationships/image" Target="../media/image56.png"/><Relationship Id="rId10" Type="http://schemas.openxmlformats.org/officeDocument/2006/relationships/image" Target="../media/image60.png"/><Relationship Id="rId4" Type="http://schemas.openxmlformats.org/officeDocument/2006/relationships/image" Target="../media/image55.png"/><Relationship Id="rId9" Type="http://schemas.openxmlformats.org/officeDocument/2006/relationships/image" Target="../media/image62.png"/></Relationships>
</file>

<file path=ppt/slides/_rels/slide13.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slideLayout" Target="../slideLayouts/slideLayout7.xml"/><Relationship Id="rId1" Type="http://schemas.openxmlformats.org/officeDocument/2006/relationships/tags" Target="../tags/tag4.xml"/><Relationship Id="rId6" Type="http://schemas.openxmlformats.org/officeDocument/2006/relationships/image" Target="../media/image58.png"/><Relationship Id="rId5" Type="http://schemas.openxmlformats.org/officeDocument/2006/relationships/image" Target="../media/image57.png"/><Relationship Id="rId10" Type="http://schemas.openxmlformats.org/officeDocument/2006/relationships/image" Target="../media/image60.png"/><Relationship Id="rId4" Type="http://schemas.openxmlformats.org/officeDocument/2006/relationships/image" Target="../media/image56.png"/><Relationship Id="rId9" Type="http://schemas.openxmlformats.org/officeDocument/2006/relationships/image" Target="../media/image62.png"/></Relationships>
</file>

<file path=ppt/slides/_rels/slide14.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slideLayout" Target="../slideLayouts/slideLayout7.xml"/><Relationship Id="rId1" Type="http://schemas.openxmlformats.org/officeDocument/2006/relationships/tags" Target="../tags/tag5.xml"/><Relationship Id="rId6" Type="http://schemas.openxmlformats.org/officeDocument/2006/relationships/image" Target="../media/image58.png"/><Relationship Id="rId11" Type="http://schemas.openxmlformats.org/officeDocument/2006/relationships/image" Target="../media/image60.png"/><Relationship Id="rId5" Type="http://schemas.openxmlformats.org/officeDocument/2006/relationships/image" Target="../media/image57.png"/><Relationship Id="rId10" Type="http://schemas.openxmlformats.org/officeDocument/2006/relationships/image" Target="../media/image63.png"/><Relationship Id="rId4" Type="http://schemas.openxmlformats.org/officeDocument/2006/relationships/image" Target="../media/image56.png"/><Relationship Id="rId9" Type="http://schemas.openxmlformats.org/officeDocument/2006/relationships/image" Target="../media/image62.png"/></Relationships>
</file>

<file path=ppt/slides/_rels/slide15.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5.png"/><Relationship Id="rId7" Type="http://schemas.openxmlformats.org/officeDocument/2006/relationships/image" Target="../media/image59.png"/><Relationship Id="rId12" Type="http://schemas.openxmlformats.org/officeDocument/2006/relationships/image" Target="../media/image64.jpeg"/><Relationship Id="rId2" Type="http://schemas.openxmlformats.org/officeDocument/2006/relationships/slideLayout" Target="../slideLayouts/slideLayout7.xml"/><Relationship Id="rId1" Type="http://schemas.openxmlformats.org/officeDocument/2006/relationships/tags" Target="../tags/tag6.xml"/><Relationship Id="rId6" Type="http://schemas.openxmlformats.org/officeDocument/2006/relationships/image" Target="../media/image58.png"/><Relationship Id="rId11" Type="http://schemas.openxmlformats.org/officeDocument/2006/relationships/image" Target="../media/image60.png"/><Relationship Id="rId5" Type="http://schemas.openxmlformats.org/officeDocument/2006/relationships/image" Target="../media/image57.png"/><Relationship Id="rId10" Type="http://schemas.openxmlformats.org/officeDocument/2006/relationships/image" Target="../media/image63.png"/><Relationship Id="rId4" Type="http://schemas.openxmlformats.org/officeDocument/2006/relationships/image" Target="../media/image56.png"/><Relationship Id="rId9" Type="http://schemas.openxmlformats.org/officeDocument/2006/relationships/image" Target="../media/image62.png"/></Relationships>
</file>

<file path=ppt/slides/_rels/slide16.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65.png"/><Relationship Id="rId7" Type="http://schemas.openxmlformats.org/officeDocument/2006/relationships/image" Target="../media/image6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67.png"/><Relationship Id="rId5" Type="http://schemas.microsoft.com/office/2007/relationships/hdphoto" Target="../media/hdphoto1.wdp"/><Relationship Id="rId4" Type="http://schemas.openxmlformats.org/officeDocument/2006/relationships/image" Target="../media/image66.png"/><Relationship Id="rId9" Type="http://schemas.openxmlformats.org/officeDocument/2006/relationships/image" Target="../media/image70.png"/></Relationships>
</file>

<file path=ppt/slides/_rels/slide17.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7.xml"/><Relationship Id="rId4" Type="http://schemas.openxmlformats.org/officeDocument/2006/relationships/image" Target="../media/image73.png"/></Relationships>
</file>

<file path=ppt/slides/_rels/slide18.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1.png"/><Relationship Id="rId3" Type="http://schemas.openxmlformats.org/officeDocument/2006/relationships/image" Target="../media/image74.png"/><Relationship Id="rId7" Type="http://schemas.openxmlformats.org/officeDocument/2006/relationships/image" Target="../media/image58.png"/><Relationship Id="rId12" Type="http://schemas.openxmlformats.org/officeDocument/2006/relationships/image" Target="../media/image60.png"/><Relationship Id="rId2" Type="http://schemas.openxmlformats.org/officeDocument/2006/relationships/slideLayout" Target="../slideLayouts/slideLayout7.xml"/><Relationship Id="rId1" Type="http://schemas.openxmlformats.org/officeDocument/2006/relationships/tags" Target="../tags/tag7.xml"/><Relationship Id="rId6" Type="http://schemas.openxmlformats.org/officeDocument/2006/relationships/image" Target="../media/image57.png"/><Relationship Id="rId11" Type="http://schemas.openxmlformats.org/officeDocument/2006/relationships/image" Target="../media/image75.png"/><Relationship Id="rId5" Type="http://schemas.openxmlformats.org/officeDocument/2006/relationships/image" Target="../media/image56.png"/><Relationship Id="rId15" Type="http://schemas.openxmlformats.org/officeDocument/2006/relationships/image" Target="../media/image76.png"/><Relationship Id="rId10" Type="http://schemas.openxmlformats.org/officeDocument/2006/relationships/image" Target="../media/image63.png"/><Relationship Id="rId4" Type="http://schemas.openxmlformats.org/officeDocument/2006/relationships/image" Target="../media/image55.png"/><Relationship Id="rId9" Type="http://schemas.openxmlformats.org/officeDocument/2006/relationships/image" Target="../media/image62.png"/><Relationship Id="rId14" Type="http://schemas.openxmlformats.org/officeDocument/2006/relationships/image" Target="../media/image64.jpeg"/></Relationships>
</file>

<file path=ppt/slides/_rels/slide19.xml.rels><?xml version="1.0" encoding="UTF-8" standalone="yes"?>
<Relationships xmlns="http://schemas.openxmlformats.org/package/2006/relationships"><Relationship Id="rId8" Type="http://schemas.openxmlformats.org/officeDocument/2006/relationships/image" Target="../media/image75.png"/><Relationship Id="rId13" Type="http://schemas.openxmlformats.org/officeDocument/2006/relationships/image" Target="../media/image64.jpeg"/><Relationship Id="rId3" Type="http://schemas.openxmlformats.org/officeDocument/2006/relationships/image" Target="../media/image55.png"/><Relationship Id="rId7" Type="http://schemas.openxmlformats.org/officeDocument/2006/relationships/image" Target="../media/image59.png"/><Relationship Id="rId12" Type="http://schemas.openxmlformats.org/officeDocument/2006/relationships/image" Target="../media/image61.png"/><Relationship Id="rId2" Type="http://schemas.openxmlformats.org/officeDocument/2006/relationships/image" Target="../media/image74.png"/><Relationship Id="rId1" Type="http://schemas.openxmlformats.org/officeDocument/2006/relationships/slideLayout" Target="../slideLayouts/slideLayout7.xml"/><Relationship Id="rId6" Type="http://schemas.openxmlformats.org/officeDocument/2006/relationships/image" Target="../media/image58.png"/><Relationship Id="rId11" Type="http://schemas.openxmlformats.org/officeDocument/2006/relationships/image" Target="../media/image63.png"/><Relationship Id="rId5" Type="http://schemas.openxmlformats.org/officeDocument/2006/relationships/image" Target="../media/image57.png"/><Relationship Id="rId10" Type="http://schemas.openxmlformats.org/officeDocument/2006/relationships/image" Target="../media/image62.png"/><Relationship Id="rId4" Type="http://schemas.openxmlformats.org/officeDocument/2006/relationships/image" Target="../media/image56.png"/><Relationship Id="rId9" Type="http://schemas.openxmlformats.org/officeDocument/2006/relationships/image" Target="../media/image60.png"/><Relationship Id="rId14" Type="http://schemas.openxmlformats.org/officeDocument/2006/relationships/image" Target="../media/image76.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peg"/><Relationship Id="rId18" Type="http://schemas.openxmlformats.org/officeDocument/2006/relationships/image" Target="../media/image16.jpeg"/><Relationship Id="rId26" Type="http://schemas.openxmlformats.org/officeDocument/2006/relationships/image" Target="../media/image24.png"/><Relationship Id="rId3" Type="http://schemas.openxmlformats.org/officeDocument/2006/relationships/notesSlide" Target="../notesSlides/notesSlide1.xml"/><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5" Type="http://schemas.openxmlformats.org/officeDocument/2006/relationships/image" Target="../media/image23.png"/><Relationship Id="rId2" Type="http://schemas.openxmlformats.org/officeDocument/2006/relationships/slideLayout" Target="../slideLayouts/slideLayout7.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tags" Target="../tags/tag1.xml"/><Relationship Id="rId6" Type="http://schemas.openxmlformats.org/officeDocument/2006/relationships/image" Target="../media/image4.jpeg"/><Relationship Id="rId11" Type="http://schemas.openxmlformats.org/officeDocument/2006/relationships/image" Target="../media/image9.png"/><Relationship Id="rId24" Type="http://schemas.openxmlformats.org/officeDocument/2006/relationships/image" Target="../media/image22.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image" Target="../media/image21.png"/><Relationship Id="rId28" Type="http://schemas.openxmlformats.org/officeDocument/2006/relationships/image" Target="../media/image26.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 Id="rId27" Type="http://schemas.openxmlformats.org/officeDocument/2006/relationships/image" Target="../media/image25.png"/></Relationships>
</file>

<file path=ppt/slides/_rels/slide20.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1.png"/><Relationship Id="rId3" Type="http://schemas.openxmlformats.org/officeDocument/2006/relationships/image" Target="../media/image74.png"/><Relationship Id="rId7" Type="http://schemas.openxmlformats.org/officeDocument/2006/relationships/image" Target="../media/image58.png"/><Relationship Id="rId12" Type="http://schemas.openxmlformats.org/officeDocument/2006/relationships/image" Target="../media/image63.png"/><Relationship Id="rId2" Type="http://schemas.openxmlformats.org/officeDocument/2006/relationships/slideLayout" Target="../slideLayouts/slideLayout7.xml"/><Relationship Id="rId1" Type="http://schemas.openxmlformats.org/officeDocument/2006/relationships/tags" Target="../tags/tag8.xml"/><Relationship Id="rId6" Type="http://schemas.openxmlformats.org/officeDocument/2006/relationships/image" Target="../media/image57.png"/><Relationship Id="rId11" Type="http://schemas.openxmlformats.org/officeDocument/2006/relationships/image" Target="../media/image62.png"/><Relationship Id="rId5" Type="http://schemas.openxmlformats.org/officeDocument/2006/relationships/image" Target="../media/image56.png"/><Relationship Id="rId15" Type="http://schemas.openxmlformats.org/officeDocument/2006/relationships/image" Target="../media/image76.png"/><Relationship Id="rId10" Type="http://schemas.openxmlformats.org/officeDocument/2006/relationships/image" Target="../media/image60.png"/><Relationship Id="rId4" Type="http://schemas.openxmlformats.org/officeDocument/2006/relationships/image" Target="../media/image55.png"/><Relationship Id="rId9" Type="http://schemas.openxmlformats.org/officeDocument/2006/relationships/image" Target="../media/image75.png"/><Relationship Id="rId14" Type="http://schemas.openxmlformats.org/officeDocument/2006/relationships/image" Target="../media/image64.jpeg"/></Relationships>
</file>

<file path=ppt/slides/_rels/slide21.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4.jpeg"/><Relationship Id="rId3" Type="http://schemas.openxmlformats.org/officeDocument/2006/relationships/image" Target="../media/image74.png"/><Relationship Id="rId7" Type="http://schemas.openxmlformats.org/officeDocument/2006/relationships/image" Target="../media/image58.png"/><Relationship Id="rId12" Type="http://schemas.openxmlformats.org/officeDocument/2006/relationships/image" Target="../media/image61.png"/><Relationship Id="rId2" Type="http://schemas.openxmlformats.org/officeDocument/2006/relationships/slideLayout" Target="../slideLayouts/slideLayout7.xml"/><Relationship Id="rId1" Type="http://schemas.openxmlformats.org/officeDocument/2006/relationships/tags" Target="../tags/tag9.xml"/><Relationship Id="rId6" Type="http://schemas.openxmlformats.org/officeDocument/2006/relationships/image" Target="../media/image57.png"/><Relationship Id="rId11" Type="http://schemas.openxmlformats.org/officeDocument/2006/relationships/image" Target="../media/image63.png"/><Relationship Id="rId5" Type="http://schemas.openxmlformats.org/officeDocument/2006/relationships/image" Target="../media/image56.png"/><Relationship Id="rId10" Type="http://schemas.openxmlformats.org/officeDocument/2006/relationships/image" Target="../media/image62.png"/><Relationship Id="rId4" Type="http://schemas.openxmlformats.org/officeDocument/2006/relationships/image" Target="../media/image55.png"/><Relationship Id="rId9" Type="http://schemas.openxmlformats.org/officeDocument/2006/relationships/image" Target="../media/image75.png"/><Relationship Id="rId14" Type="http://schemas.openxmlformats.org/officeDocument/2006/relationships/image" Target="../media/image76.png"/></Relationships>
</file>

<file path=ppt/slides/_rels/slide22.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4.jpeg"/><Relationship Id="rId3" Type="http://schemas.openxmlformats.org/officeDocument/2006/relationships/image" Target="../media/image74.png"/><Relationship Id="rId7" Type="http://schemas.openxmlformats.org/officeDocument/2006/relationships/image" Target="../media/image58.png"/><Relationship Id="rId12" Type="http://schemas.openxmlformats.org/officeDocument/2006/relationships/image" Target="../media/image61.png"/><Relationship Id="rId2" Type="http://schemas.openxmlformats.org/officeDocument/2006/relationships/slideLayout" Target="../slideLayouts/slideLayout7.xml"/><Relationship Id="rId1" Type="http://schemas.openxmlformats.org/officeDocument/2006/relationships/tags" Target="../tags/tag10.xml"/><Relationship Id="rId6" Type="http://schemas.openxmlformats.org/officeDocument/2006/relationships/image" Target="../media/image57.png"/><Relationship Id="rId11" Type="http://schemas.openxmlformats.org/officeDocument/2006/relationships/image" Target="../media/image63.png"/><Relationship Id="rId5" Type="http://schemas.openxmlformats.org/officeDocument/2006/relationships/image" Target="../media/image56.png"/><Relationship Id="rId10" Type="http://schemas.openxmlformats.org/officeDocument/2006/relationships/image" Target="../media/image62.png"/><Relationship Id="rId4" Type="http://schemas.openxmlformats.org/officeDocument/2006/relationships/image" Target="../media/image55.png"/><Relationship Id="rId9" Type="http://schemas.openxmlformats.org/officeDocument/2006/relationships/image" Target="../media/image75.png"/><Relationship Id="rId14" Type="http://schemas.openxmlformats.org/officeDocument/2006/relationships/image" Target="../media/image76.png"/></Relationships>
</file>

<file path=ppt/slides/_rels/slide23.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4.jpeg"/><Relationship Id="rId3" Type="http://schemas.openxmlformats.org/officeDocument/2006/relationships/image" Target="../media/image74.png"/><Relationship Id="rId7" Type="http://schemas.openxmlformats.org/officeDocument/2006/relationships/image" Target="../media/image58.png"/><Relationship Id="rId12" Type="http://schemas.openxmlformats.org/officeDocument/2006/relationships/image" Target="../media/image61.png"/><Relationship Id="rId2" Type="http://schemas.openxmlformats.org/officeDocument/2006/relationships/slideLayout" Target="../slideLayouts/slideLayout7.xml"/><Relationship Id="rId1" Type="http://schemas.openxmlformats.org/officeDocument/2006/relationships/tags" Target="../tags/tag11.xml"/><Relationship Id="rId6" Type="http://schemas.openxmlformats.org/officeDocument/2006/relationships/image" Target="../media/image57.png"/><Relationship Id="rId11" Type="http://schemas.openxmlformats.org/officeDocument/2006/relationships/image" Target="../media/image63.png"/><Relationship Id="rId5" Type="http://schemas.openxmlformats.org/officeDocument/2006/relationships/image" Target="../media/image56.png"/><Relationship Id="rId10" Type="http://schemas.openxmlformats.org/officeDocument/2006/relationships/image" Target="../media/image62.png"/><Relationship Id="rId4" Type="http://schemas.openxmlformats.org/officeDocument/2006/relationships/image" Target="../media/image55.png"/><Relationship Id="rId9" Type="http://schemas.openxmlformats.org/officeDocument/2006/relationships/image" Target="../media/image75.png"/><Relationship Id="rId14" Type="http://schemas.openxmlformats.org/officeDocument/2006/relationships/image" Target="../media/image76.png"/></Relationships>
</file>

<file path=ppt/slides/_rels/slide24.xml.rels><?xml version="1.0" encoding="UTF-8" standalone="yes"?>
<Relationships xmlns="http://schemas.openxmlformats.org/package/2006/relationships"><Relationship Id="rId8" Type="http://schemas.openxmlformats.org/officeDocument/2006/relationships/image" Target="../media/image81.png"/><Relationship Id="rId13" Type="http://schemas.openxmlformats.org/officeDocument/2006/relationships/image" Target="../media/image86.png"/><Relationship Id="rId3" Type="http://schemas.openxmlformats.org/officeDocument/2006/relationships/image" Target="../media/image77.png"/><Relationship Id="rId7" Type="http://schemas.openxmlformats.org/officeDocument/2006/relationships/image" Target="../media/image80.jpeg"/><Relationship Id="rId12" Type="http://schemas.openxmlformats.org/officeDocument/2006/relationships/image" Target="../media/image85.png"/><Relationship Id="rId17" Type="http://schemas.openxmlformats.org/officeDocument/2006/relationships/image" Target="../media/image90.png"/><Relationship Id="rId2" Type="http://schemas.openxmlformats.org/officeDocument/2006/relationships/notesSlide" Target="../notesSlides/notesSlide6.xml"/><Relationship Id="rId16" Type="http://schemas.openxmlformats.org/officeDocument/2006/relationships/image" Target="../media/image89.png"/><Relationship Id="rId1" Type="http://schemas.openxmlformats.org/officeDocument/2006/relationships/slideLayout" Target="../slideLayouts/slideLayout2.xml"/><Relationship Id="rId6" Type="http://schemas.openxmlformats.org/officeDocument/2006/relationships/image" Target="../media/image79.jpeg"/><Relationship Id="rId11" Type="http://schemas.openxmlformats.org/officeDocument/2006/relationships/image" Target="../media/image84.png"/><Relationship Id="rId5" Type="http://schemas.openxmlformats.org/officeDocument/2006/relationships/image" Target="NULL"/><Relationship Id="rId15" Type="http://schemas.openxmlformats.org/officeDocument/2006/relationships/image" Target="../media/image88.png"/><Relationship Id="rId10" Type="http://schemas.openxmlformats.org/officeDocument/2006/relationships/image" Target="../media/image83.png"/><Relationship Id="rId4" Type="http://schemas.openxmlformats.org/officeDocument/2006/relationships/image" Target="../media/image78.jpeg"/><Relationship Id="rId9" Type="http://schemas.openxmlformats.org/officeDocument/2006/relationships/image" Target="../media/image82.png"/><Relationship Id="rId14" Type="http://schemas.openxmlformats.org/officeDocument/2006/relationships/image" Target="../media/image87.png"/></Relationships>
</file>

<file path=ppt/slides/_rels/slide25.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93.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94.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95.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www.fao.org/docrep/010/a1427e/a1427e00.htm" TargetMode="External"/><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30.xml.rels><?xml version="1.0" encoding="UTF-8" standalone="yes"?>
<Relationships xmlns="http://schemas.openxmlformats.org/package/2006/relationships"><Relationship Id="rId2" Type="http://schemas.openxmlformats.org/officeDocument/2006/relationships/image" Target="../media/image96.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97.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98.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8" Type="http://schemas.openxmlformats.org/officeDocument/2006/relationships/image" Target="../media/image105.png"/><Relationship Id="rId3" Type="http://schemas.openxmlformats.org/officeDocument/2006/relationships/image" Target="../media/image100.png"/><Relationship Id="rId7" Type="http://schemas.openxmlformats.org/officeDocument/2006/relationships/image" Target="../media/image104.png"/><Relationship Id="rId2" Type="http://schemas.openxmlformats.org/officeDocument/2006/relationships/image" Target="../media/image99.png"/><Relationship Id="rId1" Type="http://schemas.openxmlformats.org/officeDocument/2006/relationships/slideLayout" Target="../slideLayouts/slideLayout7.xml"/><Relationship Id="rId6" Type="http://schemas.openxmlformats.org/officeDocument/2006/relationships/image" Target="../media/image103.png"/><Relationship Id="rId11" Type="http://schemas.openxmlformats.org/officeDocument/2006/relationships/image" Target="../media/image108.png"/><Relationship Id="rId5" Type="http://schemas.openxmlformats.org/officeDocument/2006/relationships/image" Target="../media/image102.png"/><Relationship Id="rId10" Type="http://schemas.openxmlformats.org/officeDocument/2006/relationships/image" Target="../media/image107.png"/><Relationship Id="rId4" Type="http://schemas.openxmlformats.org/officeDocument/2006/relationships/image" Target="../media/image101.png"/><Relationship Id="rId9" Type="http://schemas.openxmlformats.org/officeDocument/2006/relationships/image" Target="../media/image106.png"/></Relationships>
</file>

<file path=ppt/slides/_rels/slide34.xml.rels><?xml version="1.0" encoding="UTF-8" standalone="yes"?>
<Relationships xmlns="http://schemas.openxmlformats.org/package/2006/relationships"><Relationship Id="rId2" Type="http://schemas.openxmlformats.org/officeDocument/2006/relationships/image" Target="../media/image109.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10.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2.jpeg"/><Relationship Id="rId5" Type="http://schemas.openxmlformats.org/officeDocument/2006/relationships/image" Target="../media/image31.png"/><Relationship Id="rId4" Type="http://schemas.openxmlformats.org/officeDocument/2006/relationships/image" Target="../media/image30.jpeg"/></Relationships>
</file>

<file path=ppt/slides/_rels/slide5.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45.png"/><Relationship Id="rId18" Type="http://schemas.openxmlformats.org/officeDocument/2006/relationships/image" Target="../media/image50.png"/><Relationship Id="rId3" Type="http://schemas.openxmlformats.org/officeDocument/2006/relationships/image" Target="../media/image35.png"/><Relationship Id="rId7" Type="http://schemas.openxmlformats.org/officeDocument/2006/relationships/image" Target="../media/image39.png"/><Relationship Id="rId12" Type="http://schemas.openxmlformats.org/officeDocument/2006/relationships/image" Target="../media/image44.png"/><Relationship Id="rId17" Type="http://schemas.openxmlformats.org/officeDocument/2006/relationships/image" Target="../media/image49.png"/><Relationship Id="rId2" Type="http://schemas.openxmlformats.org/officeDocument/2006/relationships/image" Target="../media/image34.png"/><Relationship Id="rId16"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37.png"/><Relationship Id="rId15" Type="http://schemas.openxmlformats.org/officeDocument/2006/relationships/image" Target="../media/image4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 Id="rId14" Type="http://schemas.openxmlformats.org/officeDocument/2006/relationships/image" Target="../media/image46.png"/></Relationships>
</file>

<file path=ppt/slides/_rels/slide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6626"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7" name="TextBox 26"/>
          <p:cNvSpPr txBox="1"/>
          <p:nvPr/>
        </p:nvSpPr>
        <p:spPr>
          <a:xfrm>
            <a:off x="198428" y="274874"/>
            <a:ext cx="6587444" cy="584775"/>
          </a:xfrm>
          <a:prstGeom prst="rect">
            <a:avLst/>
          </a:prstGeom>
          <a:noFill/>
        </p:spPr>
        <p:txBody>
          <a:bodyPr wrap="none" rtlCol="0">
            <a:spAutoFit/>
          </a:bodyPr>
          <a:lstStyle/>
          <a:p>
            <a:r>
              <a:rPr lang="en-US" sz="3200" dirty="0">
                <a:latin typeface="Arial Black" pitchFamily="34" charset="0"/>
              </a:rPr>
              <a:t>Global Environmental Issues</a:t>
            </a:r>
          </a:p>
        </p:txBody>
      </p:sp>
      <p:sp>
        <p:nvSpPr>
          <p:cNvPr id="61" name="TextBox 60"/>
          <p:cNvSpPr txBox="1"/>
          <p:nvPr/>
        </p:nvSpPr>
        <p:spPr>
          <a:xfrm>
            <a:off x="1065550" y="1217227"/>
            <a:ext cx="5397429" cy="830997"/>
          </a:xfrm>
          <a:prstGeom prst="rect">
            <a:avLst/>
          </a:prstGeom>
          <a:noFill/>
        </p:spPr>
        <p:txBody>
          <a:bodyPr wrap="square" rtlCol="0">
            <a:spAutoFit/>
          </a:bodyPr>
          <a:lstStyle/>
          <a:p>
            <a:pPr algn="ctr"/>
            <a:r>
              <a:rPr lang="en-US" sz="2400" dirty="0">
                <a:solidFill>
                  <a:srgbClr val="FFFF00"/>
                </a:solidFill>
                <a:effectLst>
                  <a:outerShdw blurRad="38100" dist="38100" dir="2700000" algn="tl">
                    <a:srgbClr val="000000">
                      <a:alpha val="43137"/>
                    </a:srgbClr>
                  </a:outerShdw>
                </a:effectLst>
                <a:latin typeface="Arial" pitchFamily="34" charset="0"/>
                <a:cs typeface="Arial" pitchFamily="34" charset="0"/>
              </a:rPr>
              <a:t>An overview of humanity’s effects on biodiversity change</a:t>
            </a:r>
          </a:p>
        </p:txBody>
      </p:sp>
    </p:spTree>
    <p:extLst>
      <p:ext uri="{BB962C8B-B14F-4D97-AF65-F5344CB8AC3E}">
        <p14:creationId xmlns:p14="http://schemas.microsoft.com/office/powerpoint/2010/main" val="18823550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3239052"/>
            <a:ext cx="9144000" cy="830997"/>
          </a:xfrm>
          <a:prstGeom prst="rect">
            <a:avLst/>
          </a:prstGeom>
          <a:noFill/>
        </p:spPr>
        <p:txBody>
          <a:bodyPr wrap="square" rtlCol="0">
            <a:spAutoFit/>
          </a:bodyPr>
          <a:lstStyle/>
          <a:p>
            <a:pPr algn="ctr"/>
            <a:r>
              <a:rPr lang="en-US" sz="4800" b="1" dirty="0">
                <a:solidFill>
                  <a:srgbClr val="FF0000"/>
                </a:solidFill>
                <a:latin typeface="Aharoni" panose="02010803020104030203" pitchFamily="2" charset="-79"/>
                <a:cs typeface="Aharoni" panose="02010803020104030203" pitchFamily="2" charset="-79"/>
              </a:rPr>
              <a:t>…clean your own footprint…</a:t>
            </a:r>
            <a:endParaRPr lang="en-CA" sz="4800" b="1" dirty="0">
              <a:solidFill>
                <a:srgbClr val="FF0000"/>
              </a:solidFill>
              <a:latin typeface="Aharoni" panose="02010803020104030203" pitchFamily="2" charset="-79"/>
              <a:cs typeface="Aharoni" panose="02010803020104030203" pitchFamily="2" charset="-79"/>
            </a:endParaRPr>
          </a:p>
        </p:txBody>
      </p:sp>
      <p:sp>
        <p:nvSpPr>
          <p:cNvPr id="5" name="TextBox 4">
            <a:extLst>
              <a:ext uri="{FF2B5EF4-FFF2-40B4-BE49-F238E27FC236}">
                <a16:creationId xmlns:a16="http://schemas.microsoft.com/office/drawing/2014/main" id="{67CC18F1-4583-4587-B696-55F5F6342AAA}"/>
              </a:ext>
            </a:extLst>
          </p:cNvPr>
          <p:cNvSpPr txBox="1"/>
          <p:nvPr/>
        </p:nvSpPr>
        <p:spPr>
          <a:xfrm>
            <a:off x="174487" y="1902791"/>
            <a:ext cx="9144000" cy="769441"/>
          </a:xfrm>
          <a:prstGeom prst="rect">
            <a:avLst/>
          </a:prstGeom>
          <a:noFill/>
        </p:spPr>
        <p:txBody>
          <a:bodyPr wrap="square" rtlCol="0">
            <a:spAutoFit/>
          </a:bodyPr>
          <a:lstStyle/>
          <a:p>
            <a:pPr algn="ctr"/>
            <a:r>
              <a:rPr lang="en-US" sz="4400" b="1" dirty="0">
                <a:solidFill>
                  <a:srgbClr val="FF0000"/>
                </a:solidFill>
                <a:latin typeface="Aharoni" panose="02010803020104030203" pitchFamily="2" charset="-79"/>
                <a:cs typeface="Aharoni" panose="02010803020104030203" pitchFamily="2" charset="-79"/>
              </a:rPr>
              <a:t>…ALSO…</a:t>
            </a:r>
            <a:endParaRPr lang="en-CA" sz="4400" b="1" dirty="0">
              <a:solidFill>
                <a:srgbClr val="FF0000"/>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34005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879" y="648817"/>
            <a:ext cx="1143607" cy="60932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024849" y="4328550"/>
            <a:ext cx="5354638" cy="1046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706151" y="4751782"/>
            <a:ext cx="2024150" cy="1678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19200" y="4444243"/>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8" name="Grupo 84"/>
          <p:cNvGrpSpPr/>
          <p:nvPr/>
        </p:nvGrpSpPr>
        <p:grpSpPr>
          <a:xfrm>
            <a:off x="4206609" y="3325962"/>
            <a:ext cx="991117" cy="869622"/>
            <a:chOff x="5381529" y="75373"/>
            <a:chExt cx="1800000" cy="1625807"/>
          </a:xfrm>
        </p:grpSpPr>
        <p:pic>
          <p:nvPicPr>
            <p:cNvPr id="19" name="Picture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20" name="Smiley Face 19"/>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pic>
        <p:nvPicPr>
          <p:cNvPr id="22" name="Picture 2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62261" y="4444243"/>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Notched Right Arrow 3"/>
          <p:cNvSpPr/>
          <p:nvPr/>
        </p:nvSpPr>
        <p:spPr>
          <a:xfrm rot="11962615">
            <a:off x="1318205" y="867705"/>
            <a:ext cx="800100" cy="520700"/>
          </a:xfrm>
          <a:prstGeom prst="notchedRight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8" name="Rounded Rectangle 27"/>
          <p:cNvSpPr/>
          <p:nvPr/>
        </p:nvSpPr>
        <p:spPr>
          <a:xfrm>
            <a:off x="-630716" y="631905"/>
            <a:ext cx="2067630" cy="430519"/>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chemeClr val="bg2">
                    <a:lumMod val="25000"/>
                  </a:schemeClr>
                </a:solidFill>
              </a:rPr>
              <a:t>Your </a:t>
            </a:r>
            <a:r>
              <a:rPr lang="en-US" dirty="0" err="1">
                <a:solidFill>
                  <a:schemeClr val="bg2">
                    <a:lumMod val="25000"/>
                  </a:schemeClr>
                </a:solidFill>
              </a:rPr>
              <a:t>bads</a:t>
            </a:r>
            <a:r>
              <a:rPr lang="en-US" dirty="0">
                <a:solidFill>
                  <a:schemeClr val="bg2">
                    <a:lumMod val="25000"/>
                  </a:schemeClr>
                </a:solidFill>
              </a:rPr>
              <a:t>  .</a:t>
            </a:r>
            <a:endParaRPr lang="en-CA" dirty="0">
              <a:solidFill>
                <a:schemeClr val="bg2">
                  <a:lumMod val="25000"/>
                </a:schemeClr>
              </a:solidFill>
            </a:endParaRPr>
          </a:p>
        </p:txBody>
      </p:sp>
      <p:sp>
        <p:nvSpPr>
          <p:cNvPr id="29" name="Rounded Rectangle 28"/>
          <p:cNvSpPr/>
          <p:nvPr/>
        </p:nvSpPr>
        <p:spPr>
          <a:xfrm>
            <a:off x="7598887" y="651755"/>
            <a:ext cx="2067630"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25000"/>
                  </a:schemeClr>
                </a:solidFill>
              </a:rPr>
              <a:t>&lt; Your goods</a:t>
            </a:r>
            <a:endParaRPr lang="en-CA" dirty="0">
              <a:solidFill>
                <a:schemeClr val="bg2">
                  <a:lumMod val="25000"/>
                </a:schemeClr>
              </a:solidFill>
            </a:endParaRPr>
          </a:p>
        </p:txBody>
      </p:sp>
      <p:sp>
        <p:nvSpPr>
          <p:cNvPr id="30" name="Isosceles Triangle 29"/>
          <p:cNvSpPr/>
          <p:nvPr/>
        </p:nvSpPr>
        <p:spPr>
          <a:xfrm rot="5400000">
            <a:off x="1141360" y="792032"/>
            <a:ext cx="280517" cy="110265"/>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Isosceles Triangle 30"/>
          <p:cNvSpPr/>
          <p:nvPr/>
        </p:nvSpPr>
        <p:spPr>
          <a:xfrm rot="16200000" flipH="1">
            <a:off x="7661073" y="824582"/>
            <a:ext cx="280517" cy="110265"/>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6" name="Group 5"/>
          <p:cNvGrpSpPr/>
          <p:nvPr/>
        </p:nvGrpSpPr>
        <p:grpSpPr>
          <a:xfrm>
            <a:off x="-19753" y="-29070"/>
            <a:ext cx="9163753" cy="584775"/>
            <a:chOff x="-19753" y="-29070"/>
            <a:chExt cx="9163753" cy="584775"/>
          </a:xfrm>
        </p:grpSpPr>
        <p:sp>
          <p:nvSpPr>
            <p:cNvPr id="2" name="Rectangle 1"/>
            <p:cNvSpPr/>
            <p:nvPr/>
          </p:nvSpPr>
          <p:spPr>
            <a:xfrm>
              <a:off x="0" y="7953"/>
              <a:ext cx="9144000" cy="5009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0" y="32485"/>
              <a:ext cx="9144000" cy="523220"/>
            </a:xfrm>
            <a:prstGeom prst="rect">
              <a:avLst/>
            </a:prstGeom>
            <a:noFill/>
          </p:spPr>
          <p:txBody>
            <a:bodyPr wrap="square" rtlCol="0">
              <a:spAutoFit/>
            </a:bodyPr>
            <a:lstStyle/>
            <a:p>
              <a:pPr algn="ctr"/>
              <a:r>
                <a:rPr lang="en-US" sz="2800" b="1" dirty="0">
                  <a:solidFill>
                    <a:schemeClr val="bg2">
                      <a:lumMod val="50000"/>
                    </a:schemeClr>
                  </a:solidFill>
                  <a:latin typeface="Aharoni" panose="02010803020104030203" pitchFamily="2" charset="-79"/>
                  <a:cs typeface="Aharoni" panose="02010803020104030203" pitchFamily="2" charset="-79"/>
                </a:rPr>
                <a:t>The Carbon Neutrality Challenge</a:t>
              </a:r>
              <a:endParaRPr lang="en-CA" sz="2800" b="1" dirty="0">
                <a:solidFill>
                  <a:schemeClr val="bg2">
                    <a:lumMod val="50000"/>
                  </a:schemeClr>
                </a:solidFill>
                <a:latin typeface="Aharoni" panose="02010803020104030203" pitchFamily="2" charset="-79"/>
                <a:cs typeface="Aharoni" panose="02010803020104030203" pitchFamily="2" charset="-79"/>
              </a:endParaRPr>
            </a:p>
          </p:txBody>
        </p:sp>
        <p:sp>
          <p:nvSpPr>
            <p:cNvPr id="26" name="TextBox 28"/>
            <p:cNvSpPr txBox="1"/>
            <p:nvPr/>
          </p:nvSpPr>
          <p:spPr>
            <a:xfrm>
              <a:off x="-19753" y="-29070"/>
              <a:ext cx="1864408" cy="276999"/>
            </a:xfrm>
            <a:prstGeom prst="rect">
              <a:avLst/>
            </a:prstGeom>
            <a:noFill/>
          </p:spPr>
          <p:txBody>
            <a:bodyPr wrap="square" rtlCol="0">
              <a:spAutoFit/>
            </a:bodyPr>
            <a:lstStyle/>
            <a:p>
              <a:r>
                <a:rPr lang="en-US" sz="1200" b="1" dirty="0" err="1">
                  <a:solidFill>
                    <a:srgbClr val="0070C0"/>
                  </a:solidFill>
                  <a:latin typeface="Aharoni" panose="02010803020104030203" pitchFamily="2" charset="-79"/>
                  <a:cs typeface="Aharoni" panose="02010803020104030203" pitchFamily="2" charset="-79"/>
                </a:rPr>
                <a:t>Mora</a:t>
              </a:r>
              <a:r>
                <a:rPr lang="en-US" sz="1200" b="1" dirty="0" err="1">
                  <a:solidFill>
                    <a:schemeClr val="tx2">
                      <a:lumMod val="75000"/>
                    </a:schemeClr>
                  </a:solidFill>
                  <a:latin typeface="Aharoni" panose="02010803020104030203" pitchFamily="2" charset="-79"/>
                  <a:cs typeface="Aharoni" panose="02010803020104030203" pitchFamily="2" charset="-79"/>
                </a:rPr>
                <a:t>Lab</a:t>
              </a:r>
              <a:endParaRPr lang="en-CA" sz="1200" b="1" dirty="0">
                <a:solidFill>
                  <a:schemeClr val="tx2">
                    <a:lumMod val="75000"/>
                  </a:schemeClr>
                </a:solidFill>
                <a:latin typeface="Aharoni" panose="02010803020104030203" pitchFamily="2" charset="-79"/>
                <a:cs typeface="Aharoni" panose="02010803020104030203" pitchFamily="2" charset="-79"/>
              </a:endParaRPr>
            </a:p>
          </p:txBody>
        </p:sp>
        <p:pic>
          <p:nvPicPr>
            <p:cNvPr id="1026"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633252" y="0"/>
              <a:ext cx="1510748" cy="4994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24" name="TextBox 23"/>
          <p:cNvSpPr txBox="1"/>
          <p:nvPr/>
        </p:nvSpPr>
        <p:spPr>
          <a:xfrm>
            <a:off x="317918" y="5835886"/>
            <a:ext cx="710772" cy="276999"/>
          </a:xfrm>
          <a:prstGeom prst="rect">
            <a:avLst/>
          </a:prstGeom>
          <a:solidFill>
            <a:schemeClr val="bg1"/>
          </a:solidFill>
        </p:spPr>
        <p:txBody>
          <a:bodyPr wrap="none" rtlCol="0">
            <a:spAutoFit/>
          </a:bodyPr>
          <a:lstStyle/>
          <a:p>
            <a:r>
              <a:rPr lang="en-US" sz="1200" dirty="0"/>
              <a:t>Garbage</a:t>
            </a:r>
            <a:endParaRPr lang="en-CA" sz="1200" dirty="0"/>
          </a:p>
        </p:txBody>
      </p:sp>
      <p:grpSp>
        <p:nvGrpSpPr>
          <p:cNvPr id="32" name="Grupo 83"/>
          <p:cNvGrpSpPr/>
          <p:nvPr/>
        </p:nvGrpSpPr>
        <p:grpSpPr>
          <a:xfrm>
            <a:off x="3706151" y="1446435"/>
            <a:ext cx="1896637" cy="1200329"/>
            <a:chOff x="3571451" y="417091"/>
            <a:chExt cx="1896637" cy="1200329"/>
          </a:xfrm>
        </p:grpSpPr>
        <p:sp>
          <p:nvSpPr>
            <p:cNvPr id="33" name="TextBox 32"/>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12.0</a:t>
              </a:r>
              <a:endParaRPr lang="en-CA" sz="7200" b="1" dirty="0">
                <a:solidFill>
                  <a:srgbClr val="FF0000"/>
                </a:solidFill>
              </a:endParaRPr>
            </a:p>
          </p:txBody>
        </p:sp>
        <p:sp>
          <p:nvSpPr>
            <p:cNvPr id="34" name="TextBox 33"/>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35" name="TextBox 34"/>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grpSp>
        <p:nvGrpSpPr>
          <p:cNvPr id="7" name="Group 6"/>
          <p:cNvGrpSpPr/>
          <p:nvPr/>
        </p:nvGrpSpPr>
        <p:grpSpPr>
          <a:xfrm>
            <a:off x="756312" y="1669768"/>
            <a:ext cx="246139" cy="1594528"/>
            <a:chOff x="756312" y="1669768"/>
            <a:chExt cx="246139" cy="1594528"/>
          </a:xfrm>
        </p:grpSpPr>
        <p:grpSp>
          <p:nvGrpSpPr>
            <p:cNvPr id="36" name="Grupo 24"/>
            <p:cNvGrpSpPr/>
            <p:nvPr/>
          </p:nvGrpSpPr>
          <p:grpSpPr>
            <a:xfrm>
              <a:off x="766800" y="2026592"/>
              <a:ext cx="180000" cy="184666"/>
              <a:chOff x="1455830" y="939529"/>
              <a:chExt cx="180000" cy="184666"/>
            </a:xfrm>
          </p:grpSpPr>
          <p:sp>
            <p:nvSpPr>
              <p:cNvPr id="3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9" name="Grupo 24"/>
            <p:cNvGrpSpPr/>
            <p:nvPr/>
          </p:nvGrpSpPr>
          <p:grpSpPr>
            <a:xfrm>
              <a:off x="763344" y="2394493"/>
              <a:ext cx="180000" cy="184666"/>
              <a:chOff x="1455830" y="939529"/>
              <a:chExt cx="180000" cy="184666"/>
            </a:xfrm>
          </p:grpSpPr>
          <p:sp>
            <p:nvSpPr>
              <p:cNvPr id="4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42" name="Grupo 24"/>
            <p:cNvGrpSpPr/>
            <p:nvPr/>
          </p:nvGrpSpPr>
          <p:grpSpPr>
            <a:xfrm>
              <a:off x="756312" y="2731559"/>
              <a:ext cx="180000" cy="184666"/>
              <a:chOff x="1455830" y="939529"/>
              <a:chExt cx="180000" cy="184666"/>
            </a:xfrm>
          </p:grpSpPr>
          <p:sp>
            <p:nvSpPr>
              <p:cNvPr id="43"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4"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45" name="Grupo 24"/>
            <p:cNvGrpSpPr/>
            <p:nvPr/>
          </p:nvGrpSpPr>
          <p:grpSpPr>
            <a:xfrm>
              <a:off x="763344" y="3079630"/>
              <a:ext cx="180000" cy="184666"/>
              <a:chOff x="1455830" y="939529"/>
              <a:chExt cx="180000" cy="184666"/>
            </a:xfrm>
          </p:grpSpPr>
          <p:sp>
            <p:nvSpPr>
              <p:cNvPr id="46"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7"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48" name="Grupo 24"/>
            <p:cNvGrpSpPr/>
            <p:nvPr/>
          </p:nvGrpSpPr>
          <p:grpSpPr>
            <a:xfrm>
              <a:off x="822451" y="1669768"/>
              <a:ext cx="180000" cy="184666"/>
              <a:chOff x="1455830" y="939529"/>
              <a:chExt cx="180000" cy="184666"/>
            </a:xfrm>
          </p:grpSpPr>
          <p:sp>
            <p:nvSpPr>
              <p:cNvPr id="4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7</a:t>
                </a:r>
              </a:p>
            </p:txBody>
          </p:sp>
        </p:grpSp>
      </p:grpSp>
      <p:grpSp>
        <p:nvGrpSpPr>
          <p:cNvPr id="51" name="Grupo 84"/>
          <p:cNvGrpSpPr/>
          <p:nvPr/>
        </p:nvGrpSpPr>
        <p:grpSpPr>
          <a:xfrm>
            <a:off x="4206145" y="3321992"/>
            <a:ext cx="991117" cy="869622"/>
            <a:chOff x="5381529" y="75373"/>
            <a:chExt cx="1800000" cy="1625807"/>
          </a:xfrm>
        </p:grpSpPr>
        <p:pic>
          <p:nvPicPr>
            <p:cNvPr id="52" name="Picture 5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53" name="Smiley Face 52"/>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8" name="TextBox 7"/>
          <p:cNvSpPr txBox="1"/>
          <p:nvPr/>
        </p:nvSpPr>
        <p:spPr>
          <a:xfrm>
            <a:off x="1263650" y="2184400"/>
            <a:ext cx="1624034" cy="369332"/>
          </a:xfrm>
          <a:prstGeom prst="rect">
            <a:avLst/>
          </a:prstGeom>
          <a:noFill/>
        </p:spPr>
        <p:txBody>
          <a:bodyPr wrap="none" rtlCol="0">
            <a:spAutoFit/>
          </a:bodyPr>
          <a:lstStyle/>
          <a:p>
            <a:r>
              <a:rPr lang="en-US" dirty="0"/>
              <a:t>Climate change</a:t>
            </a:r>
          </a:p>
        </p:txBody>
      </p:sp>
    </p:spTree>
    <p:custDataLst>
      <p:tags r:id="rId1"/>
    </p:custDataLst>
    <p:extLst>
      <p:ext uri="{BB962C8B-B14F-4D97-AF65-F5344CB8AC3E}">
        <p14:creationId xmlns:p14="http://schemas.microsoft.com/office/powerpoint/2010/main" val="325740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1" nodeType="clickEffect">
                                  <p:stCondLst>
                                    <p:cond delay="0"/>
                                  </p:stCondLst>
                                  <p:childTnLst>
                                    <p:set>
                                      <p:cBhvr>
                                        <p:cTn id="11" dur="1" fill="hold">
                                          <p:stCondLst>
                                            <p:cond delay="0"/>
                                          </p:stCondLst>
                                        </p:cTn>
                                        <p:tgtEl>
                                          <p:spTgt spid="4"/>
                                        </p:tgtEl>
                                        <p:attrNameLst>
                                          <p:attrName>style.visibility</p:attrName>
                                        </p:attrNameLst>
                                      </p:cBhvr>
                                      <p:to>
                                        <p:strVal val="hidden"/>
                                      </p:to>
                                    </p:set>
                                  </p:childTnLst>
                                </p:cTn>
                              </p:par>
                            </p:childTnLst>
                          </p:cTn>
                        </p:par>
                        <p:par>
                          <p:cTn id="12" fill="hold">
                            <p:stCondLst>
                              <p:cond delay="0"/>
                            </p:stCondLst>
                            <p:childTnLst>
                              <p:par>
                                <p:cTn id="13" presetID="2" presetClass="entr" presetSubtype="8"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0-#ppt_w/2"/>
                                          </p:val>
                                        </p:tav>
                                        <p:tav tm="100000">
                                          <p:val>
                                            <p:strVal val="#ppt_x"/>
                                          </p:val>
                                        </p:tav>
                                      </p:tavLst>
                                    </p:anim>
                                    <p:anim calcmode="lin" valueType="num">
                                      <p:cBhvr additive="base">
                                        <p:cTn id="16" dur="500" fill="hold"/>
                                        <p:tgtEl>
                                          <p:spTgt spid="13"/>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 presetClass="entr" presetSubtype="0" fill="hold" grpId="0" nodeType="afterEffect">
                                  <p:stCondLst>
                                    <p:cond delay="0"/>
                                  </p:stCondLst>
                                  <p:childTnLst>
                                    <p:set>
                                      <p:cBhvr>
                                        <p:cTn id="19" dur="1" fill="hold">
                                          <p:stCondLst>
                                            <p:cond delay="0"/>
                                          </p:stCondLst>
                                        </p:cTn>
                                        <p:tgtEl>
                                          <p:spTgt spid="24"/>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up)">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32"/>
                                        </p:tgtEl>
                                        <p:attrNameLst>
                                          <p:attrName>style.visibility</p:attrName>
                                        </p:attrNameLst>
                                      </p:cBhvr>
                                      <p:to>
                                        <p:strVal val="visible"/>
                                      </p:to>
                                    </p:set>
                                    <p:anim calcmode="lin" valueType="num">
                                      <p:cBhvr>
                                        <p:cTn id="29" dur="500" fill="hold"/>
                                        <p:tgtEl>
                                          <p:spTgt spid="32"/>
                                        </p:tgtEl>
                                        <p:attrNameLst>
                                          <p:attrName>ppt_w</p:attrName>
                                        </p:attrNameLst>
                                      </p:cBhvr>
                                      <p:tavLst>
                                        <p:tav tm="0">
                                          <p:val>
                                            <p:fltVal val="0"/>
                                          </p:val>
                                        </p:tav>
                                        <p:tav tm="100000">
                                          <p:val>
                                            <p:strVal val="#ppt_w"/>
                                          </p:val>
                                        </p:tav>
                                      </p:tavLst>
                                    </p:anim>
                                    <p:anim calcmode="lin" valueType="num">
                                      <p:cBhvr>
                                        <p:cTn id="30" dur="500" fill="hold"/>
                                        <p:tgtEl>
                                          <p:spTgt spid="32"/>
                                        </p:tgtEl>
                                        <p:attrNameLst>
                                          <p:attrName>ppt_h</p:attrName>
                                        </p:attrNameLst>
                                      </p:cBhvr>
                                      <p:tavLst>
                                        <p:tav tm="0">
                                          <p:val>
                                            <p:fltVal val="0"/>
                                          </p:val>
                                        </p:tav>
                                        <p:tav tm="100000">
                                          <p:val>
                                            <p:strVal val="#ppt_h"/>
                                          </p:val>
                                        </p:tav>
                                      </p:tavLst>
                                    </p:anim>
                                    <p:animEffect transition="in" filter="fade">
                                      <p:cBhvr>
                                        <p:cTn id="31" dur="500"/>
                                        <p:tgtEl>
                                          <p:spTgt spid="32"/>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51"/>
                                        </p:tgtEl>
                                        <p:attrNameLst>
                                          <p:attrName>style.visibility</p:attrName>
                                        </p:attrNameLst>
                                      </p:cBhvr>
                                      <p:to>
                                        <p:strVal val="visible"/>
                                      </p:to>
                                    </p:set>
                                    <p:anim calcmode="lin" valueType="num">
                                      <p:cBhvr>
                                        <p:cTn id="36" dur="500" fill="hold"/>
                                        <p:tgtEl>
                                          <p:spTgt spid="51"/>
                                        </p:tgtEl>
                                        <p:attrNameLst>
                                          <p:attrName>ppt_w</p:attrName>
                                        </p:attrNameLst>
                                      </p:cBhvr>
                                      <p:tavLst>
                                        <p:tav tm="0">
                                          <p:val>
                                            <p:fltVal val="0"/>
                                          </p:val>
                                        </p:tav>
                                        <p:tav tm="100000">
                                          <p:val>
                                            <p:strVal val="#ppt_w"/>
                                          </p:val>
                                        </p:tav>
                                      </p:tavLst>
                                    </p:anim>
                                    <p:anim calcmode="lin" valueType="num">
                                      <p:cBhvr>
                                        <p:cTn id="37" dur="500" fill="hold"/>
                                        <p:tgtEl>
                                          <p:spTgt spid="51"/>
                                        </p:tgtEl>
                                        <p:attrNameLst>
                                          <p:attrName>ppt_h</p:attrName>
                                        </p:attrNameLst>
                                      </p:cBhvr>
                                      <p:tavLst>
                                        <p:tav tm="0">
                                          <p:val>
                                            <p:fltVal val="0"/>
                                          </p:val>
                                        </p:tav>
                                        <p:tav tm="100000">
                                          <p:val>
                                            <p:strVal val="#ppt_h"/>
                                          </p:val>
                                        </p:tav>
                                      </p:tavLst>
                                    </p:anim>
                                    <p:animEffect transition="in" filter="fade">
                                      <p:cBhvr>
                                        <p:cTn id="38" dur="500"/>
                                        <p:tgtEl>
                                          <p:spTgt spid="51"/>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24" grpId="0" animBg="1"/>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upo 84"/>
          <p:cNvGrpSpPr/>
          <p:nvPr/>
        </p:nvGrpSpPr>
        <p:grpSpPr>
          <a:xfrm>
            <a:off x="4206145" y="3321992"/>
            <a:ext cx="991117" cy="869622"/>
            <a:chOff x="5381529" y="75373"/>
            <a:chExt cx="1800000" cy="1625807"/>
          </a:xfrm>
        </p:grpSpPr>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20" name="Smiley Face 19"/>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29" name="Grupo 83"/>
          <p:cNvGrpSpPr/>
          <p:nvPr/>
        </p:nvGrpSpPr>
        <p:grpSpPr>
          <a:xfrm>
            <a:off x="3706151" y="1446435"/>
            <a:ext cx="1896637" cy="1200329"/>
            <a:chOff x="3571451" y="417091"/>
            <a:chExt cx="1896637" cy="1200329"/>
          </a:xfrm>
        </p:grpSpPr>
        <p:sp>
          <p:nvSpPr>
            <p:cNvPr id="30" name="TextBox 29"/>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12.0</a:t>
              </a:r>
              <a:endParaRPr lang="en-CA" sz="7200" b="1" dirty="0">
                <a:solidFill>
                  <a:srgbClr val="FF0000"/>
                </a:solidFill>
              </a:endParaRPr>
            </a:p>
          </p:txBody>
        </p:sp>
        <p:sp>
          <p:nvSpPr>
            <p:cNvPr id="31" name="TextBox 30"/>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32" name="TextBox 31"/>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sp>
        <p:nvSpPr>
          <p:cNvPr id="53" name="Rounded Rectangle 52"/>
          <p:cNvSpPr/>
          <p:nvPr/>
        </p:nvSpPr>
        <p:spPr>
          <a:xfrm>
            <a:off x="7598887" y="651755"/>
            <a:ext cx="2067630"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25000"/>
                  </a:schemeClr>
                </a:solidFill>
              </a:rPr>
              <a:t>&lt; Your goods</a:t>
            </a:r>
            <a:endParaRPr lang="en-CA" dirty="0">
              <a:solidFill>
                <a:schemeClr val="bg2">
                  <a:lumMod val="25000"/>
                </a:schemeClr>
              </a:solidFill>
            </a:endParaRPr>
          </a:p>
        </p:txBody>
      </p:sp>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879" y="648817"/>
            <a:ext cx="1143607" cy="60932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20909207">
            <a:off x="2024849" y="4328550"/>
            <a:ext cx="5354638" cy="1046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706151" y="4751782"/>
            <a:ext cx="2024150" cy="1678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54486" y="5016944"/>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 name="Picture 2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87332" y="4154782"/>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ounded Rectangle 5"/>
          <p:cNvSpPr/>
          <p:nvPr/>
        </p:nvSpPr>
        <p:spPr>
          <a:xfrm>
            <a:off x="-630716" y="631905"/>
            <a:ext cx="2067630" cy="430519"/>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chemeClr val="bg2">
                    <a:lumMod val="25000"/>
                  </a:schemeClr>
                </a:solidFill>
              </a:rPr>
              <a:t>Your </a:t>
            </a:r>
            <a:r>
              <a:rPr lang="en-US" dirty="0" err="1">
                <a:solidFill>
                  <a:schemeClr val="bg2">
                    <a:lumMod val="25000"/>
                  </a:schemeClr>
                </a:solidFill>
              </a:rPr>
              <a:t>bads</a:t>
            </a:r>
            <a:r>
              <a:rPr lang="en-US" dirty="0">
                <a:solidFill>
                  <a:schemeClr val="bg2">
                    <a:lumMod val="25000"/>
                  </a:schemeClr>
                </a:solidFill>
              </a:rPr>
              <a:t>  .</a:t>
            </a:r>
            <a:endParaRPr lang="en-CA" dirty="0">
              <a:solidFill>
                <a:schemeClr val="bg2">
                  <a:lumMod val="25000"/>
                </a:schemeClr>
              </a:solidFill>
            </a:endParaRPr>
          </a:p>
        </p:txBody>
      </p:sp>
      <p:grpSp>
        <p:nvGrpSpPr>
          <p:cNvPr id="33" name="Grupo 24"/>
          <p:cNvGrpSpPr/>
          <p:nvPr/>
        </p:nvGrpSpPr>
        <p:grpSpPr>
          <a:xfrm>
            <a:off x="766800" y="2026592"/>
            <a:ext cx="180000" cy="184666"/>
            <a:chOff x="1455830" y="939529"/>
            <a:chExt cx="180000" cy="184666"/>
          </a:xfrm>
        </p:grpSpPr>
        <p:sp>
          <p:nvSpPr>
            <p:cNvPr id="3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6" name="Grupo 24"/>
          <p:cNvGrpSpPr/>
          <p:nvPr/>
        </p:nvGrpSpPr>
        <p:grpSpPr>
          <a:xfrm>
            <a:off x="763344" y="2394493"/>
            <a:ext cx="180000" cy="184666"/>
            <a:chOff x="1455830" y="939529"/>
            <a:chExt cx="180000" cy="184666"/>
          </a:xfrm>
        </p:grpSpPr>
        <p:sp>
          <p:nvSpPr>
            <p:cNvPr id="3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9" name="Grupo 24"/>
          <p:cNvGrpSpPr/>
          <p:nvPr/>
        </p:nvGrpSpPr>
        <p:grpSpPr>
          <a:xfrm>
            <a:off x="756312" y="2731559"/>
            <a:ext cx="180000" cy="184666"/>
            <a:chOff x="1455830" y="939529"/>
            <a:chExt cx="180000" cy="184666"/>
          </a:xfrm>
        </p:grpSpPr>
        <p:sp>
          <p:nvSpPr>
            <p:cNvPr id="4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44" name="Grupo 24"/>
          <p:cNvGrpSpPr/>
          <p:nvPr/>
        </p:nvGrpSpPr>
        <p:grpSpPr>
          <a:xfrm>
            <a:off x="763344" y="3079630"/>
            <a:ext cx="180000" cy="184666"/>
            <a:chOff x="1455830" y="939529"/>
            <a:chExt cx="180000" cy="184666"/>
          </a:xfrm>
        </p:grpSpPr>
        <p:sp>
          <p:nvSpPr>
            <p:cNvPr id="4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49" name="Grupo 24"/>
          <p:cNvGrpSpPr/>
          <p:nvPr/>
        </p:nvGrpSpPr>
        <p:grpSpPr>
          <a:xfrm>
            <a:off x="822451" y="1669768"/>
            <a:ext cx="180000" cy="184666"/>
            <a:chOff x="1455830" y="939529"/>
            <a:chExt cx="180000" cy="184666"/>
          </a:xfrm>
        </p:grpSpPr>
        <p:sp>
          <p:nvSpPr>
            <p:cNvPr id="5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7</a:t>
              </a:r>
            </a:p>
          </p:txBody>
        </p:sp>
      </p:grpSp>
      <p:sp>
        <p:nvSpPr>
          <p:cNvPr id="48" name="Cloud Callout 47"/>
          <p:cNvSpPr/>
          <p:nvPr/>
        </p:nvSpPr>
        <p:spPr>
          <a:xfrm rot="315896">
            <a:off x="1283497" y="5045870"/>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4" name="Group 3"/>
          <p:cNvGrpSpPr/>
          <p:nvPr/>
        </p:nvGrpSpPr>
        <p:grpSpPr>
          <a:xfrm>
            <a:off x="1530961" y="4390263"/>
            <a:ext cx="1083654" cy="843396"/>
            <a:chOff x="1530961" y="4390263"/>
            <a:chExt cx="1083654" cy="843396"/>
          </a:xfrm>
        </p:grpSpPr>
        <p:pic>
          <p:nvPicPr>
            <p:cNvPr id="42" name="Imagen 16"/>
            <p:cNvPicPr>
              <a:picLocks noChangeAspect="1"/>
            </p:cNvPicPr>
            <p:nvPr/>
          </p:nvPicPr>
          <p:blipFill>
            <a:blip r:embed="rId8"/>
            <a:stretch>
              <a:fillRect/>
            </a:stretch>
          </p:blipFill>
          <p:spPr>
            <a:xfrm rot="2740276">
              <a:off x="2042279" y="4394502"/>
              <a:ext cx="576576" cy="568097"/>
            </a:xfrm>
            <a:prstGeom prst="rect">
              <a:avLst/>
            </a:prstGeom>
          </p:spPr>
        </p:pic>
        <p:pic>
          <p:nvPicPr>
            <p:cNvPr id="52" name="Imagen 53"/>
            <p:cNvPicPr>
              <a:picLocks noChangeAspect="1"/>
            </p:cNvPicPr>
            <p:nvPr/>
          </p:nvPicPr>
          <p:blipFill>
            <a:blip r:embed="rId9">
              <a:clrChange>
                <a:clrFrom>
                  <a:srgbClr val="FFFFFF"/>
                </a:clrFrom>
                <a:clrTo>
                  <a:srgbClr val="FFFFFF">
                    <a:alpha val="0"/>
                  </a:srgbClr>
                </a:clrTo>
              </a:clrChange>
            </a:blip>
            <a:stretch>
              <a:fillRect/>
            </a:stretch>
          </p:blipFill>
          <p:spPr>
            <a:xfrm>
              <a:off x="1530961" y="4897743"/>
              <a:ext cx="517706" cy="335916"/>
            </a:xfrm>
            <a:prstGeom prst="rect">
              <a:avLst/>
            </a:prstGeom>
          </p:spPr>
        </p:pic>
      </p:grpSp>
      <p:sp>
        <p:nvSpPr>
          <p:cNvPr id="75" name="Isosceles Triangle 74"/>
          <p:cNvSpPr/>
          <p:nvPr/>
        </p:nvSpPr>
        <p:spPr>
          <a:xfrm rot="5400000">
            <a:off x="1141360" y="792032"/>
            <a:ext cx="280517" cy="110265"/>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6" name="Isosceles Triangle 75"/>
          <p:cNvSpPr/>
          <p:nvPr/>
        </p:nvSpPr>
        <p:spPr>
          <a:xfrm rot="16200000" flipH="1">
            <a:off x="7661073" y="824582"/>
            <a:ext cx="280517" cy="110265"/>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54" name="Group 53"/>
          <p:cNvGrpSpPr/>
          <p:nvPr/>
        </p:nvGrpSpPr>
        <p:grpSpPr>
          <a:xfrm>
            <a:off x="-19753" y="-29070"/>
            <a:ext cx="9163753" cy="584775"/>
            <a:chOff x="-19753" y="-29070"/>
            <a:chExt cx="9163753" cy="584775"/>
          </a:xfrm>
        </p:grpSpPr>
        <p:sp>
          <p:nvSpPr>
            <p:cNvPr id="55" name="Rectangle 54"/>
            <p:cNvSpPr/>
            <p:nvPr/>
          </p:nvSpPr>
          <p:spPr>
            <a:xfrm>
              <a:off x="0" y="7953"/>
              <a:ext cx="9144000" cy="5009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p:cNvSpPr txBox="1"/>
            <p:nvPr/>
          </p:nvSpPr>
          <p:spPr>
            <a:xfrm>
              <a:off x="0" y="32485"/>
              <a:ext cx="9144000" cy="523220"/>
            </a:xfrm>
            <a:prstGeom prst="rect">
              <a:avLst/>
            </a:prstGeom>
            <a:noFill/>
          </p:spPr>
          <p:txBody>
            <a:bodyPr wrap="square" rtlCol="0">
              <a:spAutoFit/>
            </a:bodyPr>
            <a:lstStyle/>
            <a:p>
              <a:pPr algn="ctr"/>
              <a:r>
                <a:rPr lang="en-US" sz="2800" b="1" dirty="0">
                  <a:solidFill>
                    <a:schemeClr val="bg2">
                      <a:lumMod val="50000"/>
                    </a:schemeClr>
                  </a:solidFill>
                  <a:latin typeface="Aharoni" panose="02010803020104030203" pitchFamily="2" charset="-79"/>
                  <a:cs typeface="Aharoni" panose="02010803020104030203" pitchFamily="2" charset="-79"/>
                </a:rPr>
                <a:t>The Carbon Neutrality Challenge</a:t>
              </a:r>
              <a:endParaRPr lang="en-CA" sz="2800" b="1" dirty="0">
                <a:solidFill>
                  <a:schemeClr val="bg2">
                    <a:lumMod val="50000"/>
                  </a:schemeClr>
                </a:solidFill>
                <a:latin typeface="Aharoni" panose="02010803020104030203" pitchFamily="2" charset="-79"/>
                <a:cs typeface="Aharoni" panose="02010803020104030203" pitchFamily="2" charset="-79"/>
              </a:endParaRPr>
            </a:p>
          </p:txBody>
        </p:sp>
        <p:sp>
          <p:nvSpPr>
            <p:cNvPr id="57" name="TextBox 28"/>
            <p:cNvSpPr txBox="1"/>
            <p:nvPr/>
          </p:nvSpPr>
          <p:spPr>
            <a:xfrm>
              <a:off x="-19753" y="-29070"/>
              <a:ext cx="1864408" cy="276999"/>
            </a:xfrm>
            <a:prstGeom prst="rect">
              <a:avLst/>
            </a:prstGeom>
            <a:noFill/>
          </p:spPr>
          <p:txBody>
            <a:bodyPr wrap="square" rtlCol="0">
              <a:spAutoFit/>
            </a:bodyPr>
            <a:lstStyle/>
            <a:p>
              <a:r>
                <a:rPr lang="en-US" sz="1200" b="1" dirty="0" err="1">
                  <a:solidFill>
                    <a:srgbClr val="0070C0"/>
                  </a:solidFill>
                  <a:latin typeface="Aharoni" panose="02010803020104030203" pitchFamily="2" charset="-79"/>
                  <a:cs typeface="Aharoni" panose="02010803020104030203" pitchFamily="2" charset="-79"/>
                </a:rPr>
                <a:t>Mora</a:t>
              </a:r>
              <a:r>
                <a:rPr lang="en-US" sz="1200" b="1" dirty="0" err="1">
                  <a:solidFill>
                    <a:schemeClr val="tx2">
                      <a:lumMod val="75000"/>
                    </a:schemeClr>
                  </a:solidFill>
                  <a:latin typeface="Aharoni" panose="02010803020104030203" pitchFamily="2" charset="-79"/>
                  <a:cs typeface="Aharoni" panose="02010803020104030203" pitchFamily="2" charset="-79"/>
                </a:rPr>
                <a:t>Lab</a:t>
              </a:r>
              <a:endParaRPr lang="en-CA" sz="1200" b="1" dirty="0">
                <a:solidFill>
                  <a:schemeClr val="tx2">
                    <a:lumMod val="75000"/>
                  </a:schemeClr>
                </a:solidFill>
                <a:latin typeface="Aharoni" panose="02010803020104030203" pitchFamily="2" charset="-79"/>
                <a:cs typeface="Aharoni" panose="02010803020104030203" pitchFamily="2" charset="-79"/>
              </a:endParaRPr>
            </a:p>
          </p:txBody>
        </p:sp>
        <p:pic>
          <p:nvPicPr>
            <p:cNvPr id="58" name="Picture 2"/>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633252" y="0"/>
              <a:ext cx="1510748" cy="4994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2" name="TextBox 1"/>
          <p:cNvSpPr txBox="1"/>
          <p:nvPr/>
        </p:nvSpPr>
        <p:spPr>
          <a:xfrm>
            <a:off x="317918" y="5835886"/>
            <a:ext cx="710772" cy="276999"/>
          </a:xfrm>
          <a:prstGeom prst="rect">
            <a:avLst/>
          </a:prstGeom>
          <a:solidFill>
            <a:schemeClr val="bg1"/>
          </a:solidFill>
        </p:spPr>
        <p:txBody>
          <a:bodyPr wrap="none" rtlCol="0">
            <a:spAutoFit/>
          </a:bodyPr>
          <a:lstStyle/>
          <a:p>
            <a:r>
              <a:rPr lang="en-US" sz="1200" dirty="0"/>
              <a:t>Garbage</a:t>
            </a:r>
            <a:endParaRPr lang="en-CA" sz="1200" dirty="0"/>
          </a:p>
        </p:txBody>
      </p:sp>
      <p:sp>
        <p:nvSpPr>
          <p:cNvPr id="7" name="Cloud Callout 6"/>
          <p:cNvSpPr/>
          <p:nvPr/>
        </p:nvSpPr>
        <p:spPr>
          <a:xfrm rot="19178395">
            <a:off x="1925927" y="4861159"/>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7" name="TextBox 46"/>
          <p:cNvSpPr txBox="1"/>
          <p:nvPr/>
        </p:nvSpPr>
        <p:spPr>
          <a:xfrm>
            <a:off x="1263650" y="2184400"/>
            <a:ext cx="1624034" cy="369332"/>
          </a:xfrm>
          <a:prstGeom prst="rect">
            <a:avLst/>
          </a:prstGeom>
          <a:noFill/>
        </p:spPr>
        <p:txBody>
          <a:bodyPr wrap="none" rtlCol="0">
            <a:spAutoFit/>
          </a:bodyPr>
          <a:lstStyle/>
          <a:p>
            <a:r>
              <a:rPr lang="en-US" dirty="0"/>
              <a:t>Climate change</a:t>
            </a:r>
          </a:p>
        </p:txBody>
      </p:sp>
    </p:spTree>
    <p:custDataLst>
      <p:tags r:id="rId1"/>
    </p:custDataLst>
    <p:extLst>
      <p:ext uri="{BB962C8B-B14F-4D97-AF65-F5344CB8AC3E}">
        <p14:creationId xmlns:p14="http://schemas.microsoft.com/office/powerpoint/2010/main" val="176250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22" presetClass="entr" presetSubtype="2" fill="hold" grpId="0" nodeType="after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wipe(right)">
                                      <p:cBhvr>
                                        <p:cTn id="10" dur="500"/>
                                        <p:tgtEl>
                                          <p:spTgt spid="48"/>
                                        </p:tgtEl>
                                      </p:cBhvr>
                                    </p:animEffect>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up)">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ounded Rectangle 75"/>
          <p:cNvSpPr/>
          <p:nvPr/>
        </p:nvSpPr>
        <p:spPr>
          <a:xfrm>
            <a:off x="7598887" y="651755"/>
            <a:ext cx="2067630"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25000"/>
                  </a:schemeClr>
                </a:solidFill>
              </a:rPr>
              <a:t>&lt; Your goods</a:t>
            </a:r>
            <a:endParaRPr lang="en-CA" dirty="0">
              <a:solidFill>
                <a:schemeClr val="bg2">
                  <a:lumMod val="25000"/>
                </a:schemeClr>
              </a:solidFill>
            </a:endParaRPr>
          </a:p>
        </p:txBody>
      </p:sp>
      <p:pic>
        <p:nvPicPr>
          <p:cNvPr id="1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879" y="648817"/>
            <a:ext cx="1143607" cy="60932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20909207">
            <a:off x="2024849" y="4328550"/>
            <a:ext cx="5354638" cy="1046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706151" y="4751782"/>
            <a:ext cx="2024150" cy="1678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54486" y="5016944"/>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8" name="Grupo 84"/>
          <p:cNvGrpSpPr/>
          <p:nvPr/>
        </p:nvGrpSpPr>
        <p:grpSpPr>
          <a:xfrm>
            <a:off x="4206609" y="3325962"/>
            <a:ext cx="991117" cy="869622"/>
            <a:chOff x="5381529" y="75373"/>
            <a:chExt cx="1800000" cy="1625807"/>
          </a:xfrm>
        </p:grpSpPr>
        <p:pic>
          <p:nvPicPr>
            <p:cNvPr id="19" name="Picture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20" name="Smiley Face 19"/>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pic>
        <p:nvPicPr>
          <p:cNvPr id="22" name="Picture 2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87332" y="4154782"/>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ounded Rectangle 5"/>
          <p:cNvSpPr/>
          <p:nvPr/>
        </p:nvSpPr>
        <p:spPr>
          <a:xfrm>
            <a:off x="-630716" y="631905"/>
            <a:ext cx="2067630" cy="430519"/>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chemeClr val="bg2">
                    <a:lumMod val="25000"/>
                  </a:schemeClr>
                </a:solidFill>
              </a:rPr>
              <a:t>Your </a:t>
            </a:r>
            <a:r>
              <a:rPr lang="en-US" dirty="0" err="1">
                <a:solidFill>
                  <a:schemeClr val="bg2">
                    <a:lumMod val="25000"/>
                  </a:schemeClr>
                </a:solidFill>
              </a:rPr>
              <a:t>bads</a:t>
            </a:r>
            <a:r>
              <a:rPr lang="en-US" dirty="0">
                <a:solidFill>
                  <a:schemeClr val="bg2">
                    <a:lumMod val="25000"/>
                  </a:schemeClr>
                </a:solidFill>
              </a:rPr>
              <a:t>  .</a:t>
            </a:r>
            <a:endParaRPr lang="en-CA" dirty="0">
              <a:solidFill>
                <a:schemeClr val="bg2">
                  <a:lumMod val="25000"/>
                </a:schemeClr>
              </a:solidFill>
            </a:endParaRPr>
          </a:p>
        </p:txBody>
      </p:sp>
      <p:grpSp>
        <p:nvGrpSpPr>
          <p:cNvPr id="33" name="Grupo 24"/>
          <p:cNvGrpSpPr/>
          <p:nvPr/>
        </p:nvGrpSpPr>
        <p:grpSpPr>
          <a:xfrm>
            <a:off x="766800" y="2026592"/>
            <a:ext cx="180000" cy="184666"/>
            <a:chOff x="1455830" y="939529"/>
            <a:chExt cx="180000" cy="184666"/>
          </a:xfrm>
        </p:grpSpPr>
        <p:sp>
          <p:nvSpPr>
            <p:cNvPr id="3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6" name="Grupo 24"/>
          <p:cNvGrpSpPr/>
          <p:nvPr/>
        </p:nvGrpSpPr>
        <p:grpSpPr>
          <a:xfrm>
            <a:off x="763344" y="2394493"/>
            <a:ext cx="180000" cy="184666"/>
            <a:chOff x="1455830" y="939529"/>
            <a:chExt cx="180000" cy="184666"/>
          </a:xfrm>
        </p:grpSpPr>
        <p:sp>
          <p:nvSpPr>
            <p:cNvPr id="3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9" name="Grupo 24"/>
          <p:cNvGrpSpPr/>
          <p:nvPr/>
        </p:nvGrpSpPr>
        <p:grpSpPr>
          <a:xfrm>
            <a:off x="756312" y="2731559"/>
            <a:ext cx="180000" cy="184666"/>
            <a:chOff x="1455830" y="939529"/>
            <a:chExt cx="180000" cy="184666"/>
          </a:xfrm>
        </p:grpSpPr>
        <p:sp>
          <p:nvSpPr>
            <p:cNvPr id="4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pic>
        <p:nvPicPr>
          <p:cNvPr id="42" name="Imagen 16"/>
          <p:cNvPicPr>
            <a:picLocks noChangeAspect="1"/>
          </p:cNvPicPr>
          <p:nvPr/>
        </p:nvPicPr>
        <p:blipFill>
          <a:blip r:embed="rId8"/>
          <a:stretch>
            <a:fillRect/>
          </a:stretch>
        </p:blipFill>
        <p:spPr>
          <a:xfrm rot="2740276">
            <a:off x="2042279" y="4394502"/>
            <a:ext cx="576576" cy="568097"/>
          </a:xfrm>
          <a:prstGeom prst="rect">
            <a:avLst/>
          </a:prstGeom>
        </p:spPr>
      </p:pic>
      <p:sp>
        <p:nvSpPr>
          <p:cNvPr id="7" name="Cloud Callout 6"/>
          <p:cNvSpPr/>
          <p:nvPr/>
        </p:nvSpPr>
        <p:spPr>
          <a:xfrm rot="19178395">
            <a:off x="1925927" y="4861159"/>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44" name="Grupo 24"/>
          <p:cNvGrpSpPr/>
          <p:nvPr/>
        </p:nvGrpSpPr>
        <p:grpSpPr>
          <a:xfrm>
            <a:off x="763344" y="3079630"/>
            <a:ext cx="180000" cy="184666"/>
            <a:chOff x="1455830" y="939529"/>
            <a:chExt cx="180000" cy="184666"/>
          </a:xfrm>
        </p:grpSpPr>
        <p:sp>
          <p:nvSpPr>
            <p:cNvPr id="4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2" name="Group 1"/>
          <p:cNvGrpSpPr/>
          <p:nvPr/>
        </p:nvGrpSpPr>
        <p:grpSpPr>
          <a:xfrm>
            <a:off x="752856" y="3804705"/>
            <a:ext cx="201889" cy="1231936"/>
            <a:chOff x="752856" y="3804705"/>
            <a:chExt cx="201889" cy="1231936"/>
          </a:xfrm>
        </p:grpSpPr>
        <p:grpSp>
          <p:nvGrpSpPr>
            <p:cNvPr id="47" name="Grupo 24"/>
            <p:cNvGrpSpPr/>
            <p:nvPr/>
          </p:nvGrpSpPr>
          <p:grpSpPr>
            <a:xfrm>
              <a:off x="774745" y="3804705"/>
              <a:ext cx="180000" cy="184666"/>
              <a:chOff x="1455830" y="939529"/>
              <a:chExt cx="180000" cy="184666"/>
            </a:xfrm>
          </p:grpSpPr>
          <p:sp>
            <p:nvSpPr>
              <p:cNvPr id="4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51" name="Grupo 24"/>
            <p:cNvGrpSpPr/>
            <p:nvPr/>
          </p:nvGrpSpPr>
          <p:grpSpPr>
            <a:xfrm>
              <a:off x="759854" y="4535984"/>
              <a:ext cx="180000" cy="184666"/>
              <a:chOff x="1455830" y="939529"/>
              <a:chExt cx="180000" cy="184666"/>
            </a:xfrm>
          </p:grpSpPr>
          <p:sp>
            <p:nvSpPr>
              <p:cNvPr id="52"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3"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2</a:t>
                </a:r>
              </a:p>
            </p:txBody>
          </p:sp>
        </p:grpSp>
        <p:grpSp>
          <p:nvGrpSpPr>
            <p:cNvPr id="54" name="Grupo 24"/>
            <p:cNvGrpSpPr/>
            <p:nvPr/>
          </p:nvGrpSpPr>
          <p:grpSpPr>
            <a:xfrm>
              <a:off x="752856" y="4146704"/>
              <a:ext cx="180000" cy="184666"/>
              <a:chOff x="1455830" y="939529"/>
              <a:chExt cx="180000" cy="184666"/>
            </a:xfrm>
          </p:grpSpPr>
          <p:sp>
            <p:nvSpPr>
              <p:cNvPr id="5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57" name="Grupo 24"/>
            <p:cNvGrpSpPr/>
            <p:nvPr/>
          </p:nvGrpSpPr>
          <p:grpSpPr>
            <a:xfrm>
              <a:off x="770240" y="4851975"/>
              <a:ext cx="180000" cy="184666"/>
              <a:chOff x="1455830" y="939529"/>
              <a:chExt cx="180000" cy="184666"/>
            </a:xfrm>
          </p:grpSpPr>
          <p:sp>
            <p:nvSpPr>
              <p:cNvPr id="5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grpSp>
        <p:nvGrpSpPr>
          <p:cNvPr id="60" name="Grupo 83"/>
          <p:cNvGrpSpPr/>
          <p:nvPr/>
        </p:nvGrpSpPr>
        <p:grpSpPr>
          <a:xfrm>
            <a:off x="3711142" y="1442301"/>
            <a:ext cx="1896637" cy="1200329"/>
            <a:chOff x="3571451" y="417091"/>
            <a:chExt cx="1896637" cy="1200329"/>
          </a:xfrm>
        </p:grpSpPr>
        <p:sp>
          <p:nvSpPr>
            <p:cNvPr id="61" name="TextBox 60"/>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21.0</a:t>
              </a:r>
              <a:endParaRPr lang="en-CA" sz="7200" b="1" dirty="0">
                <a:solidFill>
                  <a:srgbClr val="FF0000"/>
                </a:solidFill>
              </a:endParaRPr>
            </a:p>
          </p:txBody>
        </p:sp>
        <p:sp>
          <p:nvSpPr>
            <p:cNvPr id="62" name="TextBox 61"/>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63" name="TextBox 62"/>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sp>
        <p:nvSpPr>
          <p:cNvPr id="65" name="Cloud Callout 64"/>
          <p:cNvSpPr/>
          <p:nvPr/>
        </p:nvSpPr>
        <p:spPr>
          <a:xfrm rot="315896">
            <a:off x="1283497" y="5045870"/>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66" name="Imagen 53"/>
          <p:cNvPicPr>
            <a:picLocks noChangeAspect="1"/>
          </p:cNvPicPr>
          <p:nvPr/>
        </p:nvPicPr>
        <p:blipFill>
          <a:blip r:embed="rId9">
            <a:clrChange>
              <a:clrFrom>
                <a:srgbClr val="FFFFFF"/>
              </a:clrFrom>
              <a:clrTo>
                <a:srgbClr val="FFFFFF">
                  <a:alpha val="0"/>
                </a:srgbClr>
              </a:clrTo>
            </a:clrChange>
          </a:blip>
          <a:stretch>
            <a:fillRect/>
          </a:stretch>
        </p:blipFill>
        <p:spPr>
          <a:xfrm>
            <a:off x="1530961" y="4897743"/>
            <a:ext cx="517706" cy="335916"/>
          </a:xfrm>
          <a:prstGeom prst="rect">
            <a:avLst/>
          </a:prstGeom>
        </p:spPr>
      </p:pic>
      <p:grpSp>
        <p:nvGrpSpPr>
          <p:cNvPr id="67" name="Grupo 24"/>
          <p:cNvGrpSpPr/>
          <p:nvPr/>
        </p:nvGrpSpPr>
        <p:grpSpPr>
          <a:xfrm>
            <a:off x="822451" y="1669768"/>
            <a:ext cx="180000" cy="184666"/>
            <a:chOff x="1455830" y="939529"/>
            <a:chExt cx="180000" cy="184666"/>
          </a:xfrm>
        </p:grpSpPr>
        <p:sp>
          <p:nvSpPr>
            <p:cNvPr id="6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7</a:t>
              </a:r>
            </a:p>
          </p:txBody>
        </p:sp>
      </p:grpSp>
      <p:grpSp>
        <p:nvGrpSpPr>
          <p:cNvPr id="70" name="Grupo 83"/>
          <p:cNvGrpSpPr/>
          <p:nvPr/>
        </p:nvGrpSpPr>
        <p:grpSpPr>
          <a:xfrm>
            <a:off x="3706151" y="1446435"/>
            <a:ext cx="1896637" cy="1200329"/>
            <a:chOff x="3571451" y="417091"/>
            <a:chExt cx="1896637" cy="1200329"/>
          </a:xfrm>
        </p:grpSpPr>
        <p:sp>
          <p:nvSpPr>
            <p:cNvPr id="71" name="TextBox 70"/>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12.0</a:t>
              </a:r>
              <a:endParaRPr lang="en-CA" sz="7200" b="1" dirty="0">
                <a:solidFill>
                  <a:srgbClr val="FF0000"/>
                </a:solidFill>
              </a:endParaRPr>
            </a:p>
          </p:txBody>
        </p:sp>
        <p:sp>
          <p:nvSpPr>
            <p:cNvPr id="72" name="TextBox 71"/>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73" name="TextBox 72"/>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sp>
        <p:nvSpPr>
          <p:cNvPr id="74" name="Isosceles Triangle 73"/>
          <p:cNvSpPr/>
          <p:nvPr/>
        </p:nvSpPr>
        <p:spPr>
          <a:xfrm rot="5400000">
            <a:off x="1141360" y="792032"/>
            <a:ext cx="280517" cy="110265"/>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5" name="Isosceles Triangle 74"/>
          <p:cNvSpPr/>
          <p:nvPr/>
        </p:nvSpPr>
        <p:spPr>
          <a:xfrm rot="16200000" flipH="1">
            <a:off x="7661073" y="824582"/>
            <a:ext cx="280517" cy="110265"/>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77" name="Group 76"/>
          <p:cNvGrpSpPr/>
          <p:nvPr/>
        </p:nvGrpSpPr>
        <p:grpSpPr>
          <a:xfrm>
            <a:off x="-19753" y="-29070"/>
            <a:ext cx="9163753" cy="584775"/>
            <a:chOff x="-19753" y="-29070"/>
            <a:chExt cx="9163753" cy="584775"/>
          </a:xfrm>
        </p:grpSpPr>
        <p:sp>
          <p:nvSpPr>
            <p:cNvPr id="78" name="Rectangle 77"/>
            <p:cNvSpPr/>
            <p:nvPr/>
          </p:nvSpPr>
          <p:spPr>
            <a:xfrm>
              <a:off x="0" y="7953"/>
              <a:ext cx="9144000" cy="5009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p:cNvSpPr txBox="1"/>
            <p:nvPr/>
          </p:nvSpPr>
          <p:spPr>
            <a:xfrm>
              <a:off x="0" y="32485"/>
              <a:ext cx="9144000" cy="523220"/>
            </a:xfrm>
            <a:prstGeom prst="rect">
              <a:avLst/>
            </a:prstGeom>
            <a:noFill/>
          </p:spPr>
          <p:txBody>
            <a:bodyPr wrap="square" rtlCol="0">
              <a:spAutoFit/>
            </a:bodyPr>
            <a:lstStyle/>
            <a:p>
              <a:pPr algn="ctr"/>
              <a:r>
                <a:rPr lang="en-US" sz="2800" b="1" dirty="0">
                  <a:solidFill>
                    <a:schemeClr val="bg2">
                      <a:lumMod val="50000"/>
                    </a:schemeClr>
                  </a:solidFill>
                  <a:latin typeface="Aharoni" panose="02010803020104030203" pitchFamily="2" charset="-79"/>
                  <a:cs typeface="Aharoni" panose="02010803020104030203" pitchFamily="2" charset="-79"/>
                </a:rPr>
                <a:t>The Carbon Neutrality Challenge</a:t>
              </a:r>
              <a:endParaRPr lang="en-CA" sz="2800" b="1" dirty="0">
                <a:solidFill>
                  <a:schemeClr val="bg2">
                    <a:lumMod val="50000"/>
                  </a:schemeClr>
                </a:solidFill>
                <a:latin typeface="Aharoni" panose="02010803020104030203" pitchFamily="2" charset="-79"/>
                <a:cs typeface="Aharoni" panose="02010803020104030203" pitchFamily="2" charset="-79"/>
              </a:endParaRPr>
            </a:p>
          </p:txBody>
        </p:sp>
        <p:sp>
          <p:nvSpPr>
            <p:cNvPr id="80" name="TextBox 28"/>
            <p:cNvSpPr txBox="1"/>
            <p:nvPr/>
          </p:nvSpPr>
          <p:spPr>
            <a:xfrm>
              <a:off x="-19753" y="-29070"/>
              <a:ext cx="1864408" cy="276999"/>
            </a:xfrm>
            <a:prstGeom prst="rect">
              <a:avLst/>
            </a:prstGeom>
            <a:noFill/>
          </p:spPr>
          <p:txBody>
            <a:bodyPr wrap="square" rtlCol="0">
              <a:spAutoFit/>
            </a:bodyPr>
            <a:lstStyle/>
            <a:p>
              <a:r>
                <a:rPr lang="en-US" sz="1200" b="1" dirty="0" err="1">
                  <a:solidFill>
                    <a:srgbClr val="0070C0"/>
                  </a:solidFill>
                  <a:latin typeface="Aharoni" panose="02010803020104030203" pitchFamily="2" charset="-79"/>
                  <a:cs typeface="Aharoni" panose="02010803020104030203" pitchFamily="2" charset="-79"/>
                </a:rPr>
                <a:t>Mora</a:t>
              </a:r>
              <a:r>
                <a:rPr lang="en-US" sz="1200" b="1" dirty="0" err="1">
                  <a:solidFill>
                    <a:schemeClr val="tx2">
                      <a:lumMod val="75000"/>
                    </a:schemeClr>
                  </a:solidFill>
                  <a:latin typeface="Aharoni" panose="02010803020104030203" pitchFamily="2" charset="-79"/>
                  <a:cs typeface="Aharoni" panose="02010803020104030203" pitchFamily="2" charset="-79"/>
                </a:rPr>
                <a:t>Lab</a:t>
              </a:r>
              <a:endParaRPr lang="en-CA" sz="1200" b="1" dirty="0">
                <a:solidFill>
                  <a:schemeClr val="tx2">
                    <a:lumMod val="75000"/>
                  </a:schemeClr>
                </a:solidFill>
                <a:latin typeface="Aharoni" panose="02010803020104030203" pitchFamily="2" charset="-79"/>
                <a:cs typeface="Aharoni" panose="02010803020104030203" pitchFamily="2" charset="-79"/>
              </a:endParaRPr>
            </a:p>
          </p:txBody>
        </p:sp>
        <p:pic>
          <p:nvPicPr>
            <p:cNvPr id="81" name="Picture 2"/>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633252" y="0"/>
              <a:ext cx="1510748" cy="4994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64" name="TextBox 63"/>
          <p:cNvSpPr txBox="1"/>
          <p:nvPr/>
        </p:nvSpPr>
        <p:spPr>
          <a:xfrm>
            <a:off x="317918" y="5835886"/>
            <a:ext cx="710772" cy="276999"/>
          </a:xfrm>
          <a:prstGeom prst="rect">
            <a:avLst/>
          </a:prstGeom>
          <a:solidFill>
            <a:schemeClr val="bg1"/>
          </a:solidFill>
        </p:spPr>
        <p:txBody>
          <a:bodyPr wrap="none" rtlCol="0">
            <a:spAutoFit/>
          </a:bodyPr>
          <a:lstStyle/>
          <a:p>
            <a:r>
              <a:rPr lang="en-US" sz="1200" dirty="0"/>
              <a:t>Garbage</a:t>
            </a:r>
            <a:endParaRPr lang="en-CA" sz="1200" dirty="0"/>
          </a:p>
        </p:txBody>
      </p:sp>
      <p:sp>
        <p:nvSpPr>
          <p:cNvPr id="82" name="TextBox 81"/>
          <p:cNvSpPr txBox="1"/>
          <p:nvPr/>
        </p:nvSpPr>
        <p:spPr>
          <a:xfrm>
            <a:off x="1219200" y="3784600"/>
            <a:ext cx="1624034" cy="646331"/>
          </a:xfrm>
          <a:prstGeom prst="rect">
            <a:avLst/>
          </a:prstGeom>
          <a:noFill/>
        </p:spPr>
        <p:txBody>
          <a:bodyPr wrap="none" rtlCol="0">
            <a:spAutoFit/>
          </a:bodyPr>
          <a:lstStyle/>
          <a:p>
            <a:r>
              <a:rPr lang="en-US" dirty="0"/>
              <a:t>Climate change</a:t>
            </a:r>
          </a:p>
          <a:p>
            <a:r>
              <a:rPr lang="en-US" dirty="0"/>
              <a:t>Habitat lost</a:t>
            </a:r>
          </a:p>
        </p:txBody>
      </p:sp>
      <p:sp>
        <p:nvSpPr>
          <p:cNvPr id="83" name="TextBox 82"/>
          <p:cNvSpPr txBox="1"/>
          <p:nvPr/>
        </p:nvSpPr>
        <p:spPr>
          <a:xfrm>
            <a:off x="1263650" y="2184400"/>
            <a:ext cx="1624034" cy="369332"/>
          </a:xfrm>
          <a:prstGeom prst="rect">
            <a:avLst/>
          </a:prstGeom>
          <a:noFill/>
        </p:spPr>
        <p:txBody>
          <a:bodyPr wrap="none" rtlCol="0">
            <a:spAutoFit/>
          </a:bodyPr>
          <a:lstStyle/>
          <a:p>
            <a:r>
              <a:rPr lang="en-US" dirty="0"/>
              <a:t>Climate change</a:t>
            </a:r>
          </a:p>
        </p:txBody>
      </p:sp>
    </p:spTree>
    <p:custDataLst>
      <p:tags r:id="rId1"/>
    </p:custDataLst>
    <p:extLst>
      <p:ext uri="{BB962C8B-B14F-4D97-AF65-F5344CB8AC3E}">
        <p14:creationId xmlns:p14="http://schemas.microsoft.com/office/powerpoint/2010/main" val="3950006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xit" presetSubtype="32" fill="hold" nodeType="clickEffect">
                                  <p:stCondLst>
                                    <p:cond delay="0"/>
                                  </p:stCondLst>
                                  <p:childTnLst>
                                    <p:anim calcmode="lin" valueType="num">
                                      <p:cBhvr>
                                        <p:cTn id="11" dur="500"/>
                                        <p:tgtEl>
                                          <p:spTgt spid="70"/>
                                        </p:tgtEl>
                                        <p:attrNameLst>
                                          <p:attrName>ppt_w</p:attrName>
                                        </p:attrNameLst>
                                      </p:cBhvr>
                                      <p:tavLst>
                                        <p:tav tm="0">
                                          <p:val>
                                            <p:strVal val="ppt_w"/>
                                          </p:val>
                                        </p:tav>
                                        <p:tav tm="100000">
                                          <p:val>
                                            <p:fltVal val="0"/>
                                          </p:val>
                                        </p:tav>
                                      </p:tavLst>
                                    </p:anim>
                                    <p:anim calcmode="lin" valueType="num">
                                      <p:cBhvr>
                                        <p:cTn id="12" dur="500"/>
                                        <p:tgtEl>
                                          <p:spTgt spid="70"/>
                                        </p:tgtEl>
                                        <p:attrNameLst>
                                          <p:attrName>ppt_h</p:attrName>
                                        </p:attrNameLst>
                                      </p:cBhvr>
                                      <p:tavLst>
                                        <p:tav tm="0">
                                          <p:val>
                                            <p:strVal val="ppt_h"/>
                                          </p:val>
                                        </p:tav>
                                        <p:tav tm="100000">
                                          <p:val>
                                            <p:fltVal val="0"/>
                                          </p:val>
                                        </p:tav>
                                      </p:tavLst>
                                    </p:anim>
                                    <p:animEffect transition="out" filter="fade">
                                      <p:cBhvr>
                                        <p:cTn id="13" dur="500"/>
                                        <p:tgtEl>
                                          <p:spTgt spid="70"/>
                                        </p:tgtEl>
                                      </p:cBhvr>
                                    </p:animEffect>
                                    <p:set>
                                      <p:cBhvr>
                                        <p:cTn id="14" dur="1" fill="hold">
                                          <p:stCondLst>
                                            <p:cond delay="499"/>
                                          </p:stCondLst>
                                        </p:cTn>
                                        <p:tgtEl>
                                          <p:spTgt spid="70"/>
                                        </p:tgtEl>
                                        <p:attrNameLst>
                                          <p:attrName>style.visibility</p:attrName>
                                        </p:attrNameLst>
                                      </p:cBhvr>
                                      <p:to>
                                        <p:strVal val="hidden"/>
                                      </p:to>
                                    </p:set>
                                  </p:childTnLst>
                                </p:cTn>
                              </p:par>
                            </p:childTnLst>
                          </p:cTn>
                        </p:par>
                        <p:par>
                          <p:cTn id="15" fill="hold">
                            <p:stCondLst>
                              <p:cond delay="500"/>
                            </p:stCondLst>
                            <p:childTnLst>
                              <p:par>
                                <p:cTn id="16" presetID="53" presetClass="entr" presetSubtype="16" fill="hold" nodeType="afterEffect">
                                  <p:stCondLst>
                                    <p:cond delay="0"/>
                                  </p:stCondLst>
                                  <p:childTnLst>
                                    <p:set>
                                      <p:cBhvr>
                                        <p:cTn id="17" dur="1" fill="hold">
                                          <p:stCondLst>
                                            <p:cond delay="0"/>
                                          </p:stCondLst>
                                        </p:cTn>
                                        <p:tgtEl>
                                          <p:spTgt spid="60"/>
                                        </p:tgtEl>
                                        <p:attrNameLst>
                                          <p:attrName>style.visibility</p:attrName>
                                        </p:attrNameLst>
                                      </p:cBhvr>
                                      <p:to>
                                        <p:strVal val="visible"/>
                                      </p:to>
                                    </p:set>
                                    <p:anim calcmode="lin" valueType="num">
                                      <p:cBhvr>
                                        <p:cTn id="18" dur="500" fill="hold"/>
                                        <p:tgtEl>
                                          <p:spTgt spid="60"/>
                                        </p:tgtEl>
                                        <p:attrNameLst>
                                          <p:attrName>ppt_w</p:attrName>
                                        </p:attrNameLst>
                                      </p:cBhvr>
                                      <p:tavLst>
                                        <p:tav tm="0">
                                          <p:val>
                                            <p:fltVal val="0"/>
                                          </p:val>
                                        </p:tav>
                                        <p:tav tm="100000">
                                          <p:val>
                                            <p:strVal val="#ppt_w"/>
                                          </p:val>
                                        </p:tav>
                                      </p:tavLst>
                                    </p:anim>
                                    <p:anim calcmode="lin" valueType="num">
                                      <p:cBhvr>
                                        <p:cTn id="19" dur="500" fill="hold"/>
                                        <p:tgtEl>
                                          <p:spTgt spid="60"/>
                                        </p:tgtEl>
                                        <p:attrNameLst>
                                          <p:attrName>ppt_h</p:attrName>
                                        </p:attrNameLst>
                                      </p:cBhvr>
                                      <p:tavLst>
                                        <p:tav tm="0">
                                          <p:val>
                                            <p:fltVal val="0"/>
                                          </p:val>
                                        </p:tav>
                                        <p:tav tm="100000">
                                          <p:val>
                                            <p:strVal val="#ppt_h"/>
                                          </p:val>
                                        </p:tav>
                                      </p:tavLst>
                                    </p:anim>
                                    <p:animEffect transition="in" filter="fade">
                                      <p:cBhvr>
                                        <p:cTn id="20" dur="500"/>
                                        <p:tgtEl>
                                          <p:spTgt spid="60"/>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8" name="Grupo 83"/>
          <p:cNvGrpSpPr/>
          <p:nvPr/>
        </p:nvGrpSpPr>
        <p:grpSpPr>
          <a:xfrm>
            <a:off x="3711142" y="1442301"/>
            <a:ext cx="1896637" cy="1200329"/>
            <a:chOff x="3571451" y="417091"/>
            <a:chExt cx="1896637" cy="1200329"/>
          </a:xfrm>
        </p:grpSpPr>
        <p:sp>
          <p:nvSpPr>
            <p:cNvPr id="79" name="TextBox 78"/>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21.0</a:t>
              </a:r>
              <a:endParaRPr lang="en-CA" sz="7200" b="1" dirty="0">
                <a:solidFill>
                  <a:srgbClr val="FF0000"/>
                </a:solidFill>
              </a:endParaRPr>
            </a:p>
          </p:txBody>
        </p:sp>
        <p:sp>
          <p:nvSpPr>
            <p:cNvPr id="80" name="TextBox 79"/>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81" name="TextBox 80"/>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sp>
        <p:nvSpPr>
          <p:cNvPr id="63" name="Rounded Rectangle 62"/>
          <p:cNvSpPr/>
          <p:nvPr/>
        </p:nvSpPr>
        <p:spPr>
          <a:xfrm>
            <a:off x="7598887" y="651755"/>
            <a:ext cx="2067630"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25000"/>
                  </a:schemeClr>
                </a:solidFill>
              </a:rPr>
              <a:t>&lt; Your goods</a:t>
            </a:r>
            <a:endParaRPr lang="en-CA" dirty="0">
              <a:solidFill>
                <a:schemeClr val="bg2">
                  <a:lumMod val="25000"/>
                </a:schemeClr>
              </a:solidFill>
            </a:endParaRPr>
          </a:p>
        </p:txBody>
      </p:sp>
      <p:pic>
        <p:nvPicPr>
          <p:cNvPr id="1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879" y="648817"/>
            <a:ext cx="1143607" cy="60932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20510271">
            <a:off x="2024849" y="4328550"/>
            <a:ext cx="5354638" cy="1046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706151" y="4751782"/>
            <a:ext cx="2024150" cy="1678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54486" y="5263425"/>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8" name="Grupo 84"/>
          <p:cNvGrpSpPr/>
          <p:nvPr/>
        </p:nvGrpSpPr>
        <p:grpSpPr>
          <a:xfrm>
            <a:off x="4206609" y="3325962"/>
            <a:ext cx="991117" cy="869622"/>
            <a:chOff x="5381529" y="75373"/>
            <a:chExt cx="1800000" cy="1625807"/>
          </a:xfrm>
        </p:grpSpPr>
        <p:pic>
          <p:nvPicPr>
            <p:cNvPr id="19" name="Picture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20" name="Smiley Face 19"/>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pic>
        <p:nvPicPr>
          <p:cNvPr id="22" name="Picture 2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87332" y="3741771"/>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ounded Rectangle 5"/>
          <p:cNvSpPr/>
          <p:nvPr/>
        </p:nvSpPr>
        <p:spPr>
          <a:xfrm>
            <a:off x="-630716" y="631905"/>
            <a:ext cx="2067630" cy="430519"/>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chemeClr val="bg2">
                    <a:lumMod val="25000"/>
                  </a:schemeClr>
                </a:solidFill>
              </a:rPr>
              <a:t>Your </a:t>
            </a:r>
            <a:r>
              <a:rPr lang="en-US" dirty="0" err="1">
                <a:solidFill>
                  <a:schemeClr val="bg2">
                    <a:lumMod val="25000"/>
                  </a:schemeClr>
                </a:solidFill>
              </a:rPr>
              <a:t>bads</a:t>
            </a:r>
            <a:r>
              <a:rPr lang="en-US" dirty="0">
                <a:solidFill>
                  <a:schemeClr val="bg2">
                    <a:lumMod val="25000"/>
                  </a:schemeClr>
                </a:solidFill>
              </a:rPr>
              <a:t>  .</a:t>
            </a:r>
            <a:endParaRPr lang="en-CA" dirty="0">
              <a:solidFill>
                <a:schemeClr val="bg2">
                  <a:lumMod val="25000"/>
                </a:schemeClr>
              </a:solidFill>
            </a:endParaRPr>
          </a:p>
        </p:txBody>
      </p:sp>
      <p:grpSp>
        <p:nvGrpSpPr>
          <p:cNvPr id="33" name="Grupo 24"/>
          <p:cNvGrpSpPr/>
          <p:nvPr/>
        </p:nvGrpSpPr>
        <p:grpSpPr>
          <a:xfrm>
            <a:off x="766800" y="2026592"/>
            <a:ext cx="180000" cy="184666"/>
            <a:chOff x="1455830" y="939529"/>
            <a:chExt cx="180000" cy="184666"/>
          </a:xfrm>
        </p:grpSpPr>
        <p:sp>
          <p:nvSpPr>
            <p:cNvPr id="3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6" name="Grupo 24"/>
          <p:cNvGrpSpPr/>
          <p:nvPr/>
        </p:nvGrpSpPr>
        <p:grpSpPr>
          <a:xfrm>
            <a:off x="763344" y="2394493"/>
            <a:ext cx="180000" cy="184666"/>
            <a:chOff x="1455830" y="939529"/>
            <a:chExt cx="180000" cy="184666"/>
          </a:xfrm>
        </p:grpSpPr>
        <p:sp>
          <p:nvSpPr>
            <p:cNvPr id="3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9" name="Grupo 24"/>
          <p:cNvGrpSpPr/>
          <p:nvPr/>
        </p:nvGrpSpPr>
        <p:grpSpPr>
          <a:xfrm>
            <a:off x="756312" y="2731559"/>
            <a:ext cx="180000" cy="184666"/>
            <a:chOff x="1455830" y="939529"/>
            <a:chExt cx="180000" cy="184666"/>
          </a:xfrm>
        </p:grpSpPr>
        <p:sp>
          <p:nvSpPr>
            <p:cNvPr id="4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pic>
        <p:nvPicPr>
          <p:cNvPr id="42" name="Imagen 16"/>
          <p:cNvPicPr>
            <a:picLocks noChangeAspect="1"/>
          </p:cNvPicPr>
          <p:nvPr/>
        </p:nvPicPr>
        <p:blipFill>
          <a:blip r:embed="rId8"/>
          <a:stretch>
            <a:fillRect/>
          </a:stretch>
        </p:blipFill>
        <p:spPr>
          <a:xfrm rot="2740276">
            <a:off x="2042279" y="4640983"/>
            <a:ext cx="576576" cy="568097"/>
          </a:xfrm>
          <a:prstGeom prst="rect">
            <a:avLst/>
          </a:prstGeom>
        </p:spPr>
      </p:pic>
      <p:sp>
        <p:nvSpPr>
          <p:cNvPr id="7" name="Cloud Callout 6"/>
          <p:cNvSpPr/>
          <p:nvPr/>
        </p:nvSpPr>
        <p:spPr>
          <a:xfrm rot="19178395">
            <a:off x="1925927" y="5107640"/>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Cloud Callout 42"/>
          <p:cNvSpPr/>
          <p:nvPr/>
        </p:nvSpPr>
        <p:spPr>
          <a:xfrm rot="315896">
            <a:off x="1283497" y="5316204"/>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8" name="Imagen 53"/>
          <p:cNvPicPr>
            <a:picLocks noChangeAspect="1"/>
          </p:cNvPicPr>
          <p:nvPr/>
        </p:nvPicPr>
        <p:blipFill>
          <a:blip r:embed="rId9">
            <a:clrChange>
              <a:clrFrom>
                <a:srgbClr val="FFFFFF"/>
              </a:clrFrom>
              <a:clrTo>
                <a:srgbClr val="FFFFFF">
                  <a:alpha val="0"/>
                </a:srgbClr>
              </a:clrTo>
            </a:clrChange>
          </a:blip>
          <a:stretch>
            <a:fillRect/>
          </a:stretch>
        </p:blipFill>
        <p:spPr>
          <a:xfrm>
            <a:off x="1529137" y="5161784"/>
            <a:ext cx="517706" cy="335916"/>
          </a:xfrm>
          <a:prstGeom prst="rect">
            <a:avLst/>
          </a:prstGeom>
        </p:spPr>
      </p:pic>
      <p:grpSp>
        <p:nvGrpSpPr>
          <p:cNvPr id="44" name="Grupo 24"/>
          <p:cNvGrpSpPr/>
          <p:nvPr/>
        </p:nvGrpSpPr>
        <p:grpSpPr>
          <a:xfrm>
            <a:off x="763344" y="3079630"/>
            <a:ext cx="180000" cy="184666"/>
            <a:chOff x="1455830" y="939529"/>
            <a:chExt cx="180000" cy="184666"/>
          </a:xfrm>
        </p:grpSpPr>
        <p:sp>
          <p:nvSpPr>
            <p:cNvPr id="4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pic>
        <p:nvPicPr>
          <p:cNvPr id="2050" name="Picture 2"/>
          <p:cNvPicPr>
            <a:picLocks noChangeAspect="1" noChangeArrowheads="1"/>
          </p:cNvPicPr>
          <p:nvPr/>
        </p:nvPicPr>
        <p:blipFill>
          <a:blip r:embed="rId10">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389284" y="4806318"/>
            <a:ext cx="819150" cy="69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8" name="Cloud Callout 47"/>
          <p:cNvSpPr/>
          <p:nvPr/>
        </p:nvSpPr>
        <p:spPr>
          <a:xfrm rot="16200000">
            <a:off x="2527698" y="4627168"/>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47" name="Grupo 24"/>
          <p:cNvGrpSpPr/>
          <p:nvPr/>
        </p:nvGrpSpPr>
        <p:grpSpPr>
          <a:xfrm>
            <a:off x="774745" y="3804705"/>
            <a:ext cx="180000" cy="184666"/>
            <a:chOff x="1455830" y="939529"/>
            <a:chExt cx="180000" cy="184666"/>
          </a:xfrm>
        </p:grpSpPr>
        <p:sp>
          <p:nvSpPr>
            <p:cNvPr id="4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51" name="Grupo 24"/>
          <p:cNvGrpSpPr/>
          <p:nvPr/>
        </p:nvGrpSpPr>
        <p:grpSpPr>
          <a:xfrm>
            <a:off x="759854" y="4535984"/>
            <a:ext cx="180000" cy="184666"/>
            <a:chOff x="1455830" y="939529"/>
            <a:chExt cx="180000" cy="184666"/>
          </a:xfrm>
        </p:grpSpPr>
        <p:sp>
          <p:nvSpPr>
            <p:cNvPr id="52"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3"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2</a:t>
              </a:r>
            </a:p>
          </p:txBody>
        </p:sp>
      </p:grpSp>
      <p:grpSp>
        <p:nvGrpSpPr>
          <p:cNvPr id="54" name="Grupo 24"/>
          <p:cNvGrpSpPr/>
          <p:nvPr/>
        </p:nvGrpSpPr>
        <p:grpSpPr>
          <a:xfrm>
            <a:off x="752856" y="4146704"/>
            <a:ext cx="180000" cy="184666"/>
            <a:chOff x="1455830" y="939529"/>
            <a:chExt cx="180000" cy="184666"/>
          </a:xfrm>
        </p:grpSpPr>
        <p:sp>
          <p:nvSpPr>
            <p:cNvPr id="5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57" name="Grupo 24"/>
          <p:cNvGrpSpPr/>
          <p:nvPr/>
        </p:nvGrpSpPr>
        <p:grpSpPr>
          <a:xfrm>
            <a:off x="770240" y="4851975"/>
            <a:ext cx="180000" cy="184666"/>
            <a:chOff x="1455830" y="939529"/>
            <a:chExt cx="180000" cy="184666"/>
          </a:xfrm>
        </p:grpSpPr>
        <p:sp>
          <p:nvSpPr>
            <p:cNvPr id="5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60" name="Grupo 24"/>
          <p:cNvGrpSpPr/>
          <p:nvPr/>
        </p:nvGrpSpPr>
        <p:grpSpPr>
          <a:xfrm>
            <a:off x="749400" y="5596001"/>
            <a:ext cx="180000" cy="184666"/>
            <a:chOff x="1455830" y="939529"/>
            <a:chExt cx="180000" cy="184666"/>
          </a:xfrm>
        </p:grpSpPr>
        <p:sp>
          <p:nvSpPr>
            <p:cNvPr id="61"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2"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grpSp>
        <p:nvGrpSpPr>
          <p:cNvPr id="67" name="Grupo 24"/>
          <p:cNvGrpSpPr/>
          <p:nvPr/>
        </p:nvGrpSpPr>
        <p:grpSpPr>
          <a:xfrm>
            <a:off x="822451" y="1669768"/>
            <a:ext cx="180000" cy="184666"/>
            <a:chOff x="1455830" y="939529"/>
            <a:chExt cx="180000" cy="184666"/>
          </a:xfrm>
        </p:grpSpPr>
        <p:sp>
          <p:nvSpPr>
            <p:cNvPr id="6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7</a:t>
              </a:r>
            </a:p>
          </p:txBody>
        </p:sp>
      </p:grpSp>
      <p:grpSp>
        <p:nvGrpSpPr>
          <p:cNvPr id="70" name="Grupo 83"/>
          <p:cNvGrpSpPr/>
          <p:nvPr/>
        </p:nvGrpSpPr>
        <p:grpSpPr>
          <a:xfrm>
            <a:off x="3711142" y="1444443"/>
            <a:ext cx="1896637" cy="1200329"/>
            <a:chOff x="3571451" y="417091"/>
            <a:chExt cx="1896637" cy="1200329"/>
          </a:xfrm>
        </p:grpSpPr>
        <p:sp>
          <p:nvSpPr>
            <p:cNvPr id="71" name="TextBox 70"/>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24.0</a:t>
              </a:r>
              <a:endParaRPr lang="en-CA" sz="7200" b="1" dirty="0">
                <a:solidFill>
                  <a:srgbClr val="FF0000"/>
                </a:solidFill>
              </a:endParaRPr>
            </a:p>
          </p:txBody>
        </p:sp>
        <p:sp>
          <p:nvSpPr>
            <p:cNvPr id="72" name="TextBox 71"/>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73" name="TextBox 72"/>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sp>
        <p:nvSpPr>
          <p:cNvPr id="86" name="Isosceles Triangle 85"/>
          <p:cNvSpPr/>
          <p:nvPr/>
        </p:nvSpPr>
        <p:spPr>
          <a:xfrm rot="5400000">
            <a:off x="1141360" y="792032"/>
            <a:ext cx="280517" cy="110265"/>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7" name="Isosceles Triangle 86"/>
          <p:cNvSpPr/>
          <p:nvPr/>
        </p:nvSpPr>
        <p:spPr>
          <a:xfrm rot="16200000" flipH="1">
            <a:off x="7661073" y="824582"/>
            <a:ext cx="280517" cy="110265"/>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64" name="Group 63"/>
          <p:cNvGrpSpPr/>
          <p:nvPr/>
        </p:nvGrpSpPr>
        <p:grpSpPr>
          <a:xfrm>
            <a:off x="-19753" y="-29070"/>
            <a:ext cx="9163753" cy="584775"/>
            <a:chOff x="-19753" y="-29070"/>
            <a:chExt cx="9163753" cy="584775"/>
          </a:xfrm>
        </p:grpSpPr>
        <p:sp>
          <p:nvSpPr>
            <p:cNvPr id="65" name="Rectangle 64"/>
            <p:cNvSpPr/>
            <p:nvPr/>
          </p:nvSpPr>
          <p:spPr>
            <a:xfrm>
              <a:off x="0" y="7953"/>
              <a:ext cx="9144000" cy="5009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p:cNvSpPr txBox="1"/>
            <p:nvPr/>
          </p:nvSpPr>
          <p:spPr>
            <a:xfrm>
              <a:off x="0" y="32485"/>
              <a:ext cx="9144000" cy="523220"/>
            </a:xfrm>
            <a:prstGeom prst="rect">
              <a:avLst/>
            </a:prstGeom>
            <a:noFill/>
          </p:spPr>
          <p:txBody>
            <a:bodyPr wrap="square" rtlCol="0">
              <a:spAutoFit/>
            </a:bodyPr>
            <a:lstStyle/>
            <a:p>
              <a:pPr algn="ctr"/>
              <a:r>
                <a:rPr lang="en-US" sz="2800" b="1" dirty="0">
                  <a:solidFill>
                    <a:schemeClr val="bg2">
                      <a:lumMod val="50000"/>
                    </a:schemeClr>
                  </a:solidFill>
                  <a:latin typeface="Aharoni" panose="02010803020104030203" pitchFamily="2" charset="-79"/>
                  <a:cs typeface="Aharoni" panose="02010803020104030203" pitchFamily="2" charset="-79"/>
                </a:rPr>
                <a:t>The Carbon Neutrality Challenge</a:t>
              </a:r>
              <a:endParaRPr lang="en-CA" sz="2800" b="1" dirty="0">
                <a:solidFill>
                  <a:schemeClr val="bg2">
                    <a:lumMod val="50000"/>
                  </a:schemeClr>
                </a:solidFill>
                <a:latin typeface="Aharoni" panose="02010803020104030203" pitchFamily="2" charset="-79"/>
                <a:cs typeface="Aharoni" panose="02010803020104030203" pitchFamily="2" charset="-79"/>
              </a:endParaRPr>
            </a:p>
          </p:txBody>
        </p:sp>
        <p:sp>
          <p:nvSpPr>
            <p:cNvPr id="75" name="TextBox 28"/>
            <p:cNvSpPr txBox="1"/>
            <p:nvPr/>
          </p:nvSpPr>
          <p:spPr>
            <a:xfrm>
              <a:off x="-19753" y="-29070"/>
              <a:ext cx="1864408" cy="276999"/>
            </a:xfrm>
            <a:prstGeom prst="rect">
              <a:avLst/>
            </a:prstGeom>
            <a:noFill/>
          </p:spPr>
          <p:txBody>
            <a:bodyPr wrap="square" rtlCol="0">
              <a:spAutoFit/>
            </a:bodyPr>
            <a:lstStyle/>
            <a:p>
              <a:r>
                <a:rPr lang="en-US" sz="1200" b="1" dirty="0" err="1">
                  <a:solidFill>
                    <a:srgbClr val="0070C0"/>
                  </a:solidFill>
                  <a:latin typeface="Aharoni" panose="02010803020104030203" pitchFamily="2" charset="-79"/>
                  <a:cs typeface="Aharoni" panose="02010803020104030203" pitchFamily="2" charset="-79"/>
                </a:rPr>
                <a:t>Mora</a:t>
              </a:r>
              <a:r>
                <a:rPr lang="en-US" sz="1200" b="1" dirty="0" err="1">
                  <a:solidFill>
                    <a:schemeClr val="tx2">
                      <a:lumMod val="75000"/>
                    </a:schemeClr>
                  </a:solidFill>
                  <a:latin typeface="Aharoni" panose="02010803020104030203" pitchFamily="2" charset="-79"/>
                  <a:cs typeface="Aharoni" panose="02010803020104030203" pitchFamily="2" charset="-79"/>
                </a:rPr>
                <a:t>Lab</a:t>
              </a:r>
              <a:endParaRPr lang="en-CA" sz="1200" b="1" dirty="0">
                <a:solidFill>
                  <a:schemeClr val="tx2">
                    <a:lumMod val="75000"/>
                  </a:schemeClr>
                </a:solidFill>
                <a:latin typeface="Aharoni" panose="02010803020104030203" pitchFamily="2" charset="-79"/>
                <a:cs typeface="Aharoni" panose="02010803020104030203" pitchFamily="2" charset="-79"/>
              </a:endParaRPr>
            </a:p>
          </p:txBody>
        </p:sp>
        <p:pic>
          <p:nvPicPr>
            <p:cNvPr id="76" name="Picture 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633252" y="0"/>
              <a:ext cx="1510748" cy="4994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66" name="TextBox 65"/>
          <p:cNvSpPr txBox="1"/>
          <p:nvPr/>
        </p:nvSpPr>
        <p:spPr>
          <a:xfrm>
            <a:off x="317918" y="5835886"/>
            <a:ext cx="710772" cy="276999"/>
          </a:xfrm>
          <a:prstGeom prst="rect">
            <a:avLst/>
          </a:prstGeom>
          <a:solidFill>
            <a:schemeClr val="bg1"/>
          </a:solidFill>
        </p:spPr>
        <p:txBody>
          <a:bodyPr wrap="none" rtlCol="0">
            <a:spAutoFit/>
          </a:bodyPr>
          <a:lstStyle/>
          <a:p>
            <a:r>
              <a:rPr lang="en-US" sz="1200" dirty="0"/>
              <a:t>Garbage</a:t>
            </a:r>
            <a:endParaRPr lang="en-CA" sz="1200" dirty="0"/>
          </a:p>
        </p:txBody>
      </p:sp>
      <p:sp>
        <p:nvSpPr>
          <p:cNvPr id="82" name="TextBox 81"/>
          <p:cNvSpPr txBox="1"/>
          <p:nvPr/>
        </p:nvSpPr>
        <p:spPr>
          <a:xfrm>
            <a:off x="1263650" y="2184400"/>
            <a:ext cx="1624034" cy="369332"/>
          </a:xfrm>
          <a:prstGeom prst="rect">
            <a:avLst/>
          </a:prstGeom>
          <a:noFill/>
        </p:spPr>
        <p:txBody>
          <a:bodyPr wrap="none" rtlCol="0">
            <a:spAutoFit/>
          </a:bodyPr>
          <a:lstStyle/>
          <a:p>
            <a:r>
              <a:rPr lang="en-US" dirty="0"/>
              <a:t>Climate change</a:t>
            </a:r>
          </a:p>
        </p:txBody>
      </p:sp>
      <p:sp>
        <p:nvSpPr>
          <p:cNvPr id="83" name="TextBox 82"/>
          <p:cNvSpPr txBox="1"/>
          <p:nvPr/>
        </p:nvSpPr>
        <p:spPr>
          <a:xfrm>
            <a:off x="1225550" y="5740400"/>
            <a:ext cx="1748364" cy="369332"/>
          </a:xfrm>
          <a:prstGeom prst="rect">
            <a:avLst/>
          </a:prstGeom>
          <a:noFill/>
        </p:spPr>
        <p:txBody>
          <a:bodyPr wrap="none" rtlCol="0">
            <a:spAutoFit/>
          </a:bodyPr>
          <a:lstStyle/>
          <a:p>
            <a:r>
              <a:rPr lang="en-US" dirty="0"/>
              <a:t>Overexploitation</a:t>
            </a:r>
          </a:p>
        </p:txBody>
      </p:sp>
      <p:sp>
        <p:nvSpPr>
          <p:cNvPr id="85" name="TextBox 84"/>
          <p:cNvSpPr txBox="1"/>
          <p:nvPr/>
        </p:nvSpPr>
        <p:spPr>
          <a:xfrm>
            <a:off x="1219200" y="3784600"/>
            <a:ext cx="1624034" cy="646331"/>
          </a:xfrm>
          <a:prstGeom prst="rect">
            <a:avLst/>
          </a:prstGeom>
          <a:noFill/>
        </p:spPr>
        <p:txBody>
          <a:bodyPr wrap="none" rtlCol="0">
            <a:spAutoFit/>
          </a:bodyPr>
          <a:lstStyle/>
          <a:p>
            <a:r>
              <a:rPr lang="en-US" dirty="0"/>
              <a:t>Climate change</a:t>
            </a:r>
          </a:p>
          <a:p>
            <a:r>
              <a:rPr lang="en-US" dirty="0"/>
              <a:t>Habitat lost</a:t>
            </a:r>
          </a:p>
        </p:txBody>
      </p:sp>
    </p:spTree>
    <p:custDataLst>
      <p:tags r:id="rId1"/>
    </p:custDataLst>
    <p:extLst>
      <p:ext uri="{BB962C8B-B14F-4D97-AF65-F5344CB8AC3E}">
        <p14:creationId xmlns:p14="http://schemas.microsoft.com/office/powerpoint/2010/main" val="2443135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p:cTn id="7" dur="500" fill="hold"/>
                                        <p:tgtEl>
                                          <p:spTgt spid="2050"/>
                                        </p:tgtEl>
                                        <p:attrNameLst>
                                          <p:attrName>ppt_w</p:attrName>
                                        </p:attrNameLst>
                                      </p:cBhvr>
                                      <p:tavLst>
                                        <p:tav tm="0">
                                          <p:val>
                                            <p:fltVal val="0"/>
                                          </p:val>
                                        </p:tav>
                                        <p:tav tm="100000">
                                          <p:val>
                                            <p:strVal val="#ppt_w"/>
                                          </p:val>
                                        </p:tav>
                                      </p:tavLst>
                                    </p:anim>
                                    <p:anim calcmode="lin" valueType="num">
                                      <p:cBhvr>
                                        <p:cTn id="8" dur="500" fill="hold"/>
                                        <p:tgtEl>
                                          <p:spTgt spid="2050"/>
                                        </p:tgtEl>
                                        <p:attrNameLst>
                                          <p:attrName>ppt_h</p:attrName>
                                        </p:attrNameLst>
                                      </p:cBhvr>
                                      <p:tavLst>
                                        <p:tav tm="0">
                                          <p:val>
                                            <p:fltVal val="0"/>
                                          </p:val>
                                        </p:tav>
                                        <p:tav tm="100000">
                                          <p:val>
                                            <p:strVal val="#ppt_h"/>
                                          </p:val>
                                        </p:tav>
                                      </p:tavLst>
                                    </p:anim>
                                    <p:animEffect transition="in" filter="fade">
                                      <p:cBhvr>
                                        <p:cTn id="9" dur="500"/>
                                        <p:tgtEl>
                                          <p:spTgt spid="2050"/>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48"/>
                                        </p:tgtEl>
                                        <p:attrNameLst>
                                          <p:attrName>style.visibility</p:attrName>
                                        </p:attrNameLst>
                                      </p:cBhvr>
                                      <p:to>
                                        <p:strVal val="visible"/>
                                      </p:to>
                                    </p:set>
                                    <p:animEffect transition="in" filter="wipe(down)">
                                      <p:cBhvr>
                                        <p:cTn id="13" dur="500"/>
                                        <p:tgtEl>
                                          <p:spTgt spid="48"/>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60"/>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53" presetClass="exit" presetSubtype="32" fill="hold" nodeType="clickEffect">
                                  <p:stCondLst>
                                    <p:cond delay="0"/>
                                  </p:stCondLst>
                                  <p:childTnLst>
                                    <p:anim calcmode="lin" valueType="num">
                                      <p:cBhvr>
                                        <p:cTn id="21" dur="500"/>
                                        <p:tgtEl>
                                          <p:spTgt spid="78"/>
                                        </p:tgtEl>
                                        <p:attrNameLst>
                                          <p:attrName>ppt_w</p:attrName>
                                        </p:attrNameLst>
                                      </p:cBhvr>
                                      <p:tavLst>
                                        <p:tav tm="0">
                                          <p:val>
                                            <p:strVal val="ppt_w"/>
                                          </p:val>
                                        </p:tav>
                                        <p:tav tm="100000">
                                          <p:val>
                                            <p:fltVal val="0"/>
                                          </p:val>
                                        </p:tav>
                                      </p:tavLst>
                                    </p:anim>
                                    <p:anim calcmode="lin" valueType="num">
                                      <p:cBhvr>
                                        <p:cTn id="22" dur="500"/>
                                        <p:tgtEl>
                                          <p:spTgt spid="78"/>
                                        </p:tgtEl>
                                        <p:attrNameLst>
                                          <p:attrName>ppt_h</p:attrName>
                                        </p:attrNameLst>
                                      </p:cBhvr>
                                      <p:tavLst>
                                        <p:tav tm="0">
                                          <p:val>
                                            <p:strVal val="ppt_h"/>
                                          </p:val>
                                        </p:tav>
                                        <p:tav tm="100000">
                                          <p:val>
                                            <p:fltVal val="0"/>
                                          </p:val>
                                        </p:tav>
                                      </p:tavLst>
                                    </p:anim>
                                    <p:animEffect transition="out" filter="fade">
                                      <p:cBhvr>
                                        <p:cTn id="23" dur="500"/>
                                        <p:tgtEl>
                                          <p:spTgt spid="78"/>
                                        </p:tgtEl>
                                      </p:cBhvr>
                                    </p:animEffect>
                                    <p:set>
                                      <p:cBhvr>
                                        <p:cTn id="24" dur="1" fill="hold">
                                          <p:stCondLst>
                                            <p:cond delay="499"/>
                                          </p:stCondLst>
                                        </p:cTn>
                                        <p:tgtEl>
                                          <p:spTgt spid="78"/>
                                        </p:tgtEl>
                                        <p:attrNameLst>
                                          <p:attrName>style.visibility</p:attrName>
                                        </p:attrNameLst>
                                      </p:cBhvr>
                                      <p:to>
                                        <p:strVal val="hidden"/>
                                      </p:to>
                                    </p:set>
                                  </p:childTnLst>
                                </p:cTn>
                              </p:par>
                            </p:childTnLst>
                          </p:cTn>
                        </p:par>
                        <p:par>
                          <p:cTn id="25" fill="hold">
                            <p:stCondLst>
                              <p:cond delay="500"/>
                            </p:stCondLst>
                            <p:childTnLst>
                              <p:par>
                                <p:cTn id="26" presetID="53" presetClass="entr" presetSubtype="16" fill="hold" nodeType="afterEffect">
                                  <p:stCondLst>
                                    <p:cond delay="0"/>
                                  </p:stCondLst>
                                  <p:childTnLst>
                                    <p:set>
                                      <p:cBhvr>
                                        <p:cTn id="27" dur="1" fill="hold">
                                          <p:stCondLst>
                                            <p:cond delay="0"/>
                                          </p:stCondLst>
                                        </p:cTn>
                                        <p:tgtEl>
                                          <p:spTgt spid="70"/>
                                        </p:tgtEl>
                                        <p:attrNameLst>
                                          <p:attrName>style.visibility</p:attrName>
                                        </p:attrNameLst>
                                      </p:cBhvr>
                                      <p:to>
                                        <p:strVal val="visible"/>
                                      </p:to>
                                    </p:set>
                                    <p:anim calcmode="lin" valueType="num">
                                      <p:cBhvr>
                                        <p:cTn id="28" dur="500" fill="hold"/>
                                        <p:tgtEl>
                                          <p:spTgt spid="70"/>
                                        </p:tgtEl>
                                        <p:attrNameLst>
                                          <p:attrName>ppt_w</p:attrName>
                                        </p:attrNameLst>
                                      </p:cBhvr>
                                      <p:tavLst>
                                        <p:tav tm="0">
                                          <p:val>
                                            <p:fltVal val="0"/>
                                          </p:val>
                                        </p:tav>
                                        <p:tav tm="100000">
                                          <p:val>
                                            <p:strVal val="#ppt_w"/>
                                          </p:val>
                                        </p:tav>
                                      </p:tavLst>
                                    </p:anim>
                                    <p:anim calcmode="lin" valueType="num">
                                      <p:cBhvr>
                                        <p:cTn id="29" dur="500" fill="hold"/>
                                        <p:tgtEl>
                                          <p:spTgt spid="70"/>
                                        </p:tgtEl>
                                        <p:attrNameLst>
                                          <p:attrName>ppt_h</p:attrName>
                                        </p:attrNameLst>
                                      </p:cBhvr>
                                      <p:tavLst>
                                        <p:tav tm="0">
                                          <p:val>
                                            <p:fltVal val="0"/>
                                          </p:val>
                                        </p:tav>
                                        <p:tav tm="100000">
                                          <p:val>
                                            <p:strVal val="#ppt_h"/>
                                          </p:val>
                                        </p:tav>
                                      </p:tavLst>
                                    </p:anim>
                                    <p:animEffect transition="in" filter="fade">
                                      <p:cBhvr>
                                        <p:cTn id="30" dur="500"/>
                                        <p:tgtEl>
                                          <p:spTgt spid="70"/>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8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Grupo 83"/>
          <p:cNvGrpSpPr/>
          <p:nvPr/>
        </p:nvGrpSpPr>
        <p:grpSpPr>
          <a:xfrm>
            <a:off x="3711142" y="1444443"/>
            <a:ext cx="1896637" cy="1200329"/>
            <a:chOff x="3571451" y="417091"/>
            <a:chExt cx="1896637" cy="1200329"/>
          </a:xfrm>
        </p:grpSpPr>
        <p:sp>
          <p:nvSpPr>
            <p:cNvPr id="86" name="TextBox 85"/>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24.0</a:t>
              </a:r>
              <a:endParaRPr lang="en-CA" sz="7200" b="1" dirty="0">
                <a:solidFill>
                  <a:srgbClr val="FF0000"/>
                </a:solidFill>
              </a:endParaRPr>
            </a:p>
          </p:txBody>
        </p:sp>
        <p:sp>
          <p:nvSpPr>
            <p:cNvPr id="87" name="TextBox 86"/>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88" name="TextBox 87"/>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sp>
        <p:nvSpPr>
          <p:cNvPr id="76" name="Rounded Rectangle 75"/>
          <p:cNvSpPr/>
          <p:nvPr/>
        </p:nvSpPr>
        <p:spPr>
          <a:xfrm>
            <a:off x="7598887" y="651755"/>
            <a:ext cx="2067630"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25000"/>
                  </a:schemeClr>
                </a:solidFill>
              </a:rPr>
              <a:t>&lt; Your goods</a:t>
            </a:r>
            <a:endParaRPr lang="en-CA" dirty="0">
              <a:solidFill>
                <a:schemeClr val="bg2">
                  <a:lumMod val="25000"/>
                </a:schemeClr>
              </a:solidFill>
            </a:endParaRPr>
          </a:p>
        </p:txBody>
      </p:sp>
      <p:pic>
        <p:nvPicPr>
          <p:cNvPr id="1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879" y="648817"/>
            <a:ext cx="1143607" cy="60932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20079872">
            <a:off x="1969192" y="4328550"/>
            <a:ext cx="5354638" cy="1046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706151" y="4751782"/>
            <a:ext cx="2024150" cy="1678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314718" y="5630442"/>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8" name="Grupo 84"/>
          <p:cNvGrpSpPr/>
          <p:nvPr/>
        </p:nvGrpSpPr>
        <p:grpSpPr>
          <a:xfrm>
            <a:off x="4206609" y="3325962"/>
            <a:ext cx="991117" cy="869622"/>
            <a:chOff x="5381529" y="75373"/>
            <a:chExt cx="1800000" cy="1625807"/>
          </a:xfrm>
        </p:grpSpPr>
        <p:pic>
          <p:nvPicPr>
            <p:cNvPr id="19" name="Picture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20" name="Smiley Face 19"/>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pic>
        <p:nvPicPr>
          <p:cNvPr id="22" name="Picture 2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87332" y="3451529"/>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ounded Rectangle 5"/>
          <p:cNvSpPr/>
          <p:nvPr/>
        </p:nvSpPr>
        <p:spPr>
          <a:xfrm>
            <a:off x="-630716" y="631905"/>
            <a:ext cx="2067630" cy="430519"/>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chemeClr val="bg2">
                    <a:lumMod val="25000"/>
                  </a:schemeClr>
                </a:solidFill>
              </a:rPr>
              <a:t>Your </a:t>
            </a:r>
            <a:r>
              <a:rPr lang="en-US" dirty="0" err="1">
                <a:solidFill>
                  <a:schemeClr val="bg2">
                    <a:lumMod val="25000"/>
                  </a:schemeClr>
                </a:solidFill>
              </a:rPr>
              <a:t>bads</a:t>
            </a:r>
            <a:r>
              <a:rPr lang="en-US" dirty="0">
                <a:solidFill>
                  <a:schemeClr val="bg2">
                    <a:lumMod val="25000"/>
                  </a:schemeClr>
                </a:solidFill>
              </a:rPr>
              <a:t>  .</a:t>
            </a:r>
            <a:endParaRPr lang="en-CA" dirty="0">
              <a:solidFill>
                <a:schemeClr val="bg2">
                  <a:lumMod val="25000"/>
                </a:schemeClr>
              </a:solidFill>
            </a:endParaRPr>
          </a:p>
        </p:txBody>
      </p:sp>
      <p:grpSp>
        <p:nvGrpSpPr>
          <p:cNvPr id="29" name="Grupo 83"/>
          <p:cNvGrpSpPr/>
          <p:nvPr/>
        </p:nvGrpSpPr>
        <p:grpSpPr>
          <a:xfrm>
            <a:off x="3711142" y="1442264"/>
            <a:ext cx="1896637" cy="1200329"/>
            <a:chOff x="3571451" y="417091"/>
            <a:chExt cx="1896637" cy="1200329"/>
          </a:xfrm>
        </p:grpSpPr>
        <p:sp>
          <p:nvSpPr>
            <p:cNvPr id="30" name="TextBox 29"/>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25.0</a:t>
              </a:r>
              <a:endParaRPr lang="en-CA" sz="7200" b="1" dirty="0">
                <a:solidFill>
                  <a:srgbClr val="FF0000"/>
                </a:solidFill>
              </a:endParaRPr>
            </a:p>
          </p:txBody>
        </p:sp>
        <p:sp>
          <p:nvSpPr>
            <p:cNvPr id="31" name="TextBox 30"/>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32" name="TextBox 31"/>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grpSp>
        <p:nvGrpSpPr>
          <p:cNvPr id="33" name="Grupo 24"/>
          <p:cNvGrpSpPr/>
          <p:nvPr/>
        </p:nvGrpSpPr>
        <p:grpSpPr>
          <a:xfrm>
            <a:off x="766800" y="2026592"/>
            <a:ext cx="180000" cy="184666"/>
            <a:chOff x="1455830" y="939529"/>
            <a:chExt cx="180000" cy="184666"/>
          </a:xfrm>
        </p:grpSpPr>
        <p:sp>
          <p:nvSpPr>
            <p:cNvPr id="3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6" name="Grupo 24"/>
          <p:cNvGrpSpPr/>
          <p:nvPr/>
        </p:nvGrpSpPr>
        <p:grpSpPr>
          <a:xfrm>
            <a:off x="763344" y="2394493"/>
            <a:ext cx="180000" cy="184666"/>
            <a:chOff x="1455830" y="939529"/>
            <a:chExt cx="180000" cy="184666"/>
          </a:xfrm>
        </p:grpSpPr>
        <p:sp>
          <p:nvSpPr>
            <p:cNvPr id="3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9" name="Grupo 24"/>
          <p:cNvGrpSpPr/>
          <p:nvPr/>
        </p:nvGrpSpPr>
        <p:grpSpPr>
          <a:xfrm>
            <a:off x="756312" y="2731559"/>
            <a:ext cx="180000" cy="184666"/>
            <a:chOff x="1455830" y="939529"/>
            <a:chExt cx="180000" cy="184666"/>
          </a:xfrm>
        </p:grpSpPr>
        <p:sp>
          <p:nvSpPr>
            <p:cNvPr id="4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pic>
        <p:nvPicPr>
          <p:cNvPr id="42" name="Imagen 16"/>
          <p:cNvPicPr>
            <a:picLocks noChangeAspect="1"/>
          </p:cNvPicPr>
          <p:nvPr/>
        </p:nvPicPr>
        <p:blipFill>
          <a:blip r:embed="rId8"/>
          <a:stretch>
            <a:fillRect/>
          </a:stretch>
        </p:blipFill>
        <p:spPr>
          <a:xfrm rot="2740276">
            <a:off x="1990874" y="4765420"/>
            <a:ext cx="576576" cy="568097"/>
          </a:xfrm>
          <a:prstGeom prst="rect">
            <a:avLst/>
          </a:prstGeom>
        </p:spPr>
      </p:pic>
      <p:sp>
        <p:nvSpPr>
          <p:cNvPr id="7" name="Cloud Callout 6"/>
          <p:cNvSpPr/>
          <p:nvPr/>
        </p:nvSpPr>
        <p:spPr>
          <a:xfrm rot="19178395">
            <a:off x="1874522" y="5232077"/>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Cloud Callout 42"/>
          <p:cNvSpPr/>
          <p:nvPr/>
        </p:nvSpPr>
        <p:spPr>
          <a:xfrm rot="315896">
            <a:off x="1288072" y="5683221"/>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8" name="Imagen 53"/>
          <p:cNvPicPr>
            <a:picLocks noChangeAspect="1"/>
          </p:cNvPicPr>
          <p:nvPr/>
        </p:nvPicPr>
        <p:blipFill>
          <a:blip r:embed="rId9">
            <a:clrChange>
              <a:clrFrom>
                <a:srgbClr val="FFFFFF"/>
              </a:clrFrom>
              <a:clrTo>
                <a:srgbClr val="FFFFFF">
                  <a:alpha val="0"/>
                </a:srgbClr>
              </a:clrTo>
            </a:clrChange>
          </a:blip>
          <a:stretch>
            <a:fillRect/>
          </a:stretch>
        </p:blipFill>
        <p:spPr>
          <a:xfrm>
            <a:off x="1533712" y="5528801"/>
            <a:ext cx="517706" cy="335916"/>
          </a:xfrm>
          <a:prstGeom prst="rect">
            <a:avLst/>
          </a:prstGeom>
        </p:spPr>
      </p:pic>
      <p:grpSp>
        <p:nvGrpSpPr>
          <p:cNvPr id="44" name="Grupo 24"/>
          <p:cNvGrpSpPr/>
          <p:nvPr/>
        </p:nvGrpSpPr>
        <p:grpSpPr>
          <a:xfrm>
            <a:off x="763344" y="3079630"/>
            <a:ext cx="180000" cy="184666"/>
            <a:chOff x="1455830" y="939529"/>
            <a:chExt cx="180000" cy="184666"/>
          </a:xfrm>
        </p:grpSpPr>
        <p:sp>
          <p:nvSpPr>
            <p:cNvPr id="4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pic>
        <p:nvPicPr>
          <p:cNvPr id="2050" name="Picture 2"/>
          <p:cNvPicPr>
            <a:picLocks noChangeAspect="1" noChangeArrowheads="1"/>
          </p:cNvPicPr>
          <p:nvPr/>
        </p:nvPicPr>
        <p:blipFill>
          <a:blip r:embed="rId10">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393859" y="5173335"/>
            <a:ext cx="819150" cy="69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8" name="Cloud Callout 47"/>
          <p:cNvSpPr/>
          <p:nvPr/>
        </p:nvSpPr>
        <p:spPr>
          <a:xfrm rot="16200000">
            <a:off x="2532273" y="499418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47" name="Grupo 24"/>
          <p:cNvGrpSpPr/>
          <p:nvPr/>
        </p:nvGrpSpPr>
        <p:grpSpPr>
          <a:xfrm>
            <a:off x="774745" y="3804705"/>
            <a:ext cx="180000" cy="184666"/>
            <a:chOff x="1455830" y="939529"/>
            <a:chExt cx="180000" cy="184666"/>
          </a:xfrm>
        </p:grpSpPr>
        <p:sp>
          <p:nvSpPr>
            <p:cNvPr id="4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51" name="Grupo 24"/>
          <p:cNvGrpSpPr/>
          <p:nvPr/>
        </p:nvGrpSpPr>
        <p:grpSpPr>
          <a:xfrm>
            <a:off x="759854" y="4535984"/>
            <a:ext cx="180000" cy="184666"/>
            <a:chOff x="1455830" y="939529"/>
            <a:chExt cx="180000" cy="184666"/>
          </a:xfrm>
        </p:grpSpPr>
        <p:sp>
          <p:nvSpPr>
            <p:cNvPr id="52"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3"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2</a:t>
              </a:r>
            </a:p>
          </p:txBody>
        </p:sp>
      </p:grpSp>
      <p:grpSp>
        <p:nvGrpSpPr>
          <p:cNvPr id="54" name="Grupo 24"/>
          <p:cNvGrpSpPr/>
          <p:nvPr/>
        </p:nvGrpSpPr>
        <p:grpSpPr>
          <a:xfrm>
            <a:off x="752856" y="4146704"/>
            <a:ext cx="180000" cy="184666"/>
            <a:chOff x="1455830" y="939529"/>
            <a:chExt cx="180000" cy="184666"/>
          </a:xfrm>
        </p:grpSpPr>
        <p:sp>
          <p:nvSpPr>
            <p:cNvPr id="5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57" name="Grupo 24"/>
          <p:cNvGrpSpPr/>
          <p:nvPr/>
        </p:nvGrpSpPr>
        <p:grpSpPr>
          <a:xfrm>
            <a:off x="770240" y="4851975"/>
            <a:ext cx="180000" cy="184666"/>
            <a:chOff x="1455830" y="939529"/>
            <a:chExt cx="180000" cy="184666"/>
          </a:xfrm>
        </p:grpSpPr>
        <p:sp>
          <p:nvSpPr>
            <p:cNvPr id="5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60" name="Grupo 24"/>
          <p:cNvGrpSpPr/>
          <p:nvPr/>
        </p:nvGrpSpPr>
        <p:grpSpPr>
          <a:xfrm>
            <a:off x="749400" y="5596001"/>
            <a:ext cx="180000" cy="184666"/>
            <a:chOff x="1455830" y="939529"/>
            <a:chExt cx="180000" cy="184666"/>
          </a:xfrm>
        </p:grpSpPr>
        <p:sp>
          <p:nvSpPr>
            <p:cNvPr id="61"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2"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grpSp>
        <p:nvGrpSpPr>
          <p:cNvPr id="63" name="Grupo 24"/>
          <p:cNvGrpSpPr/>
          <p:nvPr/>
        </p:nvGrpSpPr>
        <p:grpSpPr>
          <a:xfrm>
            <a:off x="774730" y="6430514"/>
            <a:ext cx="180000" cy="184666"/>
            <a:chOff x="1455830" y="939529"/>
            <a:chExt cx="180000" cy="184666"/>
          </a:xfrm>
        </p:grpSpPr>
        <p:sp>
          <p:nvSpPr>
            <p:cNvPr id="6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67" name="Grupo 24"/>
          <p:cNvGrpSpPr/>
          <p:nvPr/>
        </p:nvGrpSpPr>
        <p:grpSpPr>
          <a:xfrm>
            <a:off x="822451" y="1669768"/>
            <a:ext cx="180000" cy="184666"/>
            <a:chOff x="1455830" y="939529"/>
            <a:chExt cx="180000" cy="184666"/>
          </a:xfrm>
        </p:grpSpPr>
        <p:sp>
          <p:nvSpPr>
            <p:cNvPr id="6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7</a:t>
              </a:r>
            </a:p>
          </p:txBody>
        </p:sp>
      </p:grpSp>
      <p:sp>
        <p:nvSpPr>
          <p:cNvPr id="74" name="Isosceles Triangle 73"/>
          <p:cNvSpPr/>
          <p:nvPr/>
        </p:nvSpPr>
        <p:spPr>
          <a:xfrm rot="5400000">
            <a:off x="1141360" y="792032"/>
            <a:ext cx="280517" cy="110265"/>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5" name="Isosceles Triangle 74"/>
          <p:cNvSpPr/>
          <p:nvPr/>
        </p:nvSpPr>
        <p:spPr>
          <a:xfrm rot="16200000" flipH="1">
            <a:off x="7661073" y="824582"/>
            <a:ext cx="280517" cy="110265"/>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70" name="Group 69"/>
          <p:cNvGrpSpPr/>
          <p:nvPr/>
        </p:nvGrpSpPr>
        <p:grpSpPr>
          <a:xfrm>
            <a:off x="-19753" y="-29070"/>
            <a:ext cx="9163753" cy="584775"/>
            <a:chOff x="-19753" y="-29070"/>
            <a:chExt cx="9163753" cy="584775"/>
          </a:xfrm>
        </p:grpSpPr>
        <p:sp>
          <p:nvSpPr>
            <p:cNvPr id="71" name="Rectangle 70"/>
            <p:cNvSpPr/>
            <p:nvPr/>
          </p:nvSpPr>
          <p:spPr>
            <a:xfrm>
              <a:off x="0" y="7953"/>
              <a:ext cx="9144000" cy="5009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71"/>
            <p:cNvSpPr txBox="1"/>
            <p:nvPr/>
          </p:nvSpPr>
          <p:spPr>
            <a:xfrm>
              <a:off x="0" y="32485"/>
              <a:ext cx="9144000" cy="523220"/>
            </a:xfrm>
            <a:prstGeom prst="rect">
              <a:avLst/>
            </a:prstGeom>
            <a:noFill/>
          </p:spPr>
          <p:txBody>
            <a:bodyPr wrap="square" rtlCol="0">
              <a:spAutoFit/>
            </a:bodyPr>
            <a:lstStyle/>
            <a:p>
              <a:pPr algn="ctr"/>
              <a:r>
                <a:rPr lang="en-US" sz="2800" b="1" dirty="0">
                  <a:solidFill>
                    <a:schemeClr val="bg2">
                      <a:lumMod val="50000"/>
                    </a:schemeClr>
                  </a:solidFill>
                  <a:latin typeface="Aharoni" panose="02010803020104030203" pitchFamily="2" charset="-79"/>
                  <a:cs typeface="Aharoni" panose="02010803020104030203" pitchFamily="2" charset="-79"/>
                </a:rPr>
                <a:t>The Carbon Neutrality Challenge</a:t>
              </a:r>
              <a:endParaRPr lang="en-CA" sz="2800" b="1" dirty="0">
                <a:solidFill>
                  <a:schemeClr val="bg2">
                    <a:lumMod val="50000"/>
                  </a:schemeClr>
                </a:solidFill>
                <a:latin typeface="Aharoni" panose="02010803020104030203" pitchFamily="2" charset="-79"/>
                <a:cs typeface="Aharoni" panose="02010803020104030203" pitchFamily="2" charset="-79"/>
              </a:endParaRPr>
            </a:p>
          </p:txBody>
        </p:sp>
        <p:sp>
          <p:nvSpPr>
            <p:cNvPr id="73" name="TextBox 28"/>
            <p:cNvSpPr txBox="1"/>
            <p:nvPr/>
          </p:nvSpPr>
          <p:spPr>
            <a:xfrm>
              <a:off x="-19753" y="-29070"/>
              <a:ext cx="1864408" cy="276999"/>
            </a:xfrm>
            <a:prstGeom prst="rect">
              <a:avLst/>
            </a:prstGeom>
            <a:noFill/>
          </p:spPr>
          <p:txBody>
            <a:bodyPr wrap="square" rtlCol="0">
              <a:spAutoFit/>
            </a:bodyPr>
            <a:lstStyle/>
            <a:p>
              <a:r>
                <a:rPr lang="en-US" sz="1200" b="1" dirty="0" err="1">
                  <a:solidFill>
                    <a:srgbClr val="0070C0"/>
                  </a:solidFill>
                  <a:latin typeface="Aharoni" panose="02010803020104030203" pitchFamily="2" charset="-79"/>
                  <a:cs typeface="Aharoni" panose="02010803020104030203" pitchFamily="2" charset="-79"/>
                </a:rPr>
                <a:t>Mora</a:t>
              </a:r>
              <a:r>
                <a:rPr lang="en-US" sz="1200" b="1" dirty="0" err="1">
                  <a:solidFill>
                    <a:schemeClr val="tx2">
                      <a:lumMod val="75000"/>
                    </a:schemeClr>
                  </a:solidFill>
                  <a:latin typeface="Aharoni" panose="02010803020104030203" pitchFamily="2" charset="-79"/>
                  <a:cs typeface="Aharoni" panose="02010803020104030203" pitchFamily="2" charset="-79"/>
                </a:rPr>
                <a:t>Lab</a:t>
              </a:r>
              <a:endParaRPr lang="en-CA" sz="1200" b="1" dirty="0">
                <a:solidFill>
                  <a:schemeClr val="tx2">
                    <a:lumMod val="75000"/>
                  </a:schemeClr>
                </a:solidFill>
                <a:latin typeface="Aharoni" panose="02010803020104030203" pitchFamily="2" charset="-79"/>
                <a:cs typeface="Aharoni" panose="02010803020104030203" pitchFamily="2" charset="-79"/>
              </a:endParaRPr>
            </a:p>
          </p:txBody>
        </p:sp>
        <p:pic>
          <p:nvPicPr>
            <p:cNvPr id="77" name="Picture 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633252" y="0"/>
              <a:ext cx="1510748" cy="4994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66" name="TextBox 65"/>
          <p:cNvSpPr txBox="1"/>
          <p:nvPr/>
        </p:nvSpPr>
        <p:spPr>
          <a:xfrm>
            <a:off x="317918" y="5835886"/>
            <a:ext cx="710772" cy="276999"/>
          </a:xfrm>
          <a:prstGeom prst="rect">
            <a:avLst/>
          </a:prstGeom>
          <a:solidFill>
            <a:schemeClr val="bg1"/>
          </a:solidFill>
        </p:spPr>
        <p:txBody>
          <a:bodyPr wrap="none" rtlCol="0">
            <a:spAutoFit/>
          </a:bodyPr>
          <a:lstStyle/>
          <a:p>
            <a:r>
              <a:rPr lang="en-US" sz="1200" dirty="0"/>
              <a:t>Garbage</a:t>
            </a:r>
            <a:endParaRPr lang="en-CA" sz="1200" dirty="0"/>
          </a:p>
        </p:txBody>
      </p:sp>
      <p:pic>
        <p:nvPicPr>
          <p:cNvPr id="78" name="Picture 77"/>
          <p:cNvPicPr>
            <a:picLocks noChangeAspect="1"/>
          </p:cNvPicPr>
          <p:nvPr/>
        </p:nvPicPr>
        <p:blipFill>
          <a:blip r:embed="rId12" cstate="print">
            <a:clrChange>
              <a:clrFrom>
                <a:srgbClr val="FDFDFD"/>
              </a:clrFrom>
              <a:clrTo>
                <a:srgbClr val="FDFDFD">
                  <a:alpha val="0"/>
                </a:srgbClr>
              </a:clrTo>
            </a:clrChange>
            <a:extLst>
              <a:ext uri="{28A0092B-C50C-407E-A947-70E740481C1C}">
                <a14:useLocalDpi xmlns:a14="http://schemas.microsoft.com/office/drawing/2010/main" val="0"/>
              </a:ext>
            </a:extLst>
          </a:blip>
          <a:stretch>
            <a:fillRect/>
          </a:stretch>
        </p:blipFill>
        <p:spPr>
          <a:xfrm flipH="1">
            <a:off x="2150197" y="5565545"/>
            <a:ext cx="361053" cy="331736"/>
          </a:xfrm>
          <a:prstGeom prst="rect">
            <a:avLst/>
          </a:prstGeom>
        </p:spPr>
      </p:pic>
      <p:sp>
        <p:nvSpPr>
          <p:cNvPr id="79" name="Cloud Callout 78"/>
          <p:cNvSpPr/>
          <p:nvPr/>
        </p:nvSpPr>
        <p:spPr>
          <a:xfrm rot="16200000">
            <a:off x="2195789" y="5552125"/>
            <a:ext cx="187326" cy="55459"/>
          </a:xfrm>
          <a:prstGeom prst="cloudCallou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0" name="TextBox 79"/>
          <p:cNvSpPr txBox="1"/>
          <p:nvPr/>
        </p:nvSpPr>
        <p:spPr>
          <a:xfrm>
            <a:off x="1219200" y="3784600"/>
            <a:ext cx="1624034" cy="646331"/>
          </a:xfrm>
          <a:prstGeom prst="rect">
            <a:avLst/>
          </a:prstGeom>
          <a:noFill/>
        </p:spPr>
        <p:txBody>
          <a:bodyPr wrap="none" rtlCol="0">
            <a:spAutoFit/>
          </a:bodyPr>
          <a:lstStyle/>
          <a:p>
            <a:r>
              <a:rPr lang="en-US" dirty="0"/>
              <a:t>Climate change</a:t>
            </a:r>
          </a:p>
          <a:p>
            <a:r>
              <a:rPr lang="en-US" dirty="0"/>
              <a:t>Habitat lost</a:t>
            </a:r>
          </a:p>
        </p:txBody>
      </p:sp>
      <p:sp>
        <p:nvSpPr>
          <p:cNvPr id="81" name="TextBox 80"/>
          <p:cNvSpPr txBox="1"/>
          <p:nvPr/>
        </p:nvSpPr>
        <p:spPr>
          <a:xfrm rot="19473707">
            <a:off x="1009651" y="4857750"/>
            <a:ext cx="1748364" cy="369332"/>
          </a:xfrm>
          <a:prstGeom prst="rect">
            <a:avLst/>
          </a:prstGeom>
          <a:noFill/>
        </p:spPr>
        <p:txBody>
          <a:bodyPr wrap="none" rtlCol="0">
            <a:spAutoFit/>
          </a:bodyPr>
          <a:lstStyle/>
          <a:p>
            <a:r>
              <a:rPr lang="en-US" dirty="0"/>
              <a:t>Overexploitation</a:t>
            </a:r>
          </a:p>
        </p:txBody>
      </p:sp>
      <p:sp>
        <p:nvSpPr>
          <p:cNvPr id="82" name="TextBox 81"/>
          <p:cNvSpPr txBox="1"/>
          <p:nvPr/>
        </p:nvSpPr>
        <p:spPr>
          <a:xfrm>
            <a:off x="1416050" y="2336800"/>
            <a:ext cx="1624034" cy="369332"/>
          </a:xfrm>
          <a:prstGeom prst="rect">
            <a:avLst/>
          </a:prstGeom>
          <a:noFill/>
        </p:spPr>
        <p:txBody>
          <a:bodyPr wrap="none" rtlCol="0">
            <a:spAutoFit/>
          </a:bodyPr>
          <a:lstStyle/>
          <a:p>
            <a:r>
              <a:rPr lang="en-US" dirty="0"/>
              <a:t>Climate change</a:t>
            </a:r>
          </a:p>
        </p:txBody>
      </p:sp>
    </p:spTree>
    <p:custDataLst>
      <p:tags r:id="rId1"/>
    </p:custDataLst>
    <p:extLst>
      <p:ext uri="{BB962C8B-B14F-4D97-AF65-F5344CB8AC3E}">
        <p14:creationId xmlns:p14="http://schemas.microsoft.com/office/powerpoint/2010/main" val="4015386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childTnLst>
                                </p:cTn>
                              </p:par>
                              <p:par>
                                <p:cTn id="7" presetID="22" presetClass="entr" presetSubtype="4" fill="hold" grpId="0" nodeType="withEffect">
                                  <p:stCondLst>
                                    <p:cond delay="0"/>
                                  </p:stCondLst>
                                  <p:childTnLst>
                                    <p:set>
                                      <p:cBhvr>
                                        <p:cTn id="8" dur="1" fill="hold">
                                          <p:stCondLst>
                                            <p:cond delay="0"/>
                                          </p:stCondLst>
                                        </p:cTn>
                                        <p:tgtEl>
                                          <p:spTgt spid="79"/>
                                        </p:tgtEl>
                                        <p:attrNameLst>
                                          <p:attrName>style.visibility</p:attrName>
                                        </p:attrNameLst>
                                      </p:cBhvr>
                                      <p:to>
                                        <p:strVal val="visible"/>
                                      </p:to>
                                    </p:set>
                                    <p:animEffect transition="in" filter="wipe(down)">
                                      <p:cBhvr>
                                        <p:cTn id="9" dur="500"/>
                                        <p:tgtEl>
                                          <p:spTgt spid="79"/>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6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53" presetClass="exit" presetSubtype="32" fill="hold" nodeType="clickEffect">
                                  <p:stCondLst>
                                    <p:cond delay="0"/>
                                  </p:stCondLst>
                                  <p:childTnLst>
                                    <p:anim calcmode="lin" valueType="num">
                                      <p:cBhvr>
                                        <p:cTn id="17" dur="500"/>
                                        <p:tgtEl>
                                          <p:spTgt spid="85"/>
                                        </p:tgtEl>
                                        <p:attrNameLst>
                                          <p:attrName>ppt_w</p:attrName>
                                        </p:attrNameLst>
                                      </p:cBhvr>
                                      <p:tavLst>
                                        <p:tav tm="0">
                                          <p:val>
                                            <p:strVal val="ppt_w"/>
                                          </p:val>
                                        </p:tav>
                                        <p:tav tm="100000">
                                          <p:val>
                                            <p:fltVal val="0"/>
                                          </p:val>
                                        </p:tav>
                                      </p:tavLst>
                                    </p:anim>
                                    <p:anim calcmode="lin" valueType="num">
                                      <p:cBhvr>
                                        <p:cTn id="18" dur="500"/>
                                        <p:tgtEl>
                                          <p:spTgt spid="85"/>
                                        </p:tgtEl>
                                        <p:attrNameLst>
                                          <p:attrName>ppt_h</p:attrName>
                                        </p:attrNameLst>
                                      </p:cBhvr>
                                      <p:tavLst>
                                        <p:tav tm="0">
                                          <p:val>
                                            <p:strVal val="ppt_h"/>
                                          </p:val>
                                        </p:tav>
                                        <p:tav tm="100000">
                                          <p:val>
                                            <p:fltVal val="0"/>
                                          </p:val>
                                        </p:tav>
                                      </p:tavLst>
                                    </p:anim>
                                    <p:animEffect transition="out" filter="fade">
                                      <p:cBhvr>
                                        <p:cTn id="19" dur="500"/>
                                        <p:tgtEl>
                                          <p:spTgt spid="85"/>
                                        </p:tgtEl>
                                      </p:cBhvr>
                                    </p:animEffect>
                                    <p:set>
                                      <p:cBhvr>
                                        <p:cTn id="20" dur="1" fill="hold">
                                          <p:stCondLst>
                                            <p:cond delay="499"/>
                                          </p:stCondLst>
                                        </p:cTn>
                                        <p:tgtEl>
                                          <p:spTgt spid="85"/>
                                        </p:tgtEl>
                                        <p:attrNameLst>
                                          <p:attrName>style.visibility</p:attrName>
                                        </p:attrNameLst>
                                      </p:cBhvr>
                                      <p:to>
                                        <p:strVal val="hidden"/>
                                      </p:to>
                                    </p:set>
                                  </p:childTnLst>
                                </p:cTn>
                              </p:par>
                            </p:childTnLst>
                          </p:cTn>
                        </p:par>
                        <p:par>
                          <p:cTn id="21" fill="hold">
                            <p:stCondLst>
                              <p:cond delay="500"/>
                            </p:stCondLst>
                            <p:childTnLst>
                              <p:par>
                                <p:cTn id="22" presetID="53" presetClass="entr" presetSubtype="16" fill="hold" nodeType="after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p:cTn id="24" dur="500" fill="hold"/>
                                        <p:tgtEl>
                                          <p:spTgt spid="29"/>
                                        </p:tgtEl>
                                        <p:attrNameLst>
                                          <p:attrName>ppt_w</p:attrName>
                                        </p:attrNameLst>
                                      </p:cBhvr>
                                      <p:tavLst>
                                        <p:tav tm="0">
                                          <p:val>
                                            <p:fltVal val="0"/>
                                          </p:val>
                                        </p:tav>
                                        <p:tav tm="100000">
                                          <p:val>
                                            <p:strVal val="#ppt_w"/>
                                          </p:val>
                                        </p:tav>
                                      </p:tavLst>
                                    </p:anim>
                                    <p:anim calcmode="lin" valueType="num">
                                      <p:cBhvr>
                                        <p:cTn id="25" dur="500" fill="hold"/>
                                        <p:tgtEl>
                                          <p:spTgt spid="29"/>
                                        </p:tgtEl>
                                        <p:attrNameLst>
                                          <p:attrName>ppt_h</p:attrName>
                                        </p:attrNameLst>
                                      </p:cBhvr>
                                      <p:tavLst>
                                        <p:tav tm="0">
                                          <p:val>
                                            <p:fltVal val="0"/>
                                          </p:val>
                                        </p:tav>
                                        <p:tav tm="100000">
                                          <p:val>
                                            <p:strVal val="#ppt_h"/>
                                          </p:val>
                                        </p:tav>
                                      </p:tavLst>
                                    </p:anim>
                                    <p:animEffect transition="in" filter="fade">
                                      <p:cBhvr>
                                        <p:cTn id="26"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0" name="Picture 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976511"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4"/>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2356" b="97906" l="1103" r="100000"/>
                    </a14:imgEffect>
                  </a14:imgLayer>
                </a14:imgProps>
              </a:ext>
              <a:ext uri="{28A0092B-C50C-407E-A947-70E740481C1C}">
                <a14:useLocalDpi xmlns:a14="http://schemas.microsoft.com/office/drawing/2010/main" val="0"/>
              </a:ext>
            </a:extLst>
          </a:blip>
          <a:srcRect/>
          <a:stretch>
            <a:fillRect/>
          </a:stretch>
        </p:blipFill>
        <p:spPr bwMode="auto">
          <a:xfrm>
            <a:off x="251520" y="4869160"/>
            <a:ext cx="216000" cy="1516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8" name="Picture 10"/>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9542" y="2222767"/>
            <a:ext cx="718895" cy="628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5" name="Group 4"/>
          <p:cNvGrpSpPr/>
          <p:nvPr/>
        </p:nvGrpSpPr>
        <p:grpSpPr>
          <a:xfrm>
            <a:off x="3918969" y="1801726"/>
            <a:ext cx="413542" cy="282306"/>
            <a:chOff x="1569309" y="974137"/>
            <a:chExt cx="413542" cy="282306"/>
          </a:xfrm>
        </p:grpSpPr>
        <p:pic>
          <p:nvPicPr>
            <p:cNvPr id="2061" name="Picture 1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27831" y="1031791"/>
              <a:ext cx="288000" cy="182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1569309" y="1025611"/>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sp>
          <p:nvSpPr>
            <p:cNvPr id="22" name="TextBox 21"/>
            <p:cNvSpPr txBox="1"/>
            <p:nvPr/>
          </p:nvSpPr>
          <p:spPr>
            <a:xfrm>
              <a:off x="1734065" y="974137"/>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grpSp>
      <p:pic>
        <p:nvPicPr>
          <p:cNvPr id="2062" name="Picture 1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5152" y="5497897"/>
            <a:ext cx="289182" cy="206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 name="Picture 1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4755" y="5498293"/>
            <a:ext cx="289182" cy="206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1" name="Picture 1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0788" y="5502260"/>
            <a:ext cx="289182" cy="206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2" name="Picture 1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0789" y="5498689"/>
            <a:ext cx="289182" cy="206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3" name="Picture 1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5153" y="5498294"/>
            <a:ext cx="289182" cy="206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4" name="Picture 1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4757" y="5499088"/>
            <a:ext cx="289182" cy="206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5" name="Picture 1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5547" y="5497491"/>
            <a:ext cx="289182" cy="206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2" name="Picture 4"/>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2356" b="97906" l="1103" r="100000"/>
                    </a14:imgEffect>
                  </a14:imgLayer>
                </a14:imgProps>
              </a:ext>
              <a:ext uri="{28A0092B-C50C-407E-A947-70E740481C1C}">
                <a14:useLocalDpi xmlns:a14="http://schemas.microsoft.com/office/drawing/2010/main" val="0"/>
              </a:ext>
            </a:extLst>
          </a:blip>
          <a:srcRect/>
          <a:stretch>
            <a:fillRect/>
          </a:stretch>
        </p:blipFill>
        <p:spPr bwMode="auto">
          <a:xfrm>
            <a:off x="467544" y="4725144"/>
            <a:ext cx="216000" cy="1516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3" name="Picture 4"/>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2356" b="97906" l="1103" r="100000"/>
                    </a14:imgEffect>
                  </a14:imgLayer>
                </a14:imgProps>
              </a:ext>
              <a:ext uri="{28A0092B-C50C-407E-A947-70E740481C1C}">
                <a14:useLocalDpi xmlns:a14="http://schemas.microsoft.com/office/drawing/2010/main" val="0"/>
              </a:ext>
            </a:extLst>
          </a:blip>
          <a:srcRect/>
          <a:stretch>
            <a:fillRect/>
          </a:stretch>
        </p:blipFill>
        <p:spPr bwMode="auto">
          <a:xfrm>
            <a:off x="683568" y="4941168"/>
            <a:ext cx="216000" cy="1516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4" name="Picture 4"/>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2356" b="97906" l="1103" r="100000"/>
                    </a14:imgEffect>
                  </a14:imgLayer>
                </a14:imgProps>
              </a:ext>
              <a:ext uri="{28A0092B-C50C-407E-A947-70E740481C1C}">
                <a14:useLocalDpi xmlns:a14="http://schemas.microsoft.com/office/drawing/2010/main" val="0"/>
              </a:ext>
            </a:extLst>
          </a:blip>
          <a:srcRect/>
          <a:stretch>
            <a:fillRect/>
          </a:stretch>
        </p:blipFill>
        <p:spPr bwMode="auto">
          <a:xfrm>
            <a:off x="1115616" y="4941168"/>
            <a:ext cx="216000" cy="1516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5" name="Picture 4"/>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2356" b="97906" l="1103" r="100000"/>
                    </a14:imgEffect>
                  </a14:imgLayer>
                </a14:imgProps>
              </a:ext>
              <a:ext uri="{28A0092B-C50C-407E-A947-70E740481C1C}">
                <a14:useLocalDpi xmlns:a14="http://schemas.microsoft.com/office/drawing/2010/main" val="0"/>
              </a:ext>
            </a:extLst>
          </a:blip>
          <a:srcRect/>
          <a:stretch>
            <a:fillRect/>
          </a:stretch>
        </p:blipFill>
        <p:spPr bwMode="auto">
          <a:xfrm>
            <a:off x="1547664" y="4941168"/>
            <a:ext cx="216000" cy="1516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6" name="Picture 4"/>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2356" b="97906" l="1103" r="100000"/>
                    </a14:imgEffect>
                  </a14:imgLayer>
                </a14:imgProps>
              </a:ext>
              <a:ext uri="{28A0092B-C50C-407E-A947-70E740481C1C}">
                <a14:useLocalDpi xmlns:a14="http://schemas.microsoft.com/office/drawing/2010/main" val="0"/>
              </a:ext>
            </a:extLst>
          </a:blip>
          <a:srcRect/>
          <a:stretch>
            <a:fillRect/>
          </a:stretch>
        </p:blipFill>
        <p:spPr bwMode="auto">
          <a:xfrm>
            <a:off x="1979712" y="4941168"/>
            <a:ext cx="216000" cy="1516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66" name="Picture 18"/>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55127" y="-743050"/>
            <a:ext cx="1695450" cy="167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Lightning Bolt 3"/>
          <p:cNvSpPr/>
          <p:nvPr/>
        </p:nvSpPr>
        <p:spPr>
          <a:xfrm>
            <a:off x="-324089" y="387710"/>
            <a:ext cx="4780344" cy="2083485"/>
          </a:xfrm>
          <a:custGeom>
            <a:avLst/>
            <a:gdLst>
              <a:gd name="connsiteX0" fmla="*/ 8472 w 21600"/>
              <a:gd name="connsiteY0" fmla="*/ 0 h 21600"/>
              <a:gd name="connsiteX1" fmla="*/ 12860 w 21600"/>
              <a:gd name="connsiteY1" fmla="*/ 6080 h 21600"/>
              <a:gd name="connsiteX2" fmla="*/ 11050 w 21600"/>
              <a:gd name="connsiteY2" fmla="*/ 6797 h 21600"/>
              <a:gd name="connsiteX3" fmla="*/ 16577 w 21600"/>
              <a:gd name="connsiteY3" fmla="*/ 12007 h 21600"/>
              <a:gd name="connsiteX4" fmla="*/ 14767 w 21600"/>
              <a:gd name="connsiteY4" fmla="*/ 12877 h 21600"/>
              <a:gd name="connsiteX5" fmla="*/ 21600 w 21600"/>
              <a:gd name="connsiteY5" fmla="*/ 21600 h 21600"/>
              <a:gd name="connsiteX6" fmla="*/ 10012 w 21600"/>
              <a:gd name="connsiteY6" fmla="*/ 14915 h 21600"/>
              <a:gd name="connsiteX7" fmla="*/ 12222 w 21600"/>
              <a:gd name="connsiteY7" fmla="*/ 13987 h 21600"/>
              <a:gd name="connsiteX8" fmla="*/ 5022 w 21600"/>
              <a:gd name="connsiteY8" fmla="*/ 9705 h 21600"/>
              <a:gd name="connsiteX9" fmla="*/ 7602 w 21600"/>
              <a:gd name="connsiteY9" fmla="*/ 8382 h 21600"/>
              <a:gd name="connsiteX10" fmla="*/ 0 w 21600"/>
              <a:gd name="connsiteY10" fmla="*/ 3890 h 21600"/>
              <a:gd name="connsiteX11" fmla="*/ 8472 w 21600"/>
              <a:gd name="connsiteY11" fmla="*/ 0 h 21600"/>
              <a:gd name="connsiteX0" fmla="*/ 2719 w 21600"/>
              <a:gd name="connsiteY0" fmla="*/ 0 h 20237"/>
              <a:gd name="connsiteX1" fmla="*/ 12860 w 21600"/>
              <a:gd name="connsiteY1" fmla="*/ 4717 h 20237"/>
              <a:gd name="connsiteX2" fmla="*/ 11050 w 21600"/>
              <a:gd name="connsiteY2" fmla="*/ 5434 h 20237"/>
              <a:gd name="connsiteX3" fmla="*/ 16577 w 21600"/>
              <a:gd name="connsiteY3" fmla="*/ 10644 h 20237"/>
              <a:gd name="connsiteX4" fmla="*/ 14767 w 21600"/>
              <a:gd name="connsiteY4" fmla="*/ 11514 h 20237"/>
              <a:gd name="connsiteX5" fmla="*/ 21600 w 21600"/>
              <a:gd name="connsiteY5" fmla="*/ 20237 h 20237"/>
              <a:gd name="connsiteX6" fmla="*/ 10012 w 21600"/>
              <a:gd name="connsiteY6" fmla="*/ 13552 h 20237"/>
              <a:gd name="connsiteX7" fmla="*/ 12222 w 21600"/>
              <a:gd name="connsiteY7" fmla="*/ 12624 h 20237"/>
              <a:gd name="connsiteX8" fmla="*/ 5022 w 21600"/>
              <a:gd name="connsiteY8" fmla="*/ 8342 h 20237"/>
              <a:gd name="connsiteX9" fmla="*/ 7602 w 21600"/>
              <a:gd name="connsiteY9" fmla="*/ 7019 h 20237"/>
              <a:gd name="connsiteX10" fmla="*/ 0 w 21600"/>
              <a:gd name="connsiteY10" fmla="*/ 2527 h 20237"/>
              <a:gd name="connsiteX11" fmla="*/ 2719 w 21600"/>
              <a:gd name="connsiteY11" fmla="*/ 0 h 20237"/>
              <a:gd name="connsiteX0" fmla="*/ 2719 w 21600"/>
              <a:gd name="connsiteY0" fmla="*/ 0 h 20237"/>
              <a:gd name="connsiteX1" fmla="*/ 9931 w 21600"/>
              <a:gd name="connsiteY1" fmla="*/ 4291 h 20237"/>
              <a:gd name="connsiteX2" fmla="*/ 11050 w 21600"/>
              <a:gd name="connsiteY2" fmla="*/ 5434 h 20237"/>
              <a:gd name="connsiteX3" fmla="*/ 16577 w 21600"/>
              <a:gd name="connsiteY3" fmla="*/ 10644 h 20237"/>
              <a:gd name="connsiteX4" fmla="*/ 14767 w 21600"/>
              <a:gd name="connsiteY4" fmla="*/ 11514 h 20237"/>
              <a:gd name="connsiteX5" fmla="*/ 21600 w 21600"/>
              <a:gd name="connsiteY5" fmla="*/ 20237 h 20237"/>
              <a:gd name="connsiteX6" fmla="*/ 10012 w 21600"/>
              <a:gd name="connsiteY6" fmla="*/ 13552 h 20237"/>
              <a:gd name="connsiteX7" fmla="*/ 12222 w 21600"/>
              <a:gd name="connsiteY7" fmla="*/ 12624 h 20237"/>
              <a:gd name="connsiteX8" fmla="*/ 5022 w 21600"/>
              <a:gd name="connsiteY8" fmla="*/ 8342 h 20237"/>
              <a:gd name="connsiteX9" fmla="*/ 7602 w 21600"/>
              <a:gd name="connsiteY9" fmla="*/ 7019 h 20237"/>
              <a:gd name="connsiteX10" fmla="*/ 0 w 21600"/>
              <a:gd name="connsiteY10" fmla="*/ 2527 h 20237"/>
              <a:gd name="connsiteX11" fmla="*/ 2719 w 21600"/>
              <a:gd name="connsiteY11" fmla="*/ 0 h 20237"/>
              <a:gd name="connsiteX0" fmla="*/ 2719 w 21600"/>
              <a:gd name="connsiteY0" fmla="*/ 0 h 20237"/>
              <a:gd name="connsiteX1" fmla="*/ 9931 w 21600"/>
              <a:gd name="connsiteY1" fmla="*/ 4291 h 20237"/>
              <a:gd name="connsiteX2" fmla="*/ 8932 w 21600"/>
              <a:gd name="connsiteY2" fmla="*/ 6329 h 20237"/>
              <a:gd name="connsiteX3" fmla="*/ 16577 w 21600"/>
              <a:gd name="connsiteY3" fmla="*/ 10644 h 20237"/>
              <a:gd name="connsiteX4" fmla="*/ 14767 w 21600"/>
              <a:gd name="connsiteY4" fmla="*/ 11514 h 20237"/>
              <a:gd name="connsiteX5" fmla="*/ 21600 w 21600"/>
              <a:gd name="connsiteY5" fmla="*/ 20237 h 20237"/>
              <a:gd name="connsiteX6" fmla="*/ 10012 w 21600"/>
              <a:gd name="connsiteY6" fmla="*/ 13552 h 20237"/>
              <a:gd name="connsiteX7" fmla="*/ 12222 w 21600"/>
              <a:gd name="connsiteY7" fmla="*/ 12624 h 20237"/>
              <a:gd name="connsiteX8" fmla="*/ 5022 w 21600"/>
              <a:gd name="connsiteY8" fmla="*/ 8342 h 20237"/>
              <a:gd name="connsiteX9" fmla="*/ 7602 w 21600"/>
              <a:gd name="connsiteY9" fmla="*/ 7019 h 20237"/>
              <a:gd name="connsiteX10" fmla="*/ 0 w 21600"/>
              <a:gd name="connsiteY10" fmla="*/ 2527 h 20237"/>
              <a:gd name="connsiteX11" fmla="*/ 2719 w 21600"/>
              <a:gd name="connsiteY11" fmla="*/ 0 h 2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00" h="20237">
                <a:moveTo>
                  <a:pt x="2719" y="0"/>
                </a:moveTo>
                <a:lnTo>
                  <a:pt x="9931" y="4291"/>
                </a:lnTo>
                <a:lnTo>
                  <a:pt x="8932" y="6329"/>
                </a:lnTo>
                <a:lnTo>
                  <a:pt x="16577" y="10644"/>
                </a:lnTo>
                <a:lnTo>
                  <a:pt x="14767" y="11514"/>
                </a:lnTo>
                <a:lnTo>
                  <a:pt x="21600" y="20237"/>
                </a:lnTo>
                <a:lnTo>
                  <a:pt x="10012" y="13552"/>
                </a:lnTo>
                <a:lnTo>
                  <a:pt x="12222" y="12624"/>
                </a:lnTo>
                <a:lnTo>
                  <a:pt x="5022" y="8342"/>
                </a:lnTo>
                <a:lnTo>
                  <a:pt x="7602" y="7019"/>
                </a:lnTo>
                <a:lnTo>
                  <a:pt x="0" y="2527"/>
                </a:lnTo>
                <a:lnTo>
                  <a:pt x="2719" y="0"/>
                </a:lnTo>
                <a:close/>
              </a:path>
            </a:pathLst>
          </a:cu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p:cNvGrpSpPr/>
          <p:nvPr/>
        </p:nvGrpSpPr>
        <p:grpSpPr>
          <a:xfrm>
            <a:off x="3920907" y="1797877"/>
            <a:ext cx="413542" cy="282306"/>
            <a:chOff x="1569309" y="974137"/>
            <a:chExt cx="413542" cy="282306"/>
          </a:xfrm>
        </p:grpSpPr>
        <p:pic>
          <p:nvPicPr>
            <p:cNvPr id="53" name="Picture 1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27831" y="1031791"/>
              <a:ext cx="288000" cy="182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4" name="TextBox 53"/>
            <p:cNvSpPr txBox="1"/>
            <p:nvPr/>
          </p:nvSpPr>
          <p:spPr>
            <a:xfrm>
              <a:off x="1569309" y="1025611"/>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sp>
          <p:nvSpPr>
            <p:cNvPr id="55" name="TextBox 54"/>
            <p:cNvSpPr txBox="1"/>
            <p:nvPr/>
          </p:nvSpPr>
          <p:spPr>
            <a:xfrm>
              <a:off x="1734065" y="974137"/>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grpSp>
      <p:grpSp>
        <p:nvGrpSpPr>
          <p:cNvPr id="56" name="Group 55"/>
          <p:cNvGrpSpPr/>
          <p:nvPr/>
        </p:nvGrpSpPr>
        <p:grpSpPr>
          <a:xfrm>
            <a:off x="3915120" y="1792090"/>
            <a:ext cx="413542" cy="282306"/>
            <a:chOff x="1569309" y="974137"/>
            <a:chExt cx="413542" cy="282306"/>
          </a:xfrm>
        </p:grpSpPr>
        <p:pic>
          <p:nvPicPr>
            <p:cNvPr id="57" name="Picture 1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27831" y="1031791"/>
              <a:ext cx="288000" cy="182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8" name="TextBox 57"/>
            <p:cNvSpPr txBox="1"/>
            <p:nvPr/>
          </p:nvSpPr>
          <p:spPr>
            <a:xfrm>
              <a:off x="1569309" y="1025611"/>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sp>
          <p:nvSpPr>
            <p:cNvPr id="59" name="TextBox 58"/>
            <p:cNvSpPr txBox="1"/>
            <p:nvPr/>
          </p:nvSpPr>
          <p:spPr>
            <a:xfrm>
              <a:off x="1734065" y="974137"/>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grpSp>
      <p:grpSp>
        <p:nvGrpSpPr>
          <p:cNvPr id="60" name="Group 59"/>
          <p:cNvGrpSpPr/>
          <p:nvPr/>
        </p:nvGrpSpPr>
        <p:grpSpPr>
          <a:xfrm>
            <a:off x="3920907" y="1786303"/>
            <a:ext cx="413542" cy="282306"/>
            <a:chOff x="1569309" y="974137"/>
            <a:chExt cx="413542" cy="282306"/>
          </a:xfrm>
        </p:grpSpPr>
        <p:pic>
          <p:nvPicPr>
            <p:cNvPr id="61" name="Picture 1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27831" y="1031791"/>
              <a:ext cx="288000" cy="182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2" name="TextBox 61"/>
            <p:cNvSpPr txBox="1"/>
            <p:nvPr/>
          </p:nvSpPr>
          <p:spPr>
            <a:xfrm>
              <a:off x="1569309" y="1025611"/>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sp>
          <p:nvSpPr>
            <p:cNvPr id="63" name="TextBox 62"/>
            <p:cNvSpPr txBox="1"/>
            <p:nvPr/>
          </p:nvSpPr>
          <p:spPr>
            <a:xfrm>
              <a:off x="1734065" y="974137"/>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grpSp>
      <p:grpSp>
        <p:nvGrpSpPr>
          <p:cNvPr id="64" name="Group 63"/>
          <p:cNvGrpSpPr/>
          <p:nvPr/>
        </p:nvGrpSpPr>
        <p:grpSpPr>
          <a:xfrm>
            <a:off x="3909333" y="1786303"/>
            <a:ext cx="413542" cy="282306"/>
            <a:chOff x="1569309" y="974137"/>
            <a:chExt cx="413542" cy="282306"/>
          </a:xfrm>
        </p:grpSpPr>
        <p:pic>
          <p:nvPicPr>
            <p:cNvPr id="65" name="Picture 1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27831" y="1031791"/>
              <a:ext cx="288000" cy="182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65"/>
            <p:cNvSpPr txBox="1"/>
            <p:nvPr/>
          </p:nvSpPr>
          <p:spPr>
            <a:xfrm>
              <a:off x="1569309" y="1025611"/>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sp>
          <p:nvSpPr>
            <p:cNvPr id="67" name="TextBox 66"/>
            <p:cNvSpPr txBox="1"/>
            <p:nvPr/>
          </p:nvSpPr>
          <p:spPr>
            <a:xfrm>
              <a:off x="1734065" y="974137"/>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grpSp>
      <p:grpSp>
        <p:nvGrpSpPr>
          <p:cNvPr id="68" name="Group 67"/>
          <p:cNvGrpSpPr/>
          <p:nvPr/>
        </p:nvGrpSpPr>
        <p:grpSpPr>
          <a:xfrm>
            <a:off x="3909333" y="1786303"/>
            <a:ext cx="413542" cy="282306"/>
            <a:chOff x="1569309" y="974137"/>
            <a:chExt cx="413542" cy="282306"/>
          </a:xfrm>
        </p:grpSpPr>
        <p:pic>
          <p:nvPicPr>
            <p:cNvPr id="69" name="Picture 1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27831" y="1031791"/>
              <a:ext cx="288000" cy="182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0" name="TextBox 69"/>
            <p:cNvSpPr txBox="1"/>
            <p:nvPr/>
          </p:nvSpPr>
          <p:spPr>
            <a:xfrm>
              <a:off x="1569309" y="1025611"/>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sp>
          <p:nvSpPr>
            <p:cNvPr id="71" name="TextBox 70"/>
            <p:cNvSpPr txBox="1"/>
            <p:nvPr/>
          </p:nvSpPr>
          <p:spPr>
            <a:xfrm>
              <a:off x="1734065" y="974137"/>
              <a:ext cx="248786" cy="230832"/>
            </a:xfrm>
            <a:prstGeom prst="rect">
              <a:avLst/>
            </a:prstGeom>
            <a:noFill/>
          </p:spPr>
          <p:txBody>
            <a:bodyPr wrap="none" rtlCol="0">
              <a:spAutoFit/>
            </a:bodyPr>
            <a:lstStyle/>
            <a:p>
              <a:r>
                <a:rPr lang="en-US" sz="900" dirty="0">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rPr>
                <a:t>o</a:t>
              </a:r>
            </a:p>
          </p:txBody>
        </p:sp>
      </p:grpSp>
      <p:sp>
        <p:nvSpPr>
          <p:cNvPr id="2" name="TextBox 1"/>
          <p:cNvSpPr txBox="1"/>
          <p:nvPr/>
        </p:nvSpPr>
        <p:spPr>
          <a:xfrm>
            <a:off x="3861575" y="2722098"/>
            <a:ext cx="688843" cy="276999"/>
          </a:xfrm>
          <a:prstGeom prst="rect">
            <a:avLst/>
          </a:prstGeom>
          <a:noFill/>
        </p:spPr>
        <p:txBody>
          <a:bodyPr wrap="none" rtlCol="0">
            <a:spAutoFit/>
          </a:bodyPr>
          <a:lstStyle/>
          <a:p>
            <a:r>
              <a:rPr lang="en-US" sz="1200" b="1" dirty="0">
                <a:solidFill>
                  <a:schemeClr val="bg1">
                    <a:lumMod val="95000"/>
                  </a:schemeClr>
                </a:solidFill>
              </a:rPr>
              <a:t>Glucose</a:t>
            </a:r>
          </a:p>
        </p:txBody>
      </p:sp>
    </p:spTree>
    <p:extLst>
      <p:ext uri="{BB962C8B-B14F-4D97-AF65-F5344CB8AC3E}">
        <p14:creationId xmlns:p14="http://schemas.microsoft.com/office/powerpoint/2010/main" val="4128103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0.00209 0.0007 L 0.02639 -0.11962 L -0.02275 -0.2242 L 0.0309 -0.3311 " pathEditMode="relative" rAng="0" ptsTypes="AAAA">
                                      <p:cBhvr>
                                        <p:cTn id="10" dur="2000" fill="hold"/>
                                        <p:tgtEl>
                                          <p:spTgt spid="11"/>
                                        </p:tgtEl>
                                        <p:attrNameLst>
                                          <p:attrName>ppt_x</p:attrName>
                                          <p:attrName>ppt_y</p:attrName>
                                        </p:attrNameLst>
                                      </p:cBhvr>
                                      <p:rCtr x="608" y="-16590"/>
                                    </p:animMotion>
                                  </p:childTnLst>
                                </p:cTn>
                              </p:par>
                              <p:par>
                                <p:cTn id="11" presetID="1" presetClass="entr" presetSubtype="0" fill="hold" nodeType="withEffect">
                                  <p:stCondLst>
                                    <p:cond delay="200"/>
                                  </p:stCondLst>
                                  <p:childTnLst>
                                    <p:set>
                                      <p:cBhvr>
                                        <p:cTn id="12" dur="1" fill="hold">
                                          <p:stCondLst>
                                            <p:cond delay="0"/>
                                          </p:stCondLst>
                                        </p:cTn>
                                        <p:tgtEl>
                                          <p:spTgt spid="42"/>
                                        </p:tgtEl>
                                        <p:attrNameLst>
                                          <p:attrName>style.visibility</p:attrName>
                                        </p:attrNameLst>
                                      </p:cBhvr>
                                      <p:to>
                                        <p:strVal val="visible"/>
                                      </p:to>
                                    </p:set>
                                  </p:childTnLst>
                                </p:cTn>
                              </p:par>
                              <p:par>
                                <p:cTn id="13" presetID="0" presetClass="path" presetSubtype="0" accel="50000" decel="50000" fill="hold" nodeType="withEffect">
                                  <p:stCondLst>
                                    <p:cond delay="200"/>
                                  </p:stCondLst>
                                  <p:childTnLst>
                                    <p:animMotion origin="layout" path="M -0.00208 0.00069 L -0.00191 -0.15896 L 0.06684 -0.20893 L 0.05608 -0.28621 " pathEditMode="relative" rAng="0" ptsTypes="AAAA">
                                      <p:cBhvr>
                                        <p:cTn id="14" dur="2000" fill="hold"/>
                                        <p:tgtEl>
                                          <p:spTgt spid="42"/>
                                        </p:tgtEl>
                                        <p:attrNameLst>
                                          <p:attrName>ppt_x</p:attrName>
                                          <p:attrName>ppt_y</p:attrName>
                                        </p:attrNameLst>
                                      </p:cBhvr>
                                      <p:rCtr x="3438" y="-14345"/>
                                    </p:animMotion>
                                  </p:childTnLst>
                                </p:cTn>
                              </p:par>
                              <p:par>
                                <p:cTn id="15" presetID="1" presetClass="entr" presetSubtype="0" fill="hold" nodeType="withEffect">
                                  <p:stCondLst>
                                    <p:cond delay="400"/>
                                  </p:stCondLst>
                                  <p:childTnLst>
                                    <p:set>
                                      <p:cBhvr>
                                        <p:cTn id="16" dur="1" fill="hold">
                                          <p:stCondLst>
                                            <p:cond delay="0"/>
                                          </p:stCondLst>
                                        </p:cTn>
                                        <p:tgtEl>
                                          <p:spTgt spid="43"/>
                                        </p:tgtEl>
                                        <p:attrNameLst>
                                          <p:attrName>style.visibility</p:attrName>
                                        </p:attrNameLst>
                                      </p:cBhvr>
                                      <p:to>
                                        <p:strVal val="visible"/>
                                      </p:to>
                                    </p:set>
                                  </p:childTnLst>
                                </p:cTn>
                              </p:par>
                              <p:par>
                                <p:cTn id="17" presetID="0" presetClass="path" presetSubtype="0" accel="50000" decel="50000" fill="hold" nodeType="withEffect">
                                  <p:stCondLst>
                                    <p:cond delay="400"/>
                                  </p:stCondLst>
                                  <p:childTnLst>
                                    <p:animMotion origin="layout" path="M -0.00208 0.0007 L 0.0217 -0.13952 L 0.09497 -0.22258 L 0.0816 -0.28806 " pathEditMode="relative" rAng="0" ptsTypes="AAAA">
                                      <p:cBhvr>
                                        <p:cTn id="18" dur="2000" fill="hold"/>
                                        <p:tgtEl>
                                          <p:spTgt spid="43"/>
                                        </p:tgtEl>
                                        <p:attrNameLst>
                                          <p:attrName>ppt_x</p:attrName>
                                          <p:attrName>ppt_y</p:attrName>
                                        </p:attrNameLst>
                                      </p:cBhvr>
                                      <p:rCtr x="4844" y="-14438"/>
                                    </p:animMotion>
                                  </p:childTnLst>
                                </p:cTn>
                              </p:par>
                              <p:par>
                                <p:cTn id="19" presetID="1" presetClass="entr" presetSubtype="0" fill="hold" nodeType="withEffect">
                                  <p:stCondLst>
                                    <p:cond delay="600"/>
                                  </p:stCondLst>
                                  <p:childTnLst>
                                    <p:set>
                                      <p:cBhvr>
                                        <p:cTn id="20" dur="1" fill="hold">
                                          <p:stCondLst>
                                            <p:cond delay="0"/>
                                          </p:stCondLst>
                                        </p:cTn>
                                        <p:tgtEl>
                                          <p:spTgt spid="44"/>
                                        </p:tgtEl>
                                        <p:attrNameLst>
                                          <p:attrName>style.visibility</p:attrName>
                                        </p:attrNameLst>
                                      </p:cBhvr>
                                      <p:to>
                                        <p:strVal val="visible"/>
                                      </p:to>
                                    </p:set>
                                  </p:childTnLst>
                                </p:cTn>
                              </p:par>
                              <p:par>
                                <p:cTn id="21" presetID="0" presetClass="path" presetSubtype="0" accel="50000" decel="50000" fill="hold" nodeType="withEffect">
                                  <p:stCondLst>
                                    <p:cond delay="600"/>
                                  </p:stCondLst>
                                  <p:childTnLst>
                                    <p:animMotion origin="layout" path="M -0.00208 0.0007 L 0.02292 -0.14553 L 0.0941 -0.22512 L 0.08594 -0.32971 " pathEditMode="relative" rAng="0" ptsTypes="AAAA">
                                      <p:cBhvr>
                                        <p:cTn id="22" dur="2000" fill="hold"/>
                                        <p:tgtEl>
                                          <p:spTgt spid="44"/>
                                        </p:tgtEl>
                                        <p:attrNameLst>
                                          <p:attrName>ppt_x</p:attrName>
                                          <p:attrName>ppt_y</p:attrName>
                                        </p:attrNameLst>
                                      </p:cBhvr>
                                      <p:rCtr x="4809" y="-16520"/>
                                    </p:animMotion>
                                  </p:childTnLst>
                                </p:cTn>
                              </p:par>
                              <p:par>
                                <p:cTn id="23" presetID="1" presetClass="entr" presetSubtype="0" fill="hold" nodeType="withEffect">
                                  <p:stCondLst>
                                    <p:cond delay="800"/>
                                  </p:stCondLst>
                                  <p:childTnLst>
                                    <p:set>
                                      <p:cBhvr>
                                        <p:cTn id="24" dur="1" fill="hold">
                                          <p:stCondLst>
                                            <p:cond delay="0"/>
                                          </p:stCondLst>
                                        </p:cTn>
                                        <p:tgtEl>
                                          <p:spTgt spid="45"/>
                                        </p:tgtEl>
                                        <p:attrNameLst>
                                          <p:attrName>style.visibility</p:attrName>
                                        </p:attrNameLst>
                                      </p:cBhvr>
                                      <p:to>
                                        <p:strVal val="visible"/>
                                      </p:to>
                                    </p:set>
                                  </p:childTnLst>
                                </p:cTn>
                              </p:par>
                              <p:par>
                                <p:cTn id="25" presetID="0" presetClass="path" presetSubtype="0" accel="50000" decel="50000" fill="hold" nodeType="withEffect">
                                  <p:stCondLst>
                                    <p:cond delay="800"/>
                                  </p:stCondLst>
                                  <p:childTnLst>
                                    <p:animMotion origin="layout" path="M -0.00209 0.0007 L -0.00834 -0.03447 L 0.00729 -0.04997 L 0.0743 -0.24641 " pathEditMode="relative" rAng="0" ptsTypes="AAAA">
                                      <p:cBhvr>
                                        <p:cTn id="26" dur="2000" fill="hold"/>
                                        <p:tgtEl>
                                          <p:spTgt spid="45"/>
                                        </p:tgtEl>
                                        <p:attrNameLst>
                                          <p:attrName>ppt_x</p:attrName>
                                          <p:attrName>ppt_y</p:attrName>
                                        </p:attrNameLst>
                                      </p:cBhvr>
                                      <p:rCtr x="3507" y="-12355"/>
                                    </p:animMotion>
                                  </p:childTnLst>
                                </p:cTn>
                              </p:par>
                              <p:par>
                                <p:cTn id="27" presetID="1" presetClass="entr" presetSubtype="0" fill="hold" nodeType="withEffect">
                                  <p:stCondLst>
                                    <p:cond delay="1000"/>
                                  </p:stCondLst>
                                  <p:childTnLst>
                                    <p:set>
                                      <p:cBhvr>
                                        <p:cTn id="28" dur="1" fill="hold">
                                          <p:stCondLst>
                                            <p:cond delay="0"/>
                                          </p:stCondLst>
                                        </p:cTn>
                                        <p:tgtEl>
                                          <p:spTgt spid="46"/>
                                        </p:tgtEl>
                                        <p:attrNameLst>
                                          <p:attrName>style.visibility</p:attrName>
                                        </p:attrNameLst>
                                      </p:cBhvr>
                                      <p:to>
                                        <p:strVal val="visible"/>
                                      </p:to>
                                    </p:set>
                                  </p:childTnLst>
                                </p:cTn>
                              </p:par>
                              <p:par>
                                <p:cTn id="29" presetID="0" presetClass="path" presetSubtype="0" accel="50000" decel="50000" fill="hold" nodeType="withEffect">
                                  <p:stCondLst>
                                    <p:cond delay="1000"/>
                                  </p:stCondLst>
                                  <p:childTnLst>
                                    <p:animMotion origin="layout" path="M -0.00208 0.0007 L 0.02656 -0.0944 L 0.06719 -0.14877 L 0.06667 -0.22512 " pathEditMode="relative" rAng="0" ptsTypes="AAAA">
                                      <p:cBhvr>
                                        <p:cTn id="30" dur="2000" fill="hold"/>
                                        <p:tgtEl>
                                          <p:spTgt spid="46"/>
                                        </p:tgtEl>
                                        <p:attrNameLst>
                                          <p:attrName>ppt_x</p:attrName>
                                          <p:attrName>ppt_y</p:attrName>
                                        </p:attrNameLst>
                                      </p:cBhvr>
                                      <p:rCtr x="3455" y="-11291"/>
                                    </p:animMotion>
                                  </p:childTnLst>
                                </p:cTn>
                              </p:par>
                            </p:childTnLst>
                          </p:cTn>
                        </p:par>
                      </p:childTnLst>
                    </p:cTn>
                  </p:par>
                  <p:par>
                    <p:cTn id="31" fill="hold">
                      <p:stCondLst>
                        <p:cond delay="indefinite"/>
                      </p:stCondLst>
                      <p:childTnLst>
                        <p:par>
                          <p:cTn id="32" fill="hold">
                            <p:stCondLst>
                              <p:cond delay="0"/>
                            </p:stCondLst>
                            <p:childTnLst>
                              <p:par>
                                <p:cTn id="33" presetID="42" presetClass="path" presetSubtype="0" accel="50000" decel="50000" fill="hold" nodeType="clickEffect">
                                  <p:stCondLst>
                                    <p:cond delay="0"/>
                                  </p:stCondLst>
                                  <p:childTnLst>
                                    <p:animMotion origin="layout" path="M 0.03333 -0.33364 L 0.11562 -0.3931 L 0.22257 -0.32184 L 0.33246 -0.35793 L 0.46389 -0.43707 " pathEditMode="relative" rAng="0" ptsTypes="AAAAA">
                                      <p:cBhvr>
                                        <p:cTn id="34" dur="2000" fill="hold"/>
                                        <p:tgtEl>
                                          <p:spTgt spid="11"/>
                                        </p:tgtEl>
                                        <p:attrNameLst>
                                          <p:attrName>ppt_x</p:attrName>
                                          <p:attrName>ppt_y</p:attrName>
                                        </p:attrNameLst>
                                      </p:cBhvr>
                                      <p:rCtr x="21528" y="-4581"/>
                                    </p:animMotion>
                                  </p:childTnLst>
                                </p:cTn>
                              </p:par>
                              <p:par>
                                <p:cTn id="35" presetID="42" presetClass="path" presetSubtype="0" accel="50000" decel="50000" fill="hold" nodeType="withEffect">
                                  <p:stCondLst>
                                    <p:cond delay="200"/>
                                  </p:stCondLst>
                                  <p:childTnLst>
                                    <p:animMotion origin="layout" path="M 0.05417 -0.29223 L 0.13195 -0.36951 L 0.15226 -0.26516 L 0.20521 -0.33041 L 0.23004 -0.26261 L 0.29427 -0.28621 L 0.3467 -0.21241 L 0.36511 -0.32856 L 0.4684 -0.39241 " pathEditMode="relative" rAng="0" ptsTypes="AAAAAAAAA">
                                      <p:cBhvr>
                                        <p:cTn id="36" dur="2000" fill="hold"/>
                                        <p:tgtEl>
                                          <p:spTgt spid="42"/>
                                        </p:tgtEl>
                                        <p:attrNameLst>
                                          <p:attrName>ppt_x</p:attrName>
                                          <p:attrName>ppt_y</p:attrName>
                                        </p:attrNameLst>
                                      </p:cBhvr>
                                      <p:rCtr x="20712" y="-1018"/>
                                    </p:animMotion>
                                  </p:childTnLst>
                                </p:cTn>
                              </p:par>
                              <p:par>
                                <p:cTn id="37" presetID="37" presetClass="path" presetSubtype="0" accel="50000" decel="50000" fill="hold" nodeType="withEffect">
                                  <p:stCondLst>
                                    <p:cond delay="200"/>
                                  </p:stCondLst>
                                  <p:childTnLst>
                                    <p:animMotion origin="layout" path="M 0.07969 -0.29407 L 0.17518 -0.30333 C 0.18924 -0.29431 0.22465 -0.25243 0.24653 -0.25243 C 0.27153 -0.25243 0.28143 -0.31721 0.29549 -0.32623 L 0.46563 -0.39935 " pathEditMode="relative" rAng="0" ptsTypes="FffFF">
                                      <p:cBhvr>
                                        <p:cTn id="38" dur="2000" fill="hold"/>
                                        <p:tgtEl>
                                          <p:spTgt spid="43"/>
                                        </p:tgtEl>
                                        <p:attrNameLst>
                                          <p:attrName>ppt_x</p:attrName>
                                          <p:attrName>ppt_y</p:attrName>
                                        </p:attrNameLst>
                                      </p:cBhvr>
                                      <p:rCtr x="19288" y="-3193"/>
                                    </p:animMotion>
                                  </p:childTnLst>
                                </p:cTn>
                              </p:par>
                              <p:par>
                                <p:cTn id="39" presetID="42" presetClass="path" presetSubtype="0" accel="50000" decel="50000" fill="hold" nodeType="withEffect">
                                  <p:stCondLst>
                                    <p:cond delay="200"/>
                                  </p:stCondLst>
                                  <p:childTnLst>
                                    <p:animMotion origin="layout" path="M 0.08785 -0.33896 L 0.12535 -0.26423 L 0.15921 -0.32971 L 0.22796 -0.24641 L 0.2783 -0.27811 L 0.39601 -0.40421 " pathEditMode="relative" rAng="0" ptsTypes="AAAAAA">
                                      <p:cBhvr>
                                        <p:cTn id="40" dur="2000" fill="hold"/>
                                        <p:tgtEl>
                                          <p:spTgt spid="44"/>
                                        </p:tgtEl>
                                        <p:attrNameLst>
                                          <p:attrName>ppt_x</p:attrName>
                                          <p:attrName>ppt_y</p:attrName>
                                        </p:attrNameLst>
                                      </p:cBhvr>
                                      <p:rCtr x="15399" y="1365"/>
                                    </p:animMotion>
                                  </p:childTnLst>
                                </p:cTn>
                              </p:par>
                              <p:par>
                                <p:cTn id="41" presetID="42" presetClass="path" presetSubtype="0" accel="50000" decel="50000" fill="hold" nodeType="withEffect">
                                  <p:stCondLst>
                                    <p:cond delay="200"/>
                                  </p:stCondLst>
                                  <p:childTnLst>
                                    <p:animMotion origin="layout" path="M 0.0743 -0.25243 L 0.12725 -0.2788 L 0.16718 -0.21795 L 0.3283 -0.21055 L 0.40104 -0.34868 " pathEditMode="relative" rAng="0" ptsTypes="AAAAA">
                                      <p:cBhvr>
                                        <p:cTn id="42" dur="2000" fill="hold"/>
                                        <p:tgtEl>
                                          <p:spTgt spid="45"/>
                                        </p:tgtEl>
                                        <p:attrNameLst>
                                          <p:attrName>ppt_x</p:attrName>
                                          <p:attrName>ppt_y</p:attrName>
                                        </p:attrNameLst>
                                      </p:cBhvr>
                                      <p:rCtr x="16337" y="-2730"/>
                                    </p:animMotion>
                                  </p:childTnLst>
                                </p:cTn>
                              </p:par>
                              <p:par>
                                <p:cTn id="43" presetID="50" presetClass="path" presetSubtype="0" accel="50000" decel="50000" fill="hold" nodeType="withEffect">
                                  <p:stCondLst>
                                    <p:cond delay="200"/>
                                  </p:stCondLst>
                                  <p:childTnLst>
                                    <p:animMotion origin="layout" path="M 0.06667 -0.23207 L 0.13611 -0.19898 C 0.19219 -0.19898 0.18455 -0.17954 0.21111 -0.16404 L 0.3717 -0.36441 " pathEditMode="relative" rAng="0" ptsTypes="FfFF">
                                      <p:cBhvr>
                                        <p:cTn id="44" dur="2000" fill="hold"/>
                                        <p:tgtEl>
                                          <p:spTgt spid="46"/>
                                        </p:tgtEl>
                                        <p:attrNameLst>
                                          <p:attrName>ppt_x</p:attrName>
                                          <p:attrName>ppt_y</p:attrName>
                                        </p:attrNameLst>
                                      </p:cBhvr>
                                      <p:rCtr x="15243" y="-3216"/>
                                    </p:animMotion>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06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0" presetClass="path" presetSubtype="0" accel="50000" decel="50000" fill="hold" nodeType="clickEffect">
                                  <p:stCondLst>
                                    <p:cond delay="0"/>
                                  </p:stCondLst>
                                  <p:childTnLst>
                                    <p:animMotion origin="layout" path="M 6.11111E-6 1.11111E-6 L 0.05955 -0.02523 L 0.09445 0.02523 L 0.15139 -0.03148 L 0.20539 0.04421 L 0.2573 -0.0125 L 0.29792 0.03519 L 0.33785 -0.04676 L 0.37344 0.04144 L 0.40209 -0.05046 L 0.44167 0.02176 L 0.49844 -0.03148 L 0.53178 0.01273 L 0.55817 -0.04398 L 0.60539 0.00903 L 0.65261 -0.04676 L 0.69254 -0.0125 L 0.68386 -0.12245 L 0.60817 -0.10718 L 0.65469 -0.18542 L 0.61667 -0.22685 L 0.64514 -0.26481 L 0.6099 -0.32153 L 0.64514 -0.36574 L 0.59862 -0.4287 L 0.55348 -0.38449 L 0.53178 -0.46389 L 0.48924 -0.40347 L 0.45678 -0.46667 L 0.40209 -0.42245 " pathEditMode="relative" ptsTypes="AAAAAAAAAAAAAAAAAAAAAAAAAAAAAA">
                                      <p:cBhvr>
                                        <p:cTn id="52" dur="5000" fill="hold"/>
                                        <p:tgtEl>
                                          <p:spTgt spid="2062"/>
                                        </p:tgtEl>
                                        <p:attrNameLst>
                                          <p:attrName>ppt_x</p:attrName>
                                          <p:attrName>ppt_y</p:attrName>
                                        </p:attrNameLst>
                                      </p:cBhvr>
                                    </p:animMotion>
                                  </p:childTnLst>
                                </p:cTn>
                              </p:par>
                              <p:par>
                                <p:cTn id="53" presetID="1" presetClass="entr" presetSubtype="0" fill="hold" nodeType="withEffect">
                                  <p:stCondLst>
                                    <p:cond delay="200"/>
                                  </p:stCondLst>
                                  <p:childTnLst>
                                    <p:set>
                                      <p:cBhvr>
                                        <p:cTn id="54" dur="1" fill="hold">
                                          <p:stCondLst>
                                            <p:cond delay="0"/>
                                          </p:stCondLst>
                                        </p:cTn>
                                        <p:tgtEl>
                                          <p:spTgt spid="29"/>
                                        </p:tgtEl>
                                        <p:attrNameLst>
                                          <p:attrName>style.visibility</p:attrName>
                                        </p:attrNameLst>
                                      </p:cBhvr>
                                      <p:to>
                                        <p:strVal val="visible"/>
                                      </p:to>
                                    </p:set>
                                  </p:childTnLst>
                                </p:cTn>
                              </p:par>
                              <p:par>
                                <p:cTn id="55" presetID="0" presetClass="path" presetSubtype="0" accel="50000" decel="50000" fill="hold" nodeType="withEffect">
                                  <p:stCondLst>
                                    <p:cond delay="200"/>
                                  </p:stCondLst>
                                  <p:childTnLst>
                                    <p:animMotion origin="layout" path="M 6.11111E-6 1.11111E-6 L 0.05955 -0.02523 L 0.09445 0.02523 L 0.15139 -0.03148 L 0.20539 0.04421 L 0.2573 -0.0125 L 0.29792 0.03519 L 0.33785 -0.04676 L 0.37344 0.04144 L 0.40209 -0.05046 L 0.44167 0.02176 L 0.49844 -0.03148 L 0.53178 0.01273 L 0.55817 -0.04398 L 0.60539 0.00903 L 0.65261 -0.04676 L 0.69254 -0.0125 L 0.68386 -0.12245 L 0.60817 -0.10718 L 0.65469 -0.18542 L 0.61667 -0.22685 L 0.64514 -0.26481 L 0.6099 -0.32153 L 0.64514 -0.36574 L 0.59862 -0.4287 L 0.55348 -0.38449 L 0.53178 -0.46389 L 0.48924 -0.40347 L 0.45678 -0.46667 L 0.40209 -0.42245 " pathEditMode="relative" ptsTypes="AAAAAAAAAAAAAAAAAAAAAAAAAAAAAA">
                                      <p:cBhvr>
                                        <p:cTn id="56" dur="5000" fill="hold"/>
                                        <p:tgtEl>
                                          <p:spTgt spid="29"/>
                                        </p:tgtEl>
                                        <p:attrNameLst>
                                          <p:attrName>ppt_x</p:attrName>
                                          <p:attrName>ppt_y</p:attrName>
                                        </p:attrNameLst>
                                      </p:cBhvr>
                                    </p:animMotion>
                                  </p:childTnLst>
                                </p:cTn>
                              </p:par>
                              <p:par>
                                <p:cTn id="57" presetID="1" presetClass="entr" presetSubtype="0" fill="hold" nodeType="withEffect">
                                  <p:stCondLst>
                                    <p:cond delay="400"/>
                                  </p:stCondLst>
                                  <p:childTnLst>
                                    <p:set>
                                      <p:cBhvr>
                                        <p:cTn id="58" dur="1" fill="hold">
                                          <p:stCondLst>
                                            <p:cond delay="0"/>
                                          </p:stCondLst>
                                        </p:cTn>
                                        <p:tgtEl>
                                          <p:spTgt spid="31"/>
                                        </p:tgtEl>
                                        <p:attrNameLst>
                                          <p:attrName>style.visibility</p:attrName>
                                        </p:attrNameLst>
                                      </p:cBhvr>
                                      <p:to>
                                        <p:strVal val="visible"/>
                                      </p:to>
                                    </p:set>
                                  </p:childTnLst>
                                </p:cTn>
                              </p:par>
                              <p:par>
                                <p:cTn id="59" presetID="0" presetClass="path" presetSubtype="0" accel="50000" decel="50000" fill="hold" nodeType="withEffect">
                                  <p:stCondLst>
                                    <p:cond delay="400"/>
                                  </p:stCondLst>
                                  <p:childTnLst>
                                    <p:animMotion origin="layout" path="M -2.77778E-6 -1.11111E-6 L 0.05955 -0.02523 L 0.0941 0.02523 L 0.15122 -0.03148 L 0.20538 0.04421 L 0.25695 -0.0125 L 0.29792 0.03519 L 0.33785 -0.04676 L 0.37344 0.04144 L 0.40209 -0.05046 L 0.44167 0.02176 L 0.49844 -0.03148 L 0.53177 0.01273 L 0.55816 -0.04398 L 0.60538 0.00903 L 0.65261 -0.04676 L 0.69254 -0.0125 L 0.68386 -0.12245 L 0.60816 -0.10717 L 0.65469 -0.18542 L 0.61632 -0.22685 L 0.64514 -0.26481 L 0.60955 -0.32153 L 0.64514 -0.36574 L 0.59861 -0.4287 L 0.55348 -0.38449 L 0.53177 -0.46389 L 0.48924 -0.40347 L 0.45677 -0.46667 L 0.43837 -0.37893 " pathEditMode="relative" rAng="0" ptsTypes="AAAAAAAAAAAAAAAAAAAAAAAAAAAAAA">
                                      <p:cBhvr>
                                        <p:cTn id="60" dur="5000" fill="hold"/>
                                        <p:tgtEl>
                                          <p:spTgt spid="31"/>
                                        </p:tgtEl>
                                        <p:attrNameLst>
                                          <p:attrName>ppt_x</p:attrName>
                                          <p:attrName>ppt_y</p:attrName>
                                        </p:attrNameLst>
                                      </p:cBhvr>
                                      <p:rCtr x="34618" y="-21134"/>
                                    </p:animMotion>
                                  </p:childTnLst>
                                </p:cTn>
                              </p:par>
                              <p:par>
                                <p:cTn id="61" presetID="1" presetClass="entr" presetSubtype="0" fill="hold" nodeType="withEffect">
                                  <p:stCondLst>
                                    <p:cond delay="600"/>
                                  </p:stCondLst>
                                  <p:childTnLst>
                                    <p:set>
                                      <p:cBhvr>
                                        <p:cTn id="62" dur="1" fill="hold">
                                          <p:stCondLst>
                                            <p:cond delay="0"/>
                                          </p:stCondLst>
                                        </p:cTn>
                                        <p:tgtEl>
                                          <p:spTgt spid="32"/>
                                        </p:tgtEl>
                                        <p:attrNameLst>
                                          <p:attrName>style.visibility</p:attrName>
                                        </p:attrNameLst>
                                      </p:cBhvr>
                                      <p:to>
                                        <p:strVal val="visible"/>
                                      </p:to>
                                    </p:set>
                                  </p:childTnLst>
                                </p:cTn>
                              </p:par>
                              <p:par>
                                <p:cTn id="63" presetID="0" presetClass="path" presetSubtype="0" accel="50000" decel="50000" fill="hold" nodeType="withEffect">
                                  <p:stCondLst>
                                    <p:cond delay="600"/>
                                  </p:stCondLst>
                                  <p:childTnLst>
                                    <p:animMotion origin="layout" path="M -2.77778E-6 1.85185E-6 L 0.05955 -0.02523 L 0.09427 0.02523 L 0.15122 -0.03148 L 0.20538 0.04421 L 0.25712 -0.0125 L 0.29792 0.03518 L 0.33785 -0.04676 L 0.37344 0.04143 L 0.40209 -0.05046 L 0.44167 0.02176 L 0.49844 -0.03148 L 0.53177 0.01273 L 0.55816 -0.04398 L 0.60538 0.00903 L 0.65261 -0.04676 L 0.69254 -0.0125 L 0.68386 -0.12246 L 0.60816 -0.10718 L 0.65469 -0.18542 L 0.6165 -0.22685 L 0.64514 -0.26482 L 0.60973 -0.32153 L 0.64514 -0.36574 L 0.59861 -0.42871 L 0.55348 -0.38449 L 0.53177 -0.46389 L 0.48924 -0.40347 L 0.45677 -0.46667 L 0.42952 -0.38519 " pathEditMode="relative" rAng="0" ptsTypes="AAAAAAAAAAAAAAAAAAAAAAAAAAAAAA">
                                      <p:cBhvr>
                                        <p:cTn id="64" dur="5000" fill="hold"/>
                                        <p:tgtEl>
                                          <p:spTgt spid="32"/>
                                        </p:tgtEl>
                                        <p:attrNameLst>
                                          <p:attrName>ppt_x</p:attrName>
                                          <p:attrName>ppt_y</p:attrName>
                                        </p:attrNameLst>
                                      </p:cBhvr>
                                      <p:rCtr x="34618" y="-21134"/>
                                    </p:animMotion>
                                  </p:childTnLst>
                                </p:cTn>
                              </p:par>
                              <p:par>
                                <p:cTn id="65" presetID="1" presetClass="entr" presetSubtype="0" fill="hold" nodeType="withEffect">
                                  <p:stCondLst>
                                    <p:cond delay="800"/>
                                  </p:stCondLst>
                                  <p:childTnLst>
                                    <p:set>
                                      <p:cBhvr>
                                        <p:cTn id="66" dur="1" fill="hold">
                                          <p:stCondLst>
                                            <p:cond delay="0"/>
                                          </p:stCondLst>
                                        </p:cTn>
                                        <p:tgtEl>
                                          <p:spTgt spid="33"/>
                                        </p:tgtEl>
                                        <p:attrNameLst>
                                          <p:attrName>style.visibility</p:attrName>
                                        </p:attrNameLst>
                                      </p:cBhvr>
                                      <p:to>
                                        <p:strVal val="visible"/>
                                      </p:to>
                                    </p:set>
                                  </p:childTnLst>
                                </p:cTn>
                              </p:par>
                              <p:par>
                                <p:cTn id="67" presetID="0" presetClass="path" presetSubtype="0" accel="50000" decel="50000" fill="hold" nodeType="withEffect">
                                  <p:stCondLst>
                                    <p:cond delay="800"/>
                                  </p:stCondLst>
                                  <p:childTnLst>
                                    <p:animMotion origin="layout" path="M -3.61111E-6 3.33333E-6 L 0.05955 -0.02523 L 0.09427 0.02523 L 0.15122 -0.03148 L 0.20539 0.04421 L 0.25712 -0.0125 L 0.29792 0.03518 L 0.33785 -0.04676 L 0.37344 0.04143 L 0.40209 -0.05047 L 0.44167 0.02176 L 0.49844 -0.03148 L 0.53177 0.01273 L 0.55816 -0.04398 L 0.60539 0.00902 L 0.65261 -0.04676 L 0.69254 -0.0125 L 0.68386 -0.12246 L 0.60816 -0.10718 L 0.65469 -0.18542 L 0.6165 -0.22686 L 0.64514 -0.26482 L 0.60973 -0.32153 L 0.64514 -0.36574 L 0.59861 -0.42871 L 0.55348 -0.38449 L 0.53177 -0.46389 L 0.48924 -0.40348 L 0.45677 -0.46667 L 0.42101 -0.39537 " pathEditMode="relative" rAng="0" ptsTypes="AAAAAAAAAAAAAAAAAAAAAAAAAAAAAA">
                                      <p:cBhvr>
                                        <p:cTn id="68" dur="5000" fill="hold"/>
                                        <p:tgtEl>
                                          <p:spTgt spid="33"/>
                                        </p:tgtEl>
                                        <p:attrNameLst>
                                          <p:attrName>ppt_x</p:attrName>
                                          <p:attrName>ppt_y</p:attrName>
                                        </p:attrNameLst>
                                      </p:cBhvr>
                                      <p:rCtr x="34618" y="-21134"/>
                                    </p:animMotion>
                                  </p:childTnLst>
                                </p:cTn>
                              </p:par>
                              <p:par>
                                <p:cTn id="69" presetID="1" presetClass="entr" presetSubtype="0" fill="hold" nodeType="withEffect">
                                  <p:stCondLst>
                                    <p:cond delay="1000"/>
                                  </p:stCondLst>
                                  <p:childTnLst>
                                    <p:set>
                                      <p:cBhvr>
                                        <p:cTn id="70" dur="1" fill="hold">
                                          <p:stCondLst>
                                            <p:cond delay="0"/>
                                          </p:stCondLst>
                                        </p:cTn>
                                        <p:tgtEl>
                                          <p:spTgt spid="34"/>
                                        </p:tgtEl>
                                        <p:attrNameLst>
                                          <p:attrName>style.visibility</p:attrName>
                                        </p:attrNameLst>
                                      </p:cBhvr>
                                      <p:to>
                                        <p:strVal val="visible"/>
                                      </p:to>
                                    </p:set>
                                  </p:childTnLst>
                                </p:cTn>
                              </p:par>
                              <p:par>
                                <p:cTn id="71" presetID="0" presetClass="path" presetSubtype="0" accel="50000" decel="50000" fill="hold" nodeType="withEffect">
                                  <p:stCondLst>
                                    <p:cond delay="1000"/>
                                  </p:stCondLst>
                                  <p:childTnLst>
                                    <p:animMotion origin="layout" path="M 3.46945E-18 1.85185E-6 L 0.05955 -0.02523 L 0.0941 0.02523 L 0.15104 -0.03148 L 0.20538 0.04421 L 0.25694 -0.0125 L 0.29792 0.03518 L 0.33785 -0.04676 L 0.37344 0.04143 L 0.40208 -0.05046 L 0.44167 0.02176 L 0.49844 -0.03148 L 0.53177 0.01273 L 0.55816 -0.04398 L 0.60538 0.00903 L 0.6526 -0.04676 L 0.69253 -0.0125 L 0.68385 -0.12246 L 0.60816 -0.10718 L 0.65469 -0.18542 L 0.61632 -0.22685 L 0.64514 -0.26482 L 0.60955 -0.32153 L 0.64514 -0.36574 L 0.59861 -0.42871 L 0.55347 -0.38449 L 0.53177 -0.46389 L 0.48924 -0.40347 L 0.45677 -0.46667 L 0.41146 -0.40764 " pathEditMode="relative" rAng="0" ptsTypes="AAAAAAAAAAAAAAAAAAAAAAAAAAAAAA">
                                      <p:cBhvr>
                                        <p:cTn id="72" dur="5000" fill="hold"/>
                                        <p:tgtEl>
                                          <p:spTgt spid="34"/>
                                        </p:tgtEl>
                                        <p:attrNameLst>
                                          <p:attrName>ppt_x</p:attrName>
                                          <p:attrName>ppt_y</p:attrName>
                                        </p:attrNameLst>
                                      </p:cBhvr>
                                      <p:rCtr x="34618" y="-21134"/>
                                    </p:animMotion>
                                  </p:childTnLst>
                                </p:cTn>
                              </p:par>
                              <p:par>
                                <p:cTn id="73" presetID="1" presetClass="entr" presetSubtype="0" fill="hold" nodeType="withEffect">
                                  <p:stCondLst>
                                    <p:cond delay="1200"/>
                                  </p:stCondLst>
                                  <p:childTnLst>
                                    <p:set>
                                      <p:cBhvr>
                                        <p:cTn id="74" dur="1" fill="hold">
                                          <p:stCondLst>
                                            <p:cond delay="0"/>
                                          </p:stCondLst>
                                        </p:cTn>
                                        <p:tgtEl>
                                          <p:spTgt spid="35"/>
                                        </p:tgtEl>
                                        <p:attrNameLst>
                                          <p:attrName>style.visibility</p:attrName>
                                        </p:attrNameLst>
                                      </p:cBhvr>
                                      <p:to>
                                        <p:strVal val="visible"/>
                                      </p:to>
                                    </p:set>
                                  </p:childTnLst>
                                </p:cTn>
                              </p:par>
                              <p:par>
                                <p:cTn id="75" presetID="0" presetClass="path" presetSubtype="0" accel="50000" decel="50000" fill="hold" nodeType="withEffect">
                                  <p:stCondLst>
                                    <p:cond delay="1200"/>
                                  </p:stCondLst>
                                  <p:childTnLst>
                                    <p:animMotion origin="layout" path="M -3.61111E-6 3.33333E-6 L 0.05955 -0.02523 L 0.09427 0.02523 L 0.15122 -0.03148 L 0.20539 0.04421 L 0.25712 -0.0125 L 0.29792 0.03518 L 0.33785 -0.04676 L 0.37344 0.04143 L 0.40209 -0.05047 L 0.44167 0.02176 L 0.49844 -0.03148 L 0.53177 0.01273 L 0.55816 -0.04398 L 0.60539 0.00902 L 0.65261 -0.04676 L 0.69254 -0.0125 L 0.68386 -0.12246 L 0.60816 -0.10718 L 0.65469 -0.18542 L 0.6165 -0.22686 L 0.64514 -0.26482 L 0.60973 -0.32153 L 0.64514 -0.36574 L 0.59861 -0.42871 L 0.55348 -0.38449 L 0.53177 -0.46389 L 0.48924 -0.40348 L 0.45677 -0.46667 L 0.39289 -0.43264 " pathEditMode="relative" rAng="0" ptsTypes="AAAAAAAAAAAAAAAAAAAAAAAAAAAAAA">
                                      <p:cBhvr>
                                        <p:cTn id="76" dur="5000" fill="hold"/>
                                        <p:tgtEl>
                                          <p:spTgt spid="35"/>
                                        </p:tgtEl>
                                        <p:attrNameLst>
                                          <p:attrName>ppt_x</p:attrName>
                                          <p:attrName>ppt_y</p:attrName>
                                        </p:attrNameLst>
                                      </p:cBhvr>
                                      <p:rCtr x="34618" y="-21134"/>
                                    </p:animMotion>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4"/>
                                        </p:tgtEl>
                                        <p:attrNameLst>
                                          <p:attrName>style.visibility</p:attrName>
                                        </p:attrNameLst>
                                      </p:cBhvr>
                                      <p:to>
                                        <p:strVal val="visible"/>
                                      </p:to>
                                    </p:set>
                                  </p:childTnLst>
                                </p:cTn>
                              </p:par>
                              <p:par>
                                <p:cTn id="81" presetID="22" presetClass="exit" presetSubtype="8" fill="hold" grpId="1" nodeType="withEffect">
                                  <p:stCondLst>
                                    <p:cond delay="0"/>
                                  </p:stCondLst>
                                  <p:childTnLst>
                                    <p:animEffect transition="out" filter="wipe(left)">
                                      <p:cBhvr>
                                        <p:cTn id="82" dur="500"/>
                                        <p:tgtEl>
                                          <p:spTgt spid="4"/>
                                        </p:tgtEl>
                                      </p:cBhvr>
                                    </p:animEffect>
                                    <p:set>
                                      <p:cBhvr>
                                        <p:cTn id="83" dur="1" fill="hold">
                                          <p:stCondLst>
                                            <p:cond delay="499"/>
                                          </p:stCondLst>
                                        </p:cTn>
                                        <p:tgtEl>
                                          <p:spTgt spid="4"/>
                                        </p:tgtEl>
                                        <p:attrNameLst>
                                          <p:attrName>style.visibility</p:attrName>
                                        </p:attrNameLst>
                                      </p:cBhvr>
                                      <p:to>
                                        <p:strVal val="hidden"/>
                                      </p:to>
                                    </p:se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nodeType="clickEffect">
                                  <p:stCondLst>
                                    <p:cond delay="0"/>
                                  </p:stCondLst>
                                  <p:childTnLst>
                                    <p:set>
                                      <p:cBhvr>
                                        <p:cTn id="87" dur="1" fill="hold">
                                          <p:stCondLst>
                                            <p:cond delay="0"/>
                                          </p:stCondLst>
                                        </p:cTn>
                                        <p:tgtEl>
                                          <p:spTgt spid="2058"/>
                                        </p:tgtEl>
                                        <p:attrNameLst>
                                          <p:attrName>style.visibility</p:attrName>
                                        </p:attrNameLst>
                                      </p:cBhvr>
                                      <p:to>
                                        <p:strVal val="visible"/>
                                      </p:to>
                                    </p:set>
                                  </p:childTnLst>
                                </p:cTn>
                              </p:par>
                              <p:par>
                                <p:cTn id="88" presetID="1" presetClass="entr" presetSubtype="0" fill="hold" grpId="0" nodeType="withEffect">
                                  <p:stCondLst>
                                    <p:cond delay="0"/>
                                  </p:stCondLst>
                                  <p:childTnLst>
                                    <p:set>
                                      <p:cBhvr>
                                        <p:cTn id="89" dur="1" fill="hold">
                                          <p:stCondLst>
                                            <p:cond delay="0"/>
                                          </p:stCondLst>
                                        </p:cTn>
                                        <p:tgtEl>
                                          <p:spTgt spid="2"/>
                                        </p:tgtEl>
                                        <p:attrNameLst>
                                          <p:attrName>style.visibility</p:attrName>
                                        </p:attrNameLst>
                                      </p:cBhvr>
                                      <p:to>
                                        <p:strVal val="visible"/>
                                      </p:to>
                                    </p:set>
                                  </p:childTnLst>
                                </p:cTn>
                              </p:par>
                              <p:par>
                                <p:cTn id="90" presetID="1" presetClass="exit" presetSubtype="0" fill="hold" nodeType="withEffect">
                                  <p:stCondLst>
                                    <p:cond delay="0"/>
                                  </p:stCondLst>
                                  <p:childTnLst>
                                    <p:set>
                                      <p:cBhvr>
                                        <p:cTn id="91" dur="1" fill="hold">
                                          <p:stCondLst>
                                            <p:cond delay="0"/>
                                          </p:stCondLst>
                                        </p:cTn>
                                        <p:tgtEl>
                                          <p:spTgt spid="11"/>
                                        </p:tgtEl>
                                        <p:attrNameLst>
                                          <p:attrName>style.visibility</p:attrName>
                                        </p:attrNameLst>
                                      </p:cBhvr>
                                      <p:to>
                                        <p:strVal val="hidden"/>
                                      </p:to>
                                    </p:set>
                                  </p:childTnLst>
                                </p:cTn>
                              </p:par>
                              <p:par>
                                <p:cTn id="92" presetID="1" presetClass="exit" presetSubtype="0" fill="hold" nodeType="withEffect">
                                  <p:stCondLst>
                                    <p:cond delay="0"/>
                                  </p:stCondLst>
                                  <p:childTnLst>
                                    <p:set>
                                      <p:cBhvr>
                                        <p:cTn id="93" dur="1" fill="hold">
                                          <p:stCondLst>
                                            <p:cond delay="0"/>
                                          </p:stCondLst>
                                        </p:cTn>
                                        <p:tgtEl>
                                          <p:spTgt spid="42"/>
                                        </p:tgtEl>
                                        <p:attrNameLst>
                                          <p:attrName>style.visibility</p:attrName>
                                        </p:attrNameLst>
                                      </p:cBhvr>
                                      <p:to>
                                        <p:strVal val="hidden"/>
                                      </p:to>
                                    </p:set>
                                  </p:childTnLst>
                                </p:cTn>
                              </p:par>
                              <p:par>
                                <p:cTn id="94" presetID="1" presetClass="exit" presetSubtype="0" fill="hold" nodeType="withEffect">
                                  <p:stCondLst>
                                    <p:cond delay="0"/>
                                  </p:stCondLst>
                                  <p:childTnLst>
                                    <p:set>
                                      <p:cBhvr>
                                        <p:cTn id="95" dur="1" fill="hold">
                                          <p:stCondLst>
                                            <p:cond delay="0"/>
                                          </p:stCondLst>
                                        </p:cTn>
                                        <p:tgtEl>
                                          <p:spTgt spid="43"/>
                                        </p:tgtEl>
                                        <p:attrNameLst>
                                          <p:attrName>style.visibility</p:attrName>
                                        </p:attrNameLst>
                                      </p:cBhvr>
                                      <p:to>
                                        <p:strVal val="hidden"/>
                                      </p:to>
                                    </p:set>
                                  </p:childTnLst>
                                </p:cTn>
                              </p:par>
                              <p:par>
                                <p:cTn id="96" presetID="1" presetClass="exit" presetSubtype="0" fill="hold" nodeType="withEffect">
                                  <p:stCondLst>
                                    <p:cond delay="0"/>
                                  </p:stCondLst>
                                  <p:childTnLst>
                                    <p:set>
                                      <p:cBhvr>
                                        <p:cTn id="97" dur="1" fill="hold">
                                          <p:stCondLst>
                                            <p:cond delay="0"/>
                                          </p:stCondLst>
                                        </p:cTn>
                                        <p:tgtEl>
                                          <p:spTgt spid="44"/>
                                        </p:tgtEl>
                                        <p:attrNameLst>
                                          <p:attrName>style.visibility</p:attrName>
                                        </p:attrNameLst>
                                      </p:cBhvr>
                                      <p:to>
                                        <p:strVal val="hidden"/>
                                      </p:to>
                                    </p:set>
                                  </p:childTnLst>
                                </p:cTn>
                              </p:par>
                              <p:par>
                                <p:cTn id="98" presetID="1" presetClass="exit" presetSubtype="0" fill="hold" nodeType="withEffect">
                                  <p:stCondLst>
                                    <p:cond delay="0"/>
                                  </p:stCondLst>
                                  <p:childTnLst>
                                    <p:set>
                                      <p:cBhvr>
                                        <p:cTn id="99" dur="1" fill="hold">
                                          <p:stCondLst>
                                            <p:cond delay="0"/>
                                          </p:stCondLst>
                                        </p:cTn>
                                        <p:tgtEl>
                                          <p:spTgt spid="45"/>
                                        </p:tgtEl>
                                        <p:attrNameLst>
                                          <p:attrName>style.visibility</p:attrName>
                                        </p:attrNameLst>
                                      </p:cBhvr>
                                      <p:to>
                                        <p:strVal val="hidden"/>
                                      </p:to>
                                    </p:set>
                                  </p:childTnLst>
                                </p:cTn>
                              </p:par>
                              <p:par>
                                <p:cTn id="100" presetID="1" presetClass="exit" presetSubtype="0" fill="hold" nodeType="withEffect">
                                  <p:stCondLst>
                                    <p:cond delay="0"/>
                                  </p:stCondLst>
                                  <p:childTnLst>
                                    <p:set>
                                      <p:cBhvr>
                                        <p:cTn id="101" dur="1" fill="hold">
                                          <p:stCondLst>
                                            <p:cond delay="0"/>
                                          </p:stCondLst>
                                        </p:cTn>
                                        <p:tgtEl>
                                          <p:spTgt spid="46"/>
                                        </p:tgtEl>
                                        <p:attrNameLst>
                                          <p:attrName>style.visibility</p:attrName>
                                        </p:attrNameLst>
                                      </p:cBhvr>
                                      <p:to>
                                        <p:strVal val="hidden"/>
                                      </p:to>
                                    </p:set>
                                  </p:childTnLst>
                                </p:cTn>
                              </p:par>
                              <p:par>
                                <p:cTn id="102" presetID="1" presetClass="exit" presetSubtype="0" fill="hold" nodeType="withEffect">
                                  <p:stCondLst>
                                    <p:cond delay="0"/>
                                  </p:stCondLst>
                                  <p:childTnLst>
                                    <p:set>
                                      <p:cBhvr>
                                        <p:cTn id="103" dur="1" fill="hold">
                                          <p:stCondLst>
                                            <p:cond delay="0"/>
                                          </p:stCondLst>
                                        </p:cTn>
                                        <p:tgtEl>
                                          <p:spTgt spid="2062"/>
                                        </p:tgtEl>
                                        <p:attrNameLst>
                                          <p:attrName>style.visibility</p:attrName>
                                        </p:attrNameLst>
                                      </p:cBhvr>
                                      <p:to>
                                        <p:strVal val="hidden"/>
                                      </p:to>
                                    </p:set>
                                  </p:childTnLst>
                                </p:cTn>
                              </p:par>
                              <p:par>
                                <p:cTn id="104" presetID="1" presetClass="exit" presetSubtype="0" fill="hold" nodeType="withEffect">
                                  <p:stCondLst>
                                    <p:cond delay="0"/>
                                  </p:stCondLst>
                                  <p:childTnLst>
                                    <p:set>
                                      <p:cBhvr>
                                        <p:cTn id="105" dur="1" fill="hold">
                                          <p:stCondLst>
                                            <p:cond delay="0"/>
                                          </p:stCondLst>
                                        </p:cTn>
                                        <p:tgtEl>
                                          <p:spTgt spid="29"/>
                                        </p:tgtEl>
                                        <p:attrNameLst>
                                          <p:attrName>style.visibility</p:attrName>
                                        </p:attrNameLst>
                                      </p:cBhvr>
                                      <p:to>
                                        <p:strVal val="hidden"/>
                                      </p:to>
                                    </p:set>
                                  </p:childTnLst>
                                </p:cTn>
                              </p:par>
                              <p:par>
                                <p:cTn id="106" presetID="1" presetClass="exit" presetSubtype="0" fill="hold" nodeType="withEffect">
                                  <p:stCondLst>
                                    <p:cond delay="0"/>
                                  </p:stCondLst>
                                  <p:childTnLst>
                                    <p:set>
                                      <p:cBhvr>
                                        <p:cTn id="107" dur="1" fill="hold">
                                          <p:stCondLst>
                                            <p:cond delay="0"/>
                                          </p:stCondLst>
                                        </p:cTn>
                                        <p:tgtEl>
                                          <p:spTgt spid="31"/>
                                        </p:tgtEl>
                                        <p:attrNameLst>
                                          <p:attrName>style.visibility</p:attrName>
                                        </p:attrNameLst>
                                      </p:cBhvr>
                                      <p:to>
                                        <p:strVal val="hidden"/>
                                      </p:to>
                                    </p:set>
                                  </p:childTnLst>
                                </p:cTn>
                              </p:par>
                              <p:par>
                                <p:cTn id="108" presetID="1" presetClass="exit" presetSubtype="0" fill="hold" nodeType="withEffect">
                                  <p:stCondLst>
                                    <p:cond delay="0"/>
                                  </p:stCondLst>
                                  <p:childTnLst>
                                    <p:set>
                                      <p:cBhvr>
                                        <p:cTn id="109" dur="1" fill="hold">
                                          <p:stCondLst>
                                            <p:cond delay="0"/>
                                          </p:stCondLst>
                                        </p:cTn>
                                        <p:tgtEl>
                                          <p:spTgt spid="32"/>
                                        </p:tgtEl>
                                        <p:attrNameLst>
                                          <p:attrName>style.visibility</p:attrName>
                                        </p:attrNameLst>
                                      </p:cBhvr>
                                      <p:to>
                                        <p:strVal val="hidden"/>
                                      </p:to>
                                    </p:set>
                                  </p:childTnLst>
                                </p:cTn>
                              </p:par>
                              <p:par>
                                <p:cTn id="110" presetID="1" presetClass="exit" presetSubtype="0" fill="hold" nodeType="withEffect">
                                  <p:stCondLst>
                                    <p:cond delay="0"/>
                                  </p:stCondLst>
                                  <p:childTnLst>
                                    <p:set>
                                      <p:cBhvr>
                                        <p:cTn id="111" dur="1" fill="hold">
                                          <p:stCondLst>
                                            <p:cond delay="0"/>
                                          </p:stCondLst>
                                        </p:cTn>
                                        <p:tgtEl>
                                          <p:spTgt spid="33"/>
                                        </p:tgtEl>
                                        <p:attrNameLst>
                                          <p:attrName>style.visibility</p:attrName>
                                        </p:attrNameLst>
                                      </p:cBhvr>
                                      <p:to>
                                        <p:strVal val="hidden"/>
                                      </p:to>
                                    </p:set>
                                  </p:childTnLst>
                                </p:cTn>
                              </p:par>
                              <p:par>
                                <p:cTn id="112" presetID="1" presetClass="exit" presetSubtype="0" fill="hold" nodeType="withEffect">
                                  <p:stCondLst>
                                    <p:cond delay="0"/>
                                  </p:stCondLst>
                                  <p:childTnLst>
                                    <p:set>
                                      <p:cBhvr>
                                        <p:cTn id="113" dur="1" fill="hold">
                                          <p:stCondLst>
                                            <p:cond delay="0"/>
                                          </p:stCondLst>
                                        </p:cTn>
                                        <p:tgtEl>
                                          <p:spTgt spid="34"/>
                                        </p:tgtEl>
                                        <p:attrNameLst>
                                          <p:attrName>style.visibility</p:attrName>
                                        </p:attrNameLst>
                                      </p:cBhvr>
                                      <p:to>
                                        <p:strVal val="hidden"/>
                                      </p:to>
                                    </p:set>
                                  </p:childTnLst>
                                </p:cTn>
                              </p:par>
                              <p:par>
                                <p:cTn id="114" presetID="1" presetClass="exit" presetSubtype="0" fill="hold" nodeType="withEffect">
                                  <p:stCondLst>
                                    <p:cond delay="0"/>
                                  </p:stCondLst>
                                  <p:childTnLst>
                                    <p:set>
                                      <p:cBhvr>
                                        <p:cTn id="115" dur="1" fill="hold">
                                          <p:stCondLst>
                                            <p:cond delay="0"/>
                                          </p:stCondLst>
                                        </p:cTn>
                                        <p:tgtEl>
                                          <p:spTgt spid="35"/>
                                        </p:tgtEl>
                                        <p:attrNameLst>
                                          <p:attrName>style.visibility</p:attrName>
                                        </p:attrNameLst>
                                      </p:cBhvr>
                                      <p:to>
                                        <p:strVal val="hidden"/>
                                      </p:to>
                                    </p:set>
                                  </p:childTnLst>
                                </p:cTn>
                              </p:par>
                            </p:childTnLst>
                          </p:cTn>
                        </p:par>
                      </p:childTnLst>
                    </p:cTn>
                  </p:par>
                  <p:par>
                    <p:cTn id="116" fill="hold">
                      <p:stCondLst>
                        <p:cond delay="indefinite"/>
                      </p:stCondLst>
                      <p:childTnLst>
                        <p:par>
                          <p:cTn id="117" fill="hold">
                            <p:stCondLst>
                              <p:cond delay="0"/>
                            </p:stCondLst>
                            <p:childTnLst>
                              <p:par>
                                <p:cTn id="118" presetID="1" presetClass="entr" presetSubtype="0" fill="hold" nodeType="clickEffect">
                                  <p:stCondLst>
                                    <p:cond delay="0"/>
                                  </p:stCondLst>
                                  <p:childTnLst>
                                    <p:set>
                                      <p:cBhvr>
                                        <p:cTn id="119" dur="1" fill="hold">
                                          <p:stCondLst>
                                            <p:cond delay="0"/>
                                          </p:stCondLst>
                                        </p:cTn>
                                        <p:tgtEl>
                                          <p:spTgt spid="5"/>
                                        </p:tgtEl>
                                        <p:attrNameLst>
                                          <p:attrName>style.visibility</p:attrName>
                                        </p:attrNameLst>
                                      </p:cBhvr>
                                      <p:to>
                                        <p:strVal val="visible"/>
                                      </p:to>
                                    </p:set>
                                  </p:childTnLst>
                                </p:cTn>
                              </p:par>
                              <p:par>
                                <p:cTn id="120" presetID="0" presetClass="path" presetSubtype="0" accel="50000" decel="50000" fill="hold" nodeType="withEffect">
                                  <p:stCondLst>
                                    <p:cond delay="0"/>
                                  </p:stCondLst>
                                  <p:childTnLst>
                                    <p:animMotion origin="layout" path="M -9.44444E-6 2.22222E-6 L -0.04428 -0.05579 L -0.01962 -0.12315 L -0.11771 -0.16805 L -0.10191 -0.25324 " pathEditMode="relative" ptsTypes="AAAAA">
                                      <p:cBhvr>
                                        <p:cTn id="121" dur="2000" fill="hold"/>
                                        <p:tgtEl>
                                          <p:spTgt spid="5"/>
                                        </p:tgtEl>
                                        <p:attrNameLst>
                                          <p:attrName>ppt_x</p:attrName>
                                          <p:attrName>ppt_y</p:attrName>
                                        </p:attrNameLst>
                                      </p:cBhvr>
                                    </p:animMotion>
                                  </p:childTnLst>
                                </p:cTn>
                              </p:par>
                              <p:par>
                                <p:cTn id="122" presetID="1" presetClass="entr" presetSubtype="0" fill="hold" nodeType="withEffect">
                                  <p:stCondLst>
                                    <p:cond delay="200"/>
                                  </p:stCondLst>
                                  <p:childTnLst>
                                    <p:set>
                                      <p:cBhvr>
                                        <p:cTn id="123" dur="1" fill="hold">
                                          <p:stCondLst>
                                            <p:cond delay="0"/>
                                          </p:stCondLst>
                                        </p:cTn>
                                        <p:tgtEl>
                                          <p:spTgt spid="52"/>
                                        </p:tgtEl>
                                        <p:attrNameLst>
                                          <p:attrName>style.visibility</p:attrName>
                                        </p:attrNameLst>
                                      </p:cBhvr>
                                      <p:to>
                                        <p:strVal val="visible"/>
                                      </p:to>
                                    </p:set>
                                  </p:childTnLst>
                                </p:cTn>
                              </p:par>
                              <p:par>
                                <p:cTn id="124" presetID="0" presetClass="path" presetSubtype="0" accel="50000" decel="50000" fill="hold" nodeType="withEffect">
                                  <p:stCondLst>
                                    <p:cond delay="200"/>
                                  </p:stCondLst>
                                  <p:childTnLst>
                                    <p:animMotion origin="layout" path="M 1.11111E-6 1.11111E-6 L -0.04427 -0.05602 L -0.01962 -0.12315 L -0.11771 -0.16829 L -0.06285 -0.23287 " pathEditMode="relative" rAng="0" ptsTypes="AAAAA">
                                      <p:cBhvr>
                                        <p:cTn id="125" dur="2000" fill="hold"/>
                                        <p:tgtEl>
                                          <p:spTgt spid="52"/>
                                        </p:tgtEl>
                                        <p:attrNameLst>
                                          <p:attrName>ppt_x</p:attrName>
                                          <p:attrName>ppt_y</p:attrName>
                                        </p:attrNameLst>
                                      </p:cBhvr>
                                      <p:rCtr x="-5885" y="-11644"/>
                                    </p:animMotion>
                                  </p:childTnLst>
                                </p:cTn>
                              </p:par>
                              <p:par>
                                <p:cTn id="126" presetID="1" presetClass="entr" presetSubtype="0" fill="hold" nodeType="withEffect">
                                  <p:stCondLst>
                                    <p:cond delay="400"/>
                                  </p:stCondLst>
                                  <p:childTnLst>
                                    <p:set>
                                      <p:cBhvr>
                                        <p:cTn id="127" dur="1" fill="hold">
                                          <p:stCondLst>
                                            <p:cond delay="0"/>
                                          </p:stCondLst>
                                        </p:cTn>
                                        <p:tgtEl>
                                          <p:spTgt spid="56"/>
                                        </p:tgtEl>
                                        <p:attrNameLst>
                                          <p:attrName>style.visibility</p:attrName>
                                        </p:attrNameLst>
                                      </p:cBhvr>
                                      <p:to>
                                        <p:strVal val="visible"/>
                                      </p:to>
                                    </p:set>
                                  </p:childTnLst>
                                </p:cTn>
                              </p:par>
                              <p:par>
                                <p:cTn id="128" presetID="0" presetClass="path" presetSubtype="0" accel="50000" decel="50000" fill="hold" nodeType="withEffect">
                                  <p:stCondLst>
                                    <p:cond delay="400"/>
                                  </p:stCondLst>
                                  <p:childTnLst>
                                    <p:animMotion origin="layout" path="M -4.44444E-6 -4.44444E-6 L -0.04427 -0.05578 L -0.01961 -0.12314 L -0.1177 -0.16805 L -0.03732 -0.1993 " pathEditMode="relative" rAng="0" ptsTypes="AAAAA">
                                      <p:cBhvr>
                                        <p:cTn id="129" dur="2000" fill="hold"/>
                                        <p:tgtEl>
                                          <p:spTgt spid="56"/>
                                        </p:tgtEl>
                                        <p:attrNameLst>
                                          <p:attrName>ppt_x</p:attrName>
                                          <p:attrName>ppt_y</p:attrName>
                                        </p:attrNameLst>
                                      </p:cBhvr>
                                      <p:rCtr x="-5885" y="-9977"/>
                                    </p:animMotion>
                                  </p:childTnLst>
                                </p:cTn>
                              </p:par>
                              <p:par>
                                <p:cTn id="130" presetID="1" presetClass="entr" presetSubtype="0" fill="hold" nodeType="withEffect">
                                  <p:stCondLst>
                                    <p:cond delay="600"/>
                                  </p:stCondLst>
                                  <p:childTnLst>
                                    <p:set>
                                      <p:cBhvr>
                                        <p:cTn id="131" dur="1" fill="hold">
                                          <p:stCondLst>
                                            <p:cond delay="0"/>
                                          </p:stCondLst>
                                        </p:cTn>
                                        <p:tgtEl>
                                          <p:spTgt spid="60"/>
                                        </p:tgtEl>
                                        <p:attrNameLst>
                                          <p:attrName>style.visibility</p:attrName>
                                        </p:attrNameLst>
                                      </p:cBhvr>
                                      <p:to>
                                        <p:strVal val="visible"/>
                                      </p:to>
                                    </p:set>
                                  </p:childTnLst>
                                </p:cTn>
                              </p:par>
                              <p:par>
                                <p:cTn id="132" presetID="0" presetClass="path" presetSubtype="0" accel="50000" decel="50000" fill="hold" nodeType="withEffect">
                                  <p:stCondLst>
                                    <p:cond delay="600"/>
                                  </p:stCondLst>
                                  <p:childTnLst>
                                    <p:animMotion origin="layout" path="M 1.11111E-6 1.48148E-6 L -0.04427 -0.05579 L -0.01962 -0.12315 L -0.11771 -0.16806 L -0.16476 -0.22778 " pathEditMode="relative" rAng="0" ptsTypes="AAAAA">
                                      <p:cBhvr>
                                        <p:cTn id="133" dur="2000" fill="hold"/>
                                        <p:tgtEl>
                                          <p:spTgt spid="60"/>
                                        </p:tgtEl>
                                        <p:attrNameLst>
                                          <p:attrName>ppt_x</p:attrName>
                                          <p:attrName>ppt_y</p:attrName>
                                        </p:attrNameLst>
                                      </p:cBhvr>
                                      <p:rCtr x="-8247" y="-11389"/>
                                    </p:animMotion>
                                  </p:childTnLst>
                                </p:cTn>
                              </p:par>
                              <p:par>
                                <p:cTn id="134" presetID="1" presetClass="entr" presetSubtype="0" fill="hold" nodeType="withEffect">
                                  <p:stCondLst>
                                    <p:cond delay="800"/>
                                  </p:stCondLst>
                                  <p:childTnLst>
                                    <p:set>
                                      <p:cBhvr>
                                        <p:cTn id="135" dur="1" fill="hold">
                                          <p:stCondLst>
                                            <p:cond delay="0"/>
                                          </p:stCondLst>
                                        </p:cTn>
                                        <p:tgtEl>
                                          <p:spTgt spid="64"/>
                                        </p:tgtEl>
                                        <p:attrNameLst>
                                          <p:attrName>style.visibility</p:attrName>
                                        </p:attrNameLst>
                                      </p:cBhvr>
                                      <p:to>
                                        <p:strVal val="visible"/>
                                      </p:to>
                                    </p:set>
                                  </p:childTnLst>
                                </p:cTn>
                              </p:par>
                              <p:par>
                                <p:cTn id="136" presetID="0" presetClass="path" presetSubtype="0" accel="50000" decel="50000" fill="hold" nodeType="withEffect">
                                  <p:stCondLst>
                                    <p:cond delay="800"/>
                                  </p:stCondLst>
                                  <p:childTnLst>
                                    <p:animMotion origin="layout" path="M -3.61111E-6 1.48148E-6 L -0.04427 -0.05579 L -0.01961 -0.12315 L -0.1177 -0.16806 L -0.19635 -0.18056 " pathEditMode="relative" rAng="0" ptsTypes="AAAAA">
                                      <p:cBhvr>
                                        <p:cTn id="137" dur="2000" fill="hold"/>
                                        <p:tgtEl>
                                          <p:spTgt spid="64"/>
                                        </p:tgtEl>
                                        <p:attrNameLst>
                                          <p:attrName>ppt_x</p:attrName>
                                          <p:attrName>ppt_y</p:attrName>
                                        </p:attrNameLst>
                                      </p:cBhvr>
                                      <p:rCtr x="-9826" y="-9028"/>
                                    </p:animMotion>
                                  </p:childTnLst>
                                </p:cTn>
                              </p:par>
                              <p:par>
                                <p:cTn id="138" presetID="1" presetClass="entr" presetSubtype="0" fill="hold" nodeType="withEffect">
                                  <p:stCondLst>
                                    <p:cond delay="1000"/>
                                  </p:stCondLst>
                                  <p:childTnLst>
                                    <p:set>
                                      <p:cBhvr>
                                        <p:cTn id="139" dur="1" fill="hold">
                                          <p:stCondLst>
                                            <p:cond delay="0"/>
                                          </p:stCondLst>
                                        </p:cTn>
                                        <p:tgtEl>
                                          <p:spTgt spid="68"/>
                                        </p:tgtEl>
                                        <p:attrNameLst>
                                          <p:attrName>style.visibility</p:attrName>
                                        </p:attrNameLst>
                                      </p:cBhvr>
                                      <p:to>
                                        <p:strVal val="visible"/>
                                      </p:to>
                                    </p:set>
                                  </p:childTnLst>
                                </p:cTn>
                              </p:par>
                              <p:par>
                                <p:cTn id="140" presetID="0" presetClass="path" presetSubtype="0" accel="50000" decel="50000" fill="hold" nodeType="withEffect">
                                  <p:stCondLst>
                                    <p:cond delay="1000"/>
                                  </p:stCondLst>
                                  <p:childTnLst>
                                    <p:animMotion origin="layout" path="M -3.61111E-6 1.48148E-6 L -0.04427 -0.05579 L -0.01961 -0.12315 L -0.1177 -0.16806 L -0.16527 -0.13935 " pathEditMode="relative" rAng="0" ptsTypes="AAAAA">
                                      <p:cBhvr>
                                        <p:cTn id="141" dur="2000" fill="hold"/>
                                        <p:tgtEl>
                                          <p:spTgt spid="68"/>
                                        </p:tgtEl>
                                        <p:attrNameLst>
                                          <p:attrName>ppt_x</p:attrName>
                                          <p:attrName>ppt_y</p:attrName>
                                        </p:attrNameLst>
                                      </p:cBhvr>
                                      <p:rCtr x="-8264" y="-840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655478" y="442009"/>
            <a:ext cx="4320000" cy="6326993"/>
            <a:chOff x="-373723" y="3254327"/>
            <a:chExt cx="4320000" cy="6326993"/>
          </a:xfrm>
        </p:grpSpPr>
        <p:pic>
          <p:nvPicPr>
            <p:cNvPr id="3" name="Picture 2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3723" y="3255450"/>
              <a:ext cx="4320000" cy="632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372795" y="3254327"/>
              <a:ext cx="4311748" cy="369332"/>
            </a:xfrm>
            <a:prstGeom prst="rect">
              <a:avLst/>
            </a:prstGeom>
            <a:solidFill>
              <a:schemeClr val="bg1">
                <a:lumMod val="85000"/>
              </a:schemeClr>
            </a:solidFill>
            <a:ln>
              <a:solidFill>
                <a:schemeClr val="bg1">
                  <a:lumMod val="75000"/>
                </a:schemeClr>
              </a:solidFill>
            </a:ln>
          </p:spPr>
          <p:txBody>
            <a:bodyPr wrap="square" rtlCol="0">
              <a:spAutoFit/>
            </a:bodyPr>
            <a:lstStyle/>
            <a:p>
              <a:pPr algn="ctr"/>
              <a:r>
                <a:rPr lang="en-US" dirty="0" err="1"/>
                <a:t>Wiliwili</a:t>
              </a:r>
              <a:r>
                <a:rPr lang="en-US" dirty="0"/>
                <a:t> (1 ton)</a:t>
              </a:r>
            </a:p>
          </p:txBody>
        </p:sp>
      </p:grpSp>
      <p:grpSp>
        <p:nvGrpSpPr>
          <p:cNvPr id="5" name="Group 4"/>
          <p:cNvGrpSpPr/>
          <p:nvPr/>
        </p:nvGrpSpPr>
        <p:grpSpPr>
          <a:xfrm>
            <a:off x="4642340" y="441341"/>
            <a:ext cx="4336280" cy="6166123"/>
            <a:chOff x="3889717" y="2657006"/>
            <a:chExt cx="4336280" cy="6166123"/>
          </a:xfrm>
        </p:grpSpPr>
        <p:pic>
          <p:nvPicPr>
            <p:cNvPr id="6" name="Picture 2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05997" y="2742164"/>
              <a:ext cx="4320000" cy="60809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3889717" y="2657006"/>
              <a:ext cx="4332849" cy="369332"/>
            </a:xfrm>
            <a:prstGeom prst="rect">
              <a:avLst/>
            </a:prstGeom>
            <a:solidFill>
              <a:schemeClr val="bg1">
                <a:lumMod val="85000"/>
              </a:schemeClr>
            </a:solidFill>
            <a:ln>
              <a:solidFill>
                <a:schemeClr val="bg1">
                  <a:lumMod val="75000"/>
                </a:schemeClr>
              </a:solidFill>
            </a:ln>
          </p:spPr>
          <p:txBody>
            <a:bodyPr wrap="square" rtlCol="0">
              <a:spAutoFit/>
            </a:bodyPr>
            <a:lstStyle/>
            <a:p>
              <a:pPr algn="ctr"/>
              <a:r>
                <a:rPr lang="en-US" dirty="0"/>
                <a:t>Kou (1 ton)</a:t>
              </a:r>
            </a:p>
          </p:txBody>
        </p:sp>
      </p:grpSp>
      <p:grpSp>
        <p:nvGrpSpPr>
          <p:cNvPr id="8" name="Group 7"/>
          <p:cNvGrpSpPr/>
          <p:nvPr/>
        </p:nvGrpSpPr>
        <p:grpSpPr>
          <a:xfrm>
            <a:off x="4656407" y="443129"/>
            <a:ext cx="4322079" cy="6320902"/>
            <a:chOff x="6093496" y="3671664"/>
            <a:chExt cx="4322079" cy="6320902"/>
          </a:xfrm>
        </p:grpSpPr>
        <p:pic>
          <p:nvPicPr>
            <p:cNvPr id="9" name="Picture 2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95575" y="3960055"/>
              <a:ext cx="4320000" cy="60325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TextBox 9"/>
            <p:cNvSpPr txBox="1"/>
            <p:nvPr/>
          </p:nvSpPr>
          <p:spPr>
            <a:xfrm>
              <a:off x="6093496" y="3671664"/>
              <a:ext cx="4320000" cy="369332"/>
            </a:xfrm>
            <a:prstGeom prst="rect">
              <a:avLst/>
            </a:prstGeom>
            <a:solidFill>
              <a:schemeClr val="bg1">
                <a:lumMod val="85000"/>
              </a:schemeClr>
            </a:solidFill>
            <a:ln>
              <a:solidFill>
                <a:schemeClr val="bg1">
                  <a:lumMod val="75000"/>
                </a:schemeClr>
              </a:solidFill>
            </a:ln>
          </p:spPr>
          <p:txBody>
            <a:bodyPr wrap="none" rtlCol="0">
              <a:spAutoFit/>
            </a:bodyPr>
            <a:lstStyle/>
            <a:p>
              <a:pPr algn="ctr"/>
              <a:r>
                <a:rPr lang="en-US" dirty="0"/>
                <a:t>Koa (5 tonnes)</a:t>
              </a:r>
            </a:p>
          </p:txBody>
        </p:sp>
      </p:grpSp>
      <p:sp>
        <p:nvSpPr>
          <p:cNvPr id="12" name="Rounded Rectangle 11"/>
          <p:cNvSpPr/>
          <p:nvPr/>
        </p:nvSpPr>
        <p:spPr>
          <a:xfrm>
            <a:off x="-260255" y="180487"/>
            <a:ext cx="5584876"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3200" dirty="0">
                <a:solidFill>
                  <a:schemeClr val="bg2">
                    <a:lumMod val="25000"/>
                  </a:schemeClr>
                </a:solidFill>
              </a:rPr>
              <a:t>How much CO2 do trees take?</a:t>
            </a:r>
          </a:p>
        </p:txBody>
      </p:sp>
    </p:spTree>
    <p:extLst>
      <p:ext uri="{BB962C8B-B14F-4D97-AF65-F5344CB8AC3E}">
        <p14:creationId xmlns:p14="http://schemas.microsoft.com/office/powerpoint/2010/main" val="2255130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cTn>
                              </p:par>
                            </p:childTnLst>
                          </p:cTn>
                        </p:par>
                        <p:par>
                          <p:cTn id="17" fill="hold">
                            <p:stCondLst>
                              <p:cond delay="500"/>
                            </p:stCondLst>
                            <p:childTnLst>
                              <p:par>
                                <p:cTn id="18" presetID="1" presetClass="exit" presetSubtype="0" fill="hold" nodeType="afterEffect">
                                  <p:stCondLst>
                                    <p:cond delay="0"/>
                                  </p:stCondLst>
                                  <p:childTnLst>
                                    <p:set>
                                      <p:cBhvr>
                                        <p:cTn id="19" dur="1" fill="hold">
                                          <p:stCondLst>
                                            <p:cond delay="0"/>
                                          </p:stCondLst>
                                        </p:cTn>
                                        <p:tgtEl>
                                          <p:spTgt spid="2"/>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childTnLst>
                          </p:cTn>
                        </p:par>
                        <p:par>
                          <p:cTn id="27" fill="hold">
                            <p:stCondLst>
                              <p:cond delay="500"/>
                            </p:stCondLst>
                            <p:childTnLst>
                              <p:par>
                                <p:cTn id="28" presetID="1" presetClass="exit" presetSubtype="0" fill="hold" nodeType="afterEffect">
                                  <p:stCondLst>
                                    <p:cond delay="0"/>
                                  </p:stCondLst>
                                  <p:childTnLst>
                                    <p:set>
                                      <p:cBhvr>
                                        <p:cTn id="29"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15632" y="655440"/>
            <a:ext cx="1238250" cy="6486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2" name="Rounded Rectangle 91"/>
          <p:cNvSpPr/>
          <p:nvPr/>
        </p:nvSpPr>
        <p:spPr>
          <a:xfrm>
            <a:off x="7598887" y="651755"/>
            <a:ext cx="2067630"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25000"/>
                  </a:schemeClr>
                </a:solidFill>
              </a:rPr>
              <a:t>&lt; Your goods</a:t>
            </a:r>
            <a:endParaRPr lang="en-CA" dirty="0">
              <a:solidFill>
                <a:schemeClr val="bg2">
                  <a:lumMod val="25000"/>
                </a:schemeClr>
              </a:solidFill>
            </a:endParaRPr>
          </a:p>
        </p:txBody>
      </p:sp>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879" y="648817"/>
            <a:ext cx="1143607" cy="60932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19894738">
            <a:off x="1969192" y="4328550"/>
            <a:ext cx="5354638" cy="1046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706151" y="4751782"/>
            <a:ext cx="2024150" cy="1678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345685" y="5749155"/>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8" name="Grupo 84"/>
          <p:cNvGrpSpPr/>
          <p:nvPr/>
        </p:nvGrpSpPr>
        <p:grpSpPr>
          <a:xfrm>
            <a:off x="4206609" y="3325962"/>
            <a:ext cx="991117" cy="869622"/>
            <a:chOff x="5381529" y="75373"/>
            <a:chExt cx="1800000" cy="1625807"/>
          </a:xfrm>
        </p:grpSpPr>
        <p:pic>
          <p:nvPicPr>
            <p:cNvPr id="19" name="Picture 1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20" name="Smiley Face 19"/>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pic>
        <p:nvPicPr>
          <p:cNvPr id="22" name="Picture 2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87332" y="3387921"/>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ounded Rectangle 5"/>
          <p:cNvSpPr/>
          <p:nvPr/>
        </p:nvSpPr>
        <p:spPr>
          <a:xfrm>
            <a:off x="-630716" y="631905"/>
            <a:ext cx="2067630" cy="430519"/>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chemeClr val="bg2">
                    <a:lumMod val="25000"/>
                  </a:schemeClr>
                </a:solidFill>
              </a:rPr>
              <a:t>Your </a:t>
            </a:r>
            <a:r>
              <a:rPr lang="en-US" dirty="0" err="1">
                <a:solidFill>
                  <a:schemeClr val="bg2">
                    <a:lumMod val="25000"/>
                  </a:schemeClr>
                </a:solidFill>
              </a:rPr>
              <a:t>bads</a:t>
            </a:r>
            <a:r>
              <a:rPr lang="en-US" dirty="0">
                <a:solidFill>
                  <a:schemeClr val="bg2">
                    <a:lumMod val="25000"/>
                  </a:schemeClr>
                </a:solidFill>
              </a:rPr>
              <a:t>  .</a:t>
            </a:r>
            <a:endParaRPr lang="en-CA" dirty="0">
              <a:solidFill>
                <a:schemeClr val="bg2">
                  <a:lumMod val="25000"/>
                </a:schemeClr>
              </a:solidFill>
            </a:endParaRPr>
          </a:p>
        </p:txBody>
      </p:sp>
      <p:grpSp>
        <p:nvGrpSpPr>
          <p:cNvPr id="33" name="Grupo 24"/>
          <p:cNvGrpSpPr/>
          <p:nvPr/>
        </p:nvGrpSpPr>
        <p:grpSpPr>
          <a:xfrm>
            <a:off x="766800" y="2026592"/>
            <a:ext cx="180000" cy="184666"/>
            <a:chOff x="1455830" y="939529"/>
            <a:chExt cx="180000" cy="184666"/>
          </a:xfrm>
        </p:grpSpPr>
        <p:sp>
          <p:nvSpPr>
            <p:cNvPr id="3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6" name="Grupo 24"/>
          <p:cNvGrpSpPr/>
          <p:nvPr/>
        </p:nvGrpSpPr>
        <p:grpSpPr>
          <a:xfrm>
            <a:off x="763344" y="2394493"/>
            <a:ext cx="180000" cy="184666"/>
            <a:chOff x="1455830" y="939529"/>
            <a:chExt cx="180000" cy="184666"/>
          </a:xfrm>
        </p:grpSpPr>
        <p:sp>
          <p:nvSpPr>
            <p:cNvPr id="3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9" name="Grupo 24"/>
          <p:cNvGrpSpPr/>
          <p:nvPr/>
        </p:nvGrpSpPr>
        <p:grpSpPr>
          <a:xfrm>
            <a:off x="756312" y="2731559"/>
            <a:ext cx="180000" cy="184666"/>
            <a:chOff x="1455830" y="939529"/>
            <a:chExt cx="180000" cy="184666"/>
          </a:xfrm>
        </p:grpSpPr>
        <p:sp>
          <p:nvSpPr>
            <p:cNvPr id="4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sp>
        <p:nvSpPr>
          <p:cNvPr id="43" name="Cloud Callout 42"/>
          <p:cNvSpPr/>
          <p:nvPr/>
        </p:nvSpPr>
        <p:spPr>
          <a:xfrm rot="315896">
            <a:off x="1905470" y="5888781"/>
            <a:ext cx="192584" cy="73169"/>
          </a:xfrm>
          <a:prstGeom prst="cloudCallout">
            <a:avLst/>
          </a:prstGeom>
          <a:solidFill>
            <a:schemeClr val="bg1">
              <a:lumMod val="50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8" name="Imagen 53"/>
          <p:cNvPicPr>
            <a:picLocks noChangeAspect="1"/>
          </p:cNvPicPr>
          <p:nvPr/>
        </p:nvPicPr>
        <p:blipFill>
          <a:blip r:embed="rId9">
            <a:clrChange>
              <a:clrFrom>
                <a:srgbClr val="FFFFFF"/>
              </a:clrFrom>
              <a:clrTo>
                <a:srgbClr val="FFFFFF">
                  <a:alpha val="0"/>
                </a:srgbClr>
              </a:clrTo>
            </a:clrChange>
          </a:blip>
          <a:stretch>
            <a:fillRect/>
          </a:stretch>
        </p:blipFill>
        <p:spPr>
          <a:xfrm>
            <a:off x="2038812" y="5694080"/>
            <a:ext cx="517706" cy="335916"/>
          </a:xfrm>
          <a:prstGeom prst="rect">
            <a:avLst/>
          </a:prstGeom>
        </p:spPr>
      </p:pic>
      <p:grpSp>
        <p:nvGrpSpPr>
          <p:cNvPr id="44" name="Grupo 24"/>
          <p:cNvGrpSpPr/>
          <p:nvPr/>
        </p:nvGrpSpPr>
        <p:grpSpPr>
          <a:xfrm>
            <a:off x="763344" y="3079630"/>
            <a:ext cx="180000" cy="184666"/>
            <a:chOff x="1455830" y="939529"/>
            <a:chExt cx="180000" cy="184666"/>
          </a:xfrm>
        </p:grpSpPr>
        <p:sp>
          <p:nvSpPr>
            <p:cNvPr id="4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pic>
        <p:nvPicPr>
          <p:cNvPr id="2050" name="Picture 2"/>
          <p:cNvPicPr>
            <a:picLocks noChangeAspect="1" noChangeArrowheads="1"/>
          </p:cNvPicPr>
          <p:nvPr/>
        </p:nvPicPr>
        <p:blipFill>
          <a:blip r:embed="rId10">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721159" y="5262415"/>
            <a:ext cx="819150" cy="69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8" name="Cloud Callout 47"/>
          <p:cNvSpPr/>
          <p:nvPr/>
        </p:nvSpPr>
        <p:spPr>
          <a:xfrm rot="16200000">
            <a:off x="2859573" y="50832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47" name="Grupo 24"/>
          <p:cNvGrpSpPr/>
          <p:nvPr/>
        </p:nvGrpSpPr>
        <p:grpSpPr>
          <a:xfrm>
            <a:off x="774745" y="3804705"/>
            <a:ext cx="180000" cy="184666"/>
            <a:chOff x="1455830" y="939529"/>
            <a:chExt cx="180000" cy="184666"/>
          </a:xfrm>
        </p:grpSpPr>
        <p:sp>
          <p:nvSpPr>
            <p:cNvPr id="4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51" name="Grupo 24"/>
          <p:cNvGrpSpPr/>
          <p:nvPr/>
        </p:nvGrpSpPr>
        <p:grpSpPr>
          <a:xfrm>
            <a:off x="759854" y="4535984"/>
            <a:ext cx="180000" cy="184666"/>
            <a:chOff x="1455830" y="939529"/>
            <a:chExt cx="180000" cy="184666"/>
          </a:xfrm>
        </p:grpSpPr>
        <p:sp>
          <p:nvSpPr>
            <p:cNvPr id="52"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3"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2</a:t>
              </a:r>
            </a:p>
          </p:txBody>
        </p:sp>
      </p:grpSp>
      <p:grpSp>
        <p:nvGrpSpPr>
          <p:cNvPr id="54" name="Grupo 24"/>
          <p:cNvGrpSpPr/>
          <p:nvPr/>
        </p:nvGrpSpPr>
        <p:grpSpPr>
          <a:xfrm>
            <a:off x="752856" y="4146704"/>
            <a:ext cx="180000" cy="184666"/>
            <a:chOff x="1455830" y="939529"/>
            <a:chExt cx="180000" cy="184666"/>
          </a:xfrm>
        </p:grpSpPr>
        <p:sp>
          <p:nvSpPr>
            <p:cNvPr id="5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57" name="Grupo 24"/>
          <p:cNvGrpSpPr/>
          <p:nvPr/>
        </p:nvGrpSpPr>
        <p:grpSpPr>
          <a:xfrm>
            <a:off x="770240" y="4851975"/>
            <a:ext cx="180000" cy="184666"/>
            <a:chOff x="1455830" y="939529"/>
            <a:chExt cx="180000" cy="184666"/>
          </a:xfrm>
        </p:grpSpPr>
        <p:sp>
          <p:nvSpPr>
            <p:cNvPr id="5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60" name="Grupo 24"/>
          <p:cNvGrpSpPr/>
          <p:nvPr/>
        </p:nvGrpSpPr>
        <p:grpSpPr>
          <a:xfrm>
            <a:off x="749400" y="5596001"/>
            <a:ext cx="180000" cy="184666"/>
            <a:chOff x="1455830" y="939529"/>
            <a:chExt cx="180000" cy="184666"/>
          </a:xfrm>
        </p:grpSpPr>
        <p:sp>
          <p:nvSpPr>
            <p:cNvPr id="61"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2"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grpSp>
        <p:nvGrpSpPr>
          <p:cNvPr id="63" name="Grupo 24"/>
          <p:cNvGrpSpPr/>
          <p:nvPr/>
        </p:nvGrpSpPr>
        <p:grpSpPr>
          <a:xfrm>
            <a:off x="774730" y="6430514"/>
            <a:ext cx="180000" cy="184666"/>
            <a:chOff x="1455830" y="939529"/>
            <a:chExt cx="180000" cy="184666"/>
          </a:xfrm>
        </p:grpSpPr>
        <p:sp>
          <p:nvSpPr>
            <p:cNvPr id="6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67" name="Grupo 24"/>
          <p:cNvGrpSpPr/>
          <p:nvPr/>
        </p:nvGrpSpPr>
        <p:grpSpPr>
          <a:xfrm>
            <a:off x="822451" y="1669768"/>
            <a:ext cx="180000" cy="184666"/>
            <a:chOff x="1455830" y="939529"/>
            <a:chExt cx="180000" cy="184666"/>
          </a:xfrm>
        </p:grpSpPr>
        <p:sp>
          <p:nvSpPr>
            <p:cNvPr id="6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7</a:t>
              </a:r>
            </a:p>
          </p:txBody>
        </p:sp>
      </p:grpSp>
      <p:sp>
        <p:nvSpPr>
          <p:cNvPr id="74" name="Isosceles Triangle 73"/>
          <p:cNvSpPr/>
          <p:nvPr/>
        </p:nvSpPr>
        <p:spPr>
          <a:xfrm rot="5400000">
            <a:off x="1141360" y="792032"/>
            <a:ext cx="280517" cy="110265"/>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5" name="Isosceles Triangle 74"/>
          <p:cNvSpPr/>
          <p:nvPr/>
        </p:nvSpPr>
        <p:spPr>
          <a:xfrm rot="16200000" flipH="1">
            <a:off x="7661073" y="824582"/>
            <a:ext cx="280517" cy="110265"/>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7" name="Notched Right Arrow 76"/>
          <p:cNvSpPr/>
          <p:nvPr/>
        </p:nvSpPr>
        <p:spPr>
          <a:xfrm rot="18584410">
            <a:off x="7059630" y="1060877"/>
            <a:ext cx="800100" cy="520700"/>
          </a:xfrm>
          <a:prstGeom prst="notchedRight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78" name="Grupo 24"/>
          <p:cNvGrpSpPr/>
          <p:nvPr/>
        </p:nvGrpSpPr>
        <p:grpSpPr>
          <a:xfrm>
            <a:off x="8632702" y="1727502"/>
            <a:ext cx="180000" cy="184666"/>
            <a:chOff x="1455830" y="939529"/>
            <a:chExt cx="180000" cy="184666"/>
          </a:xfrm>
        </p:grpSpPr>
        <p:sp>
          <p:nvSpPr>
            <p:cNvPr id="7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81" name="Grupo 24"/>
          <p:cNvGrpSpPr/>
          <p:nvPr/>
        </p:nvGrpSpPr>
        <p:grpSpPr>
          <a:xfrm>
            <a:off x="8620344" y="2064568"/>
            <a:ext cx="180000" cy="184666"/>
            <a:chOff x="1455830" y="939529"/>
            <a:chExt cx="180000" cy="184666"/>
          </a:xfrm>
        </p:grpSpPr>
        <p:sp>
          <p:nvSpPr>
            <p:cNvPr id="82"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3"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sp>
        <p:nvSpPr>
          <p:cNvPr id="84" name="TextBox 83"/>
          <p:cNvSpPr txBox="1"/>
          <p:nvPr/>
        </p:nvSpPr>
        <p:spPr>
          <a:xfrm>
            <a:off x="7902670" y="1427905"/>
            <a:ext cx="476412" cy="276999"/>
          </a:xfrm>
          <a:prstGeom prst="rect">
            <a:avLst/>
          </a:prstGeom>
          <a:noFill/>
        </p:spPr>
        <p:txBody>
          <a:bodyPr wrap="none" rtlCol="0">
            <a:spAutoFit/>
          </a:bodyPr>
          <a:lstStyle/>
          <a:p>
            <a:r>
              <a:rPr lang="en-US" sz="1200" dirty="0" err="1">
                <a:solidFill>
                  <a:schemeClr val="accent3">
                    <a:lumMod val="75000"/>
                  </a:schemeClr>
                </a:solidFill>
              </a:rPr>
              <a:t>Ohia</a:t>
            </a:r>
            <a:endParaRPr lang="en-CA" sz="1200" dirty="0">
              <a:solidFill>
                <a:schemeClr val="accent3">
                  <a:lumMod val="75000"/>
                </a:schemeClr>
              </a:solidFill>
            </a:endParaRPr>
          </a:p>
        </p:txBody>
      </p:sp>
      <p:sp>
        <p:nvSpPr>
          <p:cNvPr id="85" name="TextBox 84"/>
          <p:cNvSpPr txBox="1"/>
          <p:nvPr/>
        </p:nvSpPr>
        <p:spPr>
          <a:xfrm>
            <a:off x="7939499" y="1773909"/>
            <a:ext cx="417550" cy="276999"/>
          </a:xfrm>
          <a:prstGeom prst="rect">
            <a:avLst/>
          </a:prstGeom>
          <a:noFill/>
        </p:spPr>
        <p:txBody>
          <a:bodyPr wrap="none" rtlCol="0">
            <a:spAutoFit/>
          </a:bodyPr>
          <a:lstStyle/>
          <a:p>
            <a:r>
              <a:rPr lang="en-US" sz="1200" dirty="0">
                <a:solidFill>
                  <a:schemeClr val="accent3">
                    <a:lumMod val="75000"/>
                  </a:schemeClr>
                </a:solidFill>
              </a:rPr>
              <a:t>Koa</a:t>
            </a:r>
            <a:endParaRPr lang="en-CA" sz="1200" dirty="0">
              <a:solidFill>
                <a:schemeClr val="accent3">
                  <a:lumMod val="75000"/>
                </a:schemeClr>
              </a:solidFill>
            </a:endParaRPr>
          </a:p>
        </p:txBody>
      </p:sp>
      <p:pic>
        <p:nvPicPr>
          <p:cNvPr id="86" name="Imagen 49"/>
          <p:cNvPicPr>
            <a:picLocks noChangeAspect="1"/>
          </p:cNvPicPr>
          <p:nvPr/>
        </p:nvPicPr>
        <p:blipFill>
          <a:blip r:embed="rId11">
            <a:clrChange>
              <a:clrFrom>
                <a:srgbClr val="FEFEFE"/>
              </a:clrFrom>
              <a:clrTo>
                <a:srgbClr val="FEFEFE">
                  <a:alpha val="0"/>
                </a:srgbClr>
              </a:clrTo>
            </a:clrChange>
          </a:blip>
          <a:stretch>
            <a:fillRect/>
          </a:stretch>
        </p:blipFill>
        <p:spPr>
          <a:xfrm>
            <a:off x="6398880" y="2857143"/>
            <a:ext cx="457910" cy="763183"/>
          </a:xfrm>
          <a:prstGeom prst="rect">
            <a:avLst/>
          </a:prstGeom>
        </p:spPr>
      </p:pic>
      <p:pic>
        <p:nvPicPr>
          <p:cNvPr id="87" name="Imagen 51"/>
          <p:cNvPicPr>
            <a:picLocks noChangeAspect="1"/>
          </p:cNvPicPr>
          <p:nvPr/>
        </p:nvPicPr>
        <p:blipFill>
          <a:blip r:embed="rId11">
            <a:clrChange>
              <a:clrFrom>
                <a:srgbClr val="FEFEFE"/>
              </a:clrFrom>
              <a:clrTo>
                <a:srgbClr val="FEFEFE">
                  <a:alpha val="0"/>
                </a:srgbClr>
              </a:clrTo>
            </a:clrChange>
          </a:blip>
          <a:stretch>
            <a:fillRect/>
          </a:stretch>
        </p:blipFill>
        <p:spPr>
          <a:xfrm>
            <a:off x="5811998" y="2517713"/>
            <a:ext cx="685800" cy="1143000"/>
          </a:xfrm>
          <a:prstGeom prst="rect">
            <a:avLst/>
          </a:prstGeom>
        </p:spPr>
      </p:pic>
      <p:grpSp>
        <p:nvGrpSpPr>
          <p:cNvPr id="88" name="Grupo 83"/>
          <p:cNvGrpSpPr/>
          <p:nvPr/>
        </p:nvGrpSpPr>
        <p:grpSpPr>
          <a:xfrm>
            <a:off x="3720480" y="1448284"/>
            <a:ext cx="1896637" cy="1200329"/>
            <a:chOff x="3571451" y="417091"/>
            <a:chExt cx="1896637" cy="1200329"/>
          </a:xfrm>
        </p:grpSpPr>
        <p:sp>
          <p:nvSpPr>
            <p:cNvPr id="89" name="TextBox 88"/>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19.0</a:t>
              </a:r>
              <a:endParaRPr lang="en-CA" sz="7200" b="1" dirty="0">
                <a:solidFill>
                  <a:srgbClr val="FF0000"/>
                </a:solidFill>
              </a:endParaRPr>
            </a:p>
          </p:txBody>
        </p:sp>
        <p:sp>
          <p:nvSpPr>
            <p:cNvPr id="90" name="TextBox 89"/>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91" name="TextBox 90"/>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grpSp>
        <p:nvGrpSpPr>
          <p:cNvPr id="93" name="Grupo 83"/>
          <p:cNvGrpSpPr/>
          <p:nvPr/>
        </p:nvGrpSpPr>
        <p:grpSpPr>
          <a:xfrm>
            <a:off x="3711142" y="1442264"/>
            <a:ext cx="1896637" cy="1200329"/>
            <a:chOff x="3571451" y="417091"/>
            <a:chExt cx="1896637" cy="1200329"/>
          </a:xfrm>
        </p:grpSpPr>
        <p:sp>
          <p:nvSpPr>
            <p:cNvPr id="94" name="TextBox 93"/>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25.0</a:t>
              </a:r>
              <a:endParaRPr lang="en-CA" sz="7200" b="1" dirty="0">
                <a:solidFill>
                  <a:srgbClr val="FF0000"/>
                </a:solidFill>
              </a:endParaRPr>
            </a:p>
          </p:txBody>
        </p:sp>
        <p:sp>
          <p:nvSpPr>
            <p:cNvPr id="95" name="TextBox 94"/>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96" name="TextBox 95"/>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grpSp>
        <p:nvGrpSpPr>
          <p:cNvPr id="97" name="Group 96"/>
          <p:cNvGrpSpPr/>
          <p:nvPr/>
        </p:nvGrpSpPr>
        <p:grpSpPr>
          <a:xfrm>
            <a:off x="-19753" y="-29070"/>
            <a:ext cx="9163753" cy="584775"/>
            <a:chOff x="-19753" y="-29070"/>
            <a:chExt cx="9163753" cy="584775"/>
          </a:xfrm>
        </p:grpSpPr>
        <p:sp>
          <p:nvSpPr>
            <p:cNvPr id="98" name="Rectangle 97"/>
            <p:cNvSpPr/>
            <p:nvPr/>
          </p:nvSpPr>
          <p:spPr>
            <a:xfrm>
              <a:off x="0" y="7953"/>
              <a:ext cx="9144000" cy="5009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p:cNvSpPr txBox="1"/>
            <p:nvPr/>
          </p:nvSpPr>
          <p:spPr>
            <a:xfrm>
              <a:off x="0" y="32485"/>
              <a:ext cx="9144000" cy="523220"/>
            </a:xfrm>
            <a:prstGeom prst="rect">
              <a:avLst/>
            </a:prstGeom>
            <a:noFill/>
          </p:spPr>
          <p:txBody>
            <a:bodyPr wrap="square" rtlCol="0">
              <a:spAutoFit/>
            </a:bodyPr>
            <a:lstStyle/>
            <a:p>
              <a:pPr algn="ctr"/>
              <a:r>
                <a:rPr lang="en-US" sz="2800" b="1" dirty="0">
                  <a:solidFill>
                    <a:schemeClr val="bg2">
                      <a:lumMod val="50000"/>
                    </a:schemeClr>
                  </a:solidFill>
                  <a:latin typeface="Aharoni" panose="02010803020104030203" pitchFamily="2" charset="-79"/>
                  <a:cs typeface="Aharoni" panose="02010803020104030203" pitchFamily="2" charset="-79"/>
                </a:rPr>
                <a:t>The Carbon Neutrality Challenge</a:t>
              </a:r>
              <a:endParaRPr lang="en-CA" sz="2800" b="1" dirty="0">
                <a:solidFill>
                  <a:schemeClr val="bg2">
                    <a:lumMod val="50000"/>
                  </a:schemeClr>
                </a:solidFill>
                <a:latin typeface="Aharoni" panose="02010803020104030203" pitchFamily="2" charset="-79"/>
                <a:cs typeface="Aharoni" panose="02010803020104030203" pitchFamily="2" charset="-79"/>
              </a:endParaRPr>
            </a:p>
          </p:txBody>
        </p:sp>
        <p:sp>
          <p:nvSpPr>
            <p:cNvPr id="100" name="TextBox 28"/>
            <p:cNvSpPr txBox="1"/>
            <p:nvPr/>
          </p:nvSpPr>
          <p:spPr>
            <a:xfrm>
              <a:off x="-19753" y="-29070"/>
              <a:ext cx="1864408" cy="276999"/>
            </a:xfrm>
            <a:prstGeom prst="rect">
              <a:avLst/>
            </a:prstGeom>
            <a:noFill/>
          </p:spPr>
          <p:txBody>
            <a:bodyPr wrap="square" rtlCol="0">
              <a:spAutoFit/>
            </a:bodyPr>
            <a:lstStyle/>
            <a:p>
              <a:r>
                <a:rPr lang="en-US" sz="1200" b="1" dirty="0" err="1">
                  <a:solidFill>
                    <a:srgbClr val="0070C0"/>
                  </a:solidFill>
                  <a:latin typeface="Aharoni" panose="02010803020104030203" pitchFamily="2" charset="-79"/>
                  <a:cs typeface="Aharoni" panose="02010803020104030203" pitchFamily="2" charset="-79"/>
                </a:rPr>
                <a:t>Mora</a:t>
              </a:r>
              <a:r>
                <a:rPr lang="en-US" sz="1200" b="1" dirty="0" err="1">
                  <a:solidFill>
                    <a:schemeClr val="tx2">
                      <a:lumMod val="75000"/>
                    </a:schemeClr>
                  </a:solidFill>
                  <a:latin typeface="Aharoni" panose="02010803020104030203" pitchFamily="2" charset="-79"/>
                  <a:cs typeface="Aharoni" panose="02010803020104030203" pitchFamily="2" charset="-79"/>
                </a:rPr>
                <a:t>Lab</a:t>
              </a:r>
              <a:endParaRPr lang="en-CA" sz="1200" b="1" dirty="0">
                <a:solidFill>
                  <a:schemeClr val="tx2">
                    <a:lumMod val="75000"/>
                  </a:schemeClr>
                </a:solidFill>
                <a:latin typeface="Aharoni" panose="02010803020104030203" pitchFamily="2" charset="-79"/>
                <a:cs typeface="Aharoni" panose="02010803020104030203" pitchFamily="2" charset="-79"/>
              </a:endParaRPr>
            </a:p>
          </p:txBody>
        </p:sp>
        <p:pic>
          <p:nvPicPr>
            <p:cNvPr id="101" name="Picture 2"/>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633252" y="0"/>
              <a:ext cx="1510748" cy="4994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102" name="TextBox 101"/>
          <p:cNvSpPr txBox="1"/>
          <p:nvPr/>
        </p:nvSpPr>
        <p:spPr>
          <a:xfrm>
            <a:off x="317918" y="5835886"/>
            <a:ext cx="710772" cy="276999"/>
          </a:xfrm>
          <a:prstGeom prst="rect">
            <a:avLst/>
          </a:prstGeom>
          <a:solidFill>
            <a:schemeClr val="bg1"/>
          </a:solidFill>
        </p:spPr>
        <p:txBody>
          <a:bodyPr wrap="none" rtlCol="0">
            <a:spAutoFit/>
          </a:bodyPr>
          <a:lstStyle/>
          <a:p>
            <a:r>
              <a:rPr lang="en-US" sz="1200" dirty="0"/>
              <a:t>Garbage</a:t>
            </a:r>
            <a:endParaRPr lang="en-CA" sz="1200" dirty="0"/>
          </a:p>
        </p:txBody>
      </p:sp>
      <p:pic>
        <p:nvPicPr>
          <p:cNvPr id="103" name="Imagen 16"/>
          <p:cNvPicPr>
            <a:picLocks noChangeAspect="1"/>
          </p:cNvPicPr>
          <p:nvPr/>
        </p:nvPicPr>
        <p:blipFill>
          <a:blip r:embed="rId13"/>
          <a:stretch>
            <a:fillRect/>
          </a:stretch>
        </p:blipFill>
        <p:spPr>
          <a:xfrm rot="2740276">
            <a:off x="2217749" y="4854484"/>
            <a:ext cx="576576" cy="568097"/>
          </a:xfrm>
          <a:prstGeom prst="rect">
            <a:avLst/>
          </a:prstGeom>
        </p:spPr>
      </p:pic>
      <p:sp>
        <p:nvSpPr>
          <p:cNvPr id="104" name="Cloud Callout 103"/>
          <p:cNvSpPr/>
          <p:nvPr/>
        </p:nvSpPr>
        <p:spPr>
          <a:xfrm rot="19178395">
            <a:off x="2101397" y="5321141"/>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05" name="Picture 104"/>
          <p:cNvPicPr>
            <a:picLocks noChangeAspect="1"/>
          </p:cNvPicPr>
          <p:nvPr/>
        </p:nvPicPr>
        <p:blipFill>
          <a:blip r:embed="rId14" cstate="print">
            <a:clrChange>
              <a:clrFrom>
                <a:srgbClr val="FDFDFD"/>
              </a:clrFrom>
              <a:clrTo>
                <a:srgbClr val="FDFDFD">
                  <a:alpha val="0"/>
                </a:srgbClr>
              </a:clrTo>
            </a:clrChange>
            <a:extLst>
              <a:ext uri="{28A0092B-C50C-407E-A947-70E740481C1C}">
                <a14:useLocalDpi xmlns:a14="http://schemas.microsoft.com/office/drawing/2010/main" val="0"/>
              </a:ext>
            </a:extLst>
          </a:blip>
          <a:stretch>
            <a:fillRect/>
          </a:stretch>
        </p:blipFill>
        <p:spPr>
          <a:xfrm flipH="1">
            <a:off x="2453270" y="5557246"/>
            <a:ext cx="361053" cy="331736"/>
          </a:xfrm>
          <a:prstGeom prst="rect">
            <a:avLst/>
          </a:prstGeom>
        </p:spPr>
      </p:pic>
      <p:sp>
        <p:nvSpPr>
          <p:cNvPr id="106" name="Cloud Callout 105"/>
          <p:cNvSpPr/>
          <p:nvPr/>
        </p:nvSpPr>
        <p:spPr>
          <a:xfrm rot="16200000">
            <a:off x="2498862" y="5543826"/>
            <a:ext cx="187326" cy="55459"/>
          </a:xfrm>
          <a:prstGeom prst="cloudCallou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029" name="Picture 5"/>
          <p:cNvPicPr>
            <a:picLocks noChangeAspect="1" noChangeArrowheads="1"/>
          </p:cNvPicPr>
          <p:nvPr/>
        </p:nvPicPr>
        <p:blipFill>
          <a:blip r:embed="rId1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51029" y="5336245"/>
            <a:ext cx="580431" cy="5762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7" name="Cloud Callout 106"/>
          <p:cNvSpPr/>
          <p:nvPr/>
        </p:nvSpPr>
        <p:spPr>
          <a:xfrm rot="16200000">
            <a:off x="1570524" y="53245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8" name="TextBox 107"/>
          <p:cNvSpPr txBox="1"/>
          <p:nvPr/>
        </p:nvSpPr>
        <p:spPr>
          <a:xfrm>
            <a:off x="1371600" y="6413500"/>
            <a:ext cx="1021626" cy="369332"/>
          </a:xfrm>
          <a:prstGeom prst="rect">
            <a:avLst/>
          </a:prstGeom>
          <a:noFill/>
        </p:spPr>
        <p:txBody>
          <a:bodyPr wrap="none" rtlCol="0">
            <a:spAutoFit/>
          </a:bodyPr>
          <a:lstStyle/>
          <a:p>
            <a:r>
              <a:rPr lang="en-US" dirty="0"/>
              <a:t>Pollution</a:t>
            </a:r>
          </a:p>
        </p:txBody>
      </p:sp>
      <p:sp>
        <p:nvSpPr>
          <p:cNvPr id="109" name="TextBox 108"/>
          <p:cNvSpPr txBox="1"/>
          <p:nvPr/>
        </p:nvSpPr>
        <p:spPr>
          <a:xfrm>
            <a:off x="1219200" y="3784600"/>
            <a:ext cx="1624034" cy="646331"/>
          </a:xfrm>
          <a:prstGeom prst="rect">
            <a:avLst/>
          </a:prstGeom>
          <a:noFill/>
        </p:spPr>
        <p:txBody>
          <a:bodyPr wrap="none" rtlCol="0">
            <a:spAutoFit/>
          </a:bodyPr>
          <a:lstStyle/>
          <a:p>
            <a:r>
              <a:rPr lang="en-US" dirty="0"/>
              <a:t>Climate change</a:t>
            </a:r>
          </a:p>
          <a:p>
            <a:r>
              <a:rPr lang="en-US" dirty="0"/>
              <a:t>Habitat lost</a:t>
            </a:r>
          </a:p>
        </p:txBody>
      </p:sp>
      <p:sp>
        <p:nvSpPr>
          <p:cNvPr id="110" name="TextBox 109"/>
          <p:cNvSpPr txBox="1"/>
          <p:nvPr/>
        </p:nvSpPr>
        <p:spPr>
          <a:xfrm rot="19473707">
            <a:off x="1009651" y="4857750"/>
            <a:ext cx="1748364" cy="369332"/>
          </a:xfrm>
          <a:prstGeom prst="rect">
            <a:avLst/>
          </a:prstGeom>
          <a:noFill/>
        </p:spPr>
        <p:txBody>
          <a:bodyPr wrap="none" rtlCol="0">
            <a:spAutoFit/>
          </a:bodyPr>
          <a:lstStyle/>
          <a:p>
            <a:r>
              <a:rPr lang="en-US" dirty="0"/>
              <a:t>Overexploitation</a:t>
            </a:r>
          </a:p>
        </p:txBody>
      </p:sp>
      <p:sp>
        <p:nvSpPr>
          <p:cNvPr id="111" name="TextBox 110"/>
          <p:cNvSpPr txBox="1"/>
          <p:nvPr/>
        </p:nvSpPr>
        <p:spPr>
          <a:xfrm>
            <a:off x="1416050" y="2336800"/>
            <a:ext cx="1624034" cy="369332"/>
          </a:xfrm>
          <a:prstGeom prst="rect">
            <a:avLst/>
          </a:prstGeom>
          <a:noFill/>
        </p:spPr>
        <p:txBody>
          <a:bodyPr wrap="none" rtlCol="0">
            <a:spAutoFit/>
          </a:bodyPr>
          <a:lstStyle/>
          <a:p>
            <a:r>
              <a:rPr lang="en-US" dirty="0"/>
              <a:t>Climate change</a:t>
            </a:r>
          </a:p>
        </p:txBody>
      </p:sp>
    </p:spTree>
    <p:custDataLst>
      <p:tags r:id="rId1"/>
    </p:custDataLst>
    <p:extLst>
      <p:ext uri="{BB962C8B-B14F-4D97-AF65-F5344CB8AC3E}">
        <p14:creationId xmlns:p14="http://schemas.microsoft.com/office/powerpoint/2010/main" val="1933508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childTnLst>
                                    <p:set>
                                      <p:cBhvr>
                                        <p:cTn id="6" dur="1" fill="hold">
                                          <p:stCondLst>
                                            <p:cond delay="0"/>
                                          </p:stCondLst>
                                        </p:cTn>
                                        <p:tgtEl>
                                          <p:spTgt spid="77"/>
                                        </p:tgtEl>
                                        <p:attrNameLst>
                                          <p:attrName>style.visibility</p:attrName>
                                        </p:attrNameLst>
                                      </p:cBhvr>
                                      <p:to>
                                        <p:strVal val="hidden"/>
                                      </p:to>
                                    </p:set>
                                  </p:childTnLst>
                                </p:cTn>
                              </p:par>
                            </p:childTnLst>
                          </p:cTn>
                        </p:par>
                        <p:par>
                          <p:cTn id="7" fill="hold">
                            <p:stCondLst>
                              <p:cond delay="0"/>
                            </p:stCondLst>
                            <p:childTnLst>
                              <p:par>
                                <p:cTn id="8" presetID="2" presetClass="entr" presetSubtype="2" fill="hold" nodeType="afterEffect">
                                  <p:stCondLst>
                                    <p:cond delay="0"/>
                                  </p:stCondLst>
                                  <p:childTnLst>
                                    <p:set>
                                      <p:cBhvr>
                                        <p:cTn id="9" dur="1" fill="hold">
                                          <p:stCondLst>
                                            <p:cond delay="0"/>
                                          </p:stCondLst>
                                        </p:cTn>
                                        <p:tgtEl>
                                          <p:spTgt spid="76"/>
                                        </p:tgtEl>
                                        <p:attrNameLst>
                                          <p:attrName>style.visibility</p:attrName>
                                        </p:attrNameLst>
                                      </p:cBhvr>
                                      <p:to>
                                        <p:strVal val="visible"/>
                                      </p:to>
                                    </p:set>
                                    <p:anim calcmode="lin" valueType="num">
                                      <p:cBhvr additive="base">
                                        <p:cTn id="10" dur="500" fill="hold"/>
                                        <p:tgtEl>
                                          <p:spTgt spid="76"/>
                                        </p:tgtEl>
                                        <p:attrNameLst>
                                          <p:attrName>ppt_x</p:attrName>
                                        </p:attrNameLst>
                                      </p:cBhvr>
                                      <p:tavLst>
                                        <p:tav tm="0">
                                          <p:val>
                                            <p:strVal val="1+#ppt_w/2"/>
                                          </p:val>
                                        </p:tav>
                                        <p:tav tm="100000">
                                          <p:val>
                                            <p:strVal val="#ppt_x"/>
                                          </p:val>
                                        </p:tav>
                                      </p:tavLst>
                                    </p:anim>
                                    <p:anim calcmode="lin" valueType="num">
                                      <p:cBhvr additive="base">
                                        <p:cTn id="11" dur="500" fill="hold"/>
                                        <p:tgtEl>
                                          <p:spTgt spid="76"/>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1" presetClass="entr" presetSubtype="0" fill="hold" nodeType="afterEffect">
                                  <p:stCondLst>
                                    <p:cond delay="0"/>
                                  </p:stCondLst>
                                  <p:childTnLst>
                                    <p:set>
                                      <p:cBhvr>
                                        <p:cTn id="14" dur="1" fill="hold">
                                          <p:stCondLst>
                                            <p:cond delay="0"/>
                                          </p:stCondLst>
                                        </p:cTn>
                                        <p:tgtEl>
                                          <p:spTgt spid="78"/>
                                        </p:tgtEl>
                                        <p:attrNameLst>
                                          <p:attrName>style.visibility</p:attrName>
                                        </p:attrNameLst>
                                      </p:cBhvr>
                                      <p:to>
                                        <p:strVal val="visible"/>
                                      </p:to>
                                    </p:set>
                                  </p:childTnLst>
                                </p:cTn>
                              </p:par>
                            </p:childTnLst>
                          </p:cTn>
                        </p:par>
                        <p:par>
                          <p:cTn id="15" fill="hold">
                            <p:stCondLst>
                              <p:cond delay="500"/>
                            </p:stCondLst>
                            <p:childTnLst>
                              <p:par>
                                <p:cTn id="16" presetID="1" presetClass="entr" presetSubtype="0" fill="hold" nodeType="afterEffect">
                                  <p:stCondLst>
                                    <p:cond delay="0"/>
                                  </p:stCondLst>
                                  <p:childTnLst>
                                    <p:set>
                                      <p:cBhvr>
                                        <p:cTn id="17" dur="1" fill="hold">
                                          <p:stCondLst>
                                            <p:cond delay="0"/>
                                          </p:stCondLst>
                                        </p:cTn>
                                        <p:tgtEl>
                                          <p:spTgt spid="81"/>
                                        </p:tgtEl>
                                        <p:attrNameLst>
                                          <p:attrName>style.visibility</p:attrName>
                                        </p:attrNameLst>
                                      </p:cBhvr>
                                      <p:to>
                                        <p:strVal val="visible"/>
                                      </p:to>
                                    </p:set>
                                  </p:childTnLst>
                                </p:cTn>
                              </p:par>
                            </p:childTnLst>
                          </p:cTn>
                        </p:par>
                        <p:par>
                          <p:cTn id="18" fill="hold">
                            <p:stCondLst>
                              <p:cond delay="500"/>
                            </p:stCondLst>
                            <p:childTnLst>
                              <p:par>
                                <p:cTn id="19" presetID="1" presetClass="entr" presetSubtype="0" fill="hold" grpId="0" nodeType="afterEffect">
                                  <p:stCondLst>
                                    <p:cond delay="0"/>
                                  </p:stCondLst>
                                  <p:childTnLst>
                                    <p:set>
                                      <p:cBhvr>
                                        <p:cTn id="20" dur="1" fill="hold">
                                          <p:stCondLst>
                                            <p:cond delay="0"/>
                                          </p:stCondLst>
                                        </p:cTn>
                                        <p:tgtEl>
                                          <p:spTgt spid="84"/>
                                        </p:tgtEl>
                                        <p:attrNameLst>
                                          <p:attrName>style.visibility</p:attrName>
                                        </p:attrNameLst>
                                      </p:cBhvr>
                                      <p:to>
                                        <p:strVal val="visible"/>
                                      </p:to>
                                    </p:set>
                                  </p:childTnLst>
                                </p:cTn>
                              </p:par>
                            </p:childTnLst>
                          </p:cTn>
                        </p:par>
                        <p:par>
                          <p:cTn id="21" fill="hold">
                            <p:stCondLst>
                              <p:cond delay="500"/>
                            </p:stCondLst>
                            <p:childTnLst>
                              <p:par>
                                <p:cTn id="22" presetID="1" presetClass="entr" presetSubtype="0" fill="hold" grpId="0" nodeType="afterEffect">
                                  <p:stCondLst>
                                    <p:cond delay="0"/>
                                  </p:stCondLst>
                                  <p:childTnLst>
                                    <p:set>
                                      <p:cBhvr>
                                        <p:cTn id="23" dur="1" fill="hold">
                                          <p:stCondLst>
                                            <p:cond delay="0"/>
                                          </p:stCondLst>
                                        </p:cTn>
                                        <p:tgtEl>
                                          <p:spTgt spid="8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86"/>
                                        </p:tgtEl>
                                        <p:attrNameLst>
                                          <p:attrName>style.visibility</p:attrName>
                                        </p:attrNameLst>
                                      </p:cBhvr>
                                      <p:to>
                                        <p:strVal val="visible"/>
                                      </p:to>
                                    </p:set>
                                    <p:animEffect transition="in" filter="wipe(down)">
                                      <p:cBhvr>
                                        <p:cTn id="28" dur="500"/>
                                        <p:tgtEl>
                                          <p:spTgt spid="86"/>
                                        </p:tgtEl>
                                      </p:cBhvr>
                                    </p:animEffect>
                                  </p:childTnLst>
                                </p:cTn>
                              </p:par>
                              <p:par>
                                <p:cTn id="29" presetID="22" presetClass="entr" presetSubtype="4" fill="hold" nodeType="withEffect">
                                  <p:stCondLst>
                                    <p:cond delay="0"/>
                                  </p:stCondLst>
                                  <p:childTnLst>
                                    <p:set>
                                      <p:cBhvr>
                                        <p:cTn id="30" dur="1" fill="hold">
                                          <p:stCondLst>
                                            <p:cond delay="0"/>
                                          </p:stCondLst>
                                        </p:cTn>
                                        <p:tgtEl>
                                          <p:spTgt spid="87"/>
                                        </p:tgtEl>
                                        <p:attrNameLst>
                                          <p:attrName>style.visibility</p:attrName>
                                        </p:attrNameLst>
                                      </p:cBhvr>
                                      <p:to>
                                        <p:strVal val="visible"/>
                                      </p:to>
                                    </p:set>
                                    <p:animEffect transition="in" filter="wipe(down)">
                                      <p:cBhvr>
                                        <p:cTn id="31" dur="500"/>
                                        <p:tgtEl>
                                          <p:spTgt spid="87"/>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xit" presetSubtype="32" fill="hold" nodeType="clickEffect">
                                  <p:stCondLst>
                                    <p:cond delay="0"/>
                                  </p:stCondLst>
                                  <p:childTnLst>
                                    <p:anim calcmode="lin" valueType="num">
                                      <p:cBhvr>
                                        <p:cTn id="35" dur="500"/>
                                        <p:tgtEl>
                                          <p:spTgt spid="93"/>
                                        </p:tgtEl>
                                        <p:attrNameLst>
                                          <p:attrName>ppt_w</p:attrName>
                                        </p:attrNameLst>
                                      </p:cBhvr>
                                      <p:tavLst>
                                        <p:tav tm="0">
                                          <p:val>
                                            <p:strVal val="ppt_w"/>
                                          </p:val>
                                        </p:tav>
                                        <p:tav tm="100000">
                                          <p:val>
                                            <p:fltVal val="0"/>
                                          </p:val>
                                        </p:tav>
                                      </p:tavLst>
                                    </p:anim>
                                    <p:anim calcmode="lin" valueType="num">
                                      <p:cBhvr>
                                        <p:cTn id="36" dur="500"/>
                                        <p:tgtEl>
                                          <p:spTgt spid="93"/>
                                        </p:tgtEl>
                                        <p:attrNameLst>
                                          <p:attrName>ppt_h</p:attrName>
                                        </p:attrNameLst>
                                      </p:cBhvr>
                                      <p:tavLst>
                                        <p:tav tm="0">
                                          <p:val>
                                            <p:strVal val="ppt_h"/>
                                          </p:val>
                                        </p:tav>
                                        <p:tav tm="100000">
                                          <p:val>
                                            <p:fltVal val="0"/>
                                          </p:val>
                                        </p:tav>
                                      </p:tavLst>
                                    </p:anim>
                                    <p:animEffect transition="out" filter="fade">
                                      <p:cBhvr>
                                        <p:cTn id="37" dur="500"/>
                                        <p:tgtEl>
                                          <p:spTgt spid="93"/>
                                        </p:tgtEl>
                                      </p:cBhvr>
                                    </p:animEffect>
                                    <p:set>
                                      <p:cBhvr>
                                        <p:cTn id="38" dur="1" fill="hold">
                                          <p:stCondLst>
                                            <p:cond delay="499"/>
                                          </p:stCondLst>
                                        </p:cTn>
                                        <p:tgtEl>
                                          <p:spTgt spid="93"/>
                                        </p:tgtEl>
                                        <p:attrNameLst>
                                          <p:attrName>style.visibility</p:attrName>
                                        </p:attrNameLst>
                                      </p:cBhvr>
                                      <p:to>
                                        <p:strVal val="hidden"/>
                                      </p:to>
                                    </p:set>
                                  </p:childTnLst>
                                </p:cTn>
                              </p:par>
                            </p:childTnLst>
                          </p:cTn>
                        </p:par>
                        <p:par>
                          <p:cTn id="39" fill="hold">
                            <p:stCondLst>
                              <p:cond delay="500"/>
                            </p:stCondLst>
                            <p:childTnLst>
                              <p:par>
                                <p:cTn id="40" presetID="53" presetClass="entr" presetSubtype="16" fill="hold" nodeType="afterEffect">
                                  <p:stCondLst>
                                    <p:cond delay="0"/>
                                  </p:stCondLst>
                                  <p:childTnLst>
                                    <p:set>
                                      <p:cBhvr>
                                        <p:cTn id="41" dur="1" fill="hold">
                                          <p:stCondLst>
                                            <p:cond delay="0"/>
                                          </p:stCondLst>
                                        </p:cTn>
                                        <p:tgtEl>
                                          <p:spTgt spid="88"/>
                                        </p:tgtEl>
                                        <p:attrNameLst>
                                          <p:attrName>style.visibility</p:attrName>
                                        </p:attrNameLst>
                                      </p:cBhvr>
                                      <p:to>
                                        <p:strVal val="visible"/>
                                      </p:to>
                                    </p:set>
                                    <p:anim calcmode="lin" valueType="num">
                                      <p:cBhvr>
                                        <p:cTn id="42" dur="500" fill="hold"/>
                                        <p:tgtEl>
                                          <p:spTgt spid="88"/>
                                        </p:tgtEl>
                                        <p:attrNameLst>
                                          <p:attrName>ppt_w</p:attrName>
                                        </p:attrNameLst>
                                      </p:cBhvr>
                                      <p:tavLst>
                                        <p:tav tm="0">
                                          <p:val>
                                            <p:fltVal val="0"/>
                                          </p:val>
                                        </p:tav>
                                        <p:tav tm="100000">
                                          <p:val>
                                            <p:strVal val="#ppt_w"/>
                                          </p:val>
                                        </p:tav>
                                      </p:tavLst>
                                    </p:anim>
                                    <p:anim calcmode="lin" valueType="num">
                                      <p:cBhvr>
                                        <p:cTn id="43" dur="500" fill="hold"/>
                                        <p:tgtEl>
                                          <p:spTgt spid="88"/>
                                        </p:tgtEl>
                                        <p:attrNameLst>
                                          <p:attrName>ppt_h</p:attrName>
                                        </p:attrNameLst>
                                      </p:cBhvr>
                                      <p:tavLst>
                                        <p:tav tm="0">
                                          <p:val>
                                            <p:fltVal val="0"/>
                                          </p:val>
                                        </p:tav>
                                        <p:tav tm="100000">
                                          <p:val>
                                            <p:strVal val="#ppt_h"/>
                                          </p:val>
                                        </p:tav>
                                      </p:tavLst>
                                    </p:anim>
                                    <p:animEffect transition="in" filter="fade">
                                      <p:cBhvr>
                                        <p:cTn id="44"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1" animBg="1"/>
      <p:bldP spid="84" grpId="0"/>
      <p:bldP spid="8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15632" y="655440"/>
            <a:ext cx="1238250" cy="6486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5" name="Rounded Rectangle 74"/>
          <p:cNvSpPr/>
          <p:nvPr/>
        </p:nvSpPr>
        <p:spPr>
          <a:xfrm>
            <a:off x="7598887" y="651755"/>
            <a:ext cx="2067630"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25000"/>
                  </a:schemeClr>
                </a:solidFill>
              </a:rPr>
              <a:t>&lt; Your goods</a:t>
            </a:r>
            <a:endParaRPr lang="en-CA" dirty="0">
              <a:solidFill>
                <a:schemeClr val="bg2">
                  <a:lumMod val="25000"/>
                </a:schemeClr>
              </a:solidFill>
            </a:endParaRPr>
          </a:p>
        </p:txBody>
      </p:sp>
      <p:pic>
        <p:nvPicPr>
          <p:cNvPr id="1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879" y="648817"/>
            <a:ext cx="1143607" cy="60932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20750137">
            <a:off x="1969192" y="4328550"/>
            <a:ext cx="5354638" cy="1046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682298" y="4751782"/>
            <a:ext cx="2024150" cy="1678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75601" y="5141419"/>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8" name="Grupo 84"/>
          <p:cNvGrpSpPr/>
          <p:nvPr/>
        </p:nvGrpSpPr>
        <p:grpSpPr>
          <a:xfrm>
            <a:off x="4206609" y="3325962"/>
            <a:ext cx="991117" cy="869622"/>
            <a:chOff x="5381529" y="75373"/>
            <a:chExt cx="1800000" cy="1625807"/>
          </a:xfrm>
        </p:grpSpPr>
        <p:pic>
          <p:nvPicPr>
            <p:cNvPr id="19" name="Picture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20" name="Smiley Face 19"/>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pic>
        <p:nvPicPr>
          <p:cNvPr id="22" name="Picture 2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87332" y="3897038"/>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ounded Rectangle 5"/>
          <p:cNvSpPr/>
          <p:nvPr/>
        </p:nvSpPr>
        <p:spPr>
          <a:xfrm>
            <a:off x="-630716" y="631905"/>
            <a:ext cx="2067630" cy="430519"/>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chemeClr val="bg2">
                    <a:lumMod val="25000"/>
                  </a:schemeClr>
                </a:solidFill>
              </a:rPr>
              <a:t>Your </a:t>
            </a:r>
            <a:r>
              <a:rPr lang="en-US" dirty="0" err="1">
                <a:solidFill>
                  <a:schemeClr val="bg2">
                    <a:lumMod val="25000"/>
                  </a:schemeClr>
                </a:solidFill>
              </a:rPr>
              <a:t>bads</a:t>
            </a:r>
            <a:r>
              <a:rPr lang="en-US" dirty="0">
                <a:solidFill>
                  <a:schemeClr val="bg2">
                    <a:lumMod val="25000"/>
                  </a:schemeClr>
                </a:solidFill>
              </a:rPr>
              <a:t>  .</a:t>
            </a:r>
            <a:endParaRPr lang="en-CA" dirty="0">
              <a:solidFill>
                <a:schemeClr val="bg2">
                  <a:lumMod val="25000"/>
                </a:schemeClr>
              </a:solidFill>
            </a:endParaRPr>
          </a:p>
        </p:txBody>
      </p:sp>
      <p:grpSp>
        <p:nvGrpSpPr>
          <p:cNvPr id="23" name="Grupo 24"/>
          <p:cNvGrpSpPr/>
          <p:nvPr/>
        </p:nvGrpSpPr>
        <p:grpSpPr>
          <a:xfrm>
            <a:off x="774745" y="1669768"/>
            <a:ext cx="180000" cy="184666"/>
            <a:chOff x="1455830" y="939529"/>
            <a:chExt cx="180000" cy="184666"/>
          </a:xfrm>
        </p:grpSpPr>
        <p:sp>
          <p:nvSpPr>
            <p:cNvPr id="2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7"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7</a:t>
              </a:r>
            </a:p>
          </p:txBody>
        </p:sp>
      </p:grpSp>
      <p:grpSp>
        <p:nvGrpSpPr>
          <p:cNvPr id="29" name="Grupo 83"/>
          <p:cNvGrpSpPr/>
          <p:nvPr/>
        </p:nvGrpSpPr>
        <p:grpSpPr>
          <a:xfrm>
            <a:off x="3827281" y="1451993"/>
            <a:ext cx="1896637" cy="1200329"/>
            <a:chOff x="3571451" y="417091"/>
            <a:chExt cx="1896637" cy="1200329"/>
          </a:xfrm>
        </p:grpSpPr>
        <p:sp>
          <p:nvSpPr>
            <p:cNvPr id="30" name="TextBox 29"/>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19.0</a:t>
              </a:r>
              <a:endParaRPr lang="en-CA" sz="7200" b="1" dirty="0">
                <a:solidFill>
                  <a:srgbClr val="FF0000"/>
                </a:solidFill>
              </a:endParaRPr>
            </a:p>
          </p:txBody>
        </p:sp>
        <p:sp>
          <p:nvSpPr>
            <p:cNvPr id="31" name="TextBox 30"/>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32" name="TextBox 31"/>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grpSp>
        <p:nvGrpSpPr>
          <p:cNvPr id="33" name="Grupo 24"/>
          <p:cNvGrpSpPr/>
          <p:nvPr/>
        </p:nvGrpSpPr>
        <p:grpSpPr>
          <a:xfrm>
            <a:off x="766800" y="2026592"/>
            <a:ext cx="180000" cy="184666"/>
            <a:chOff x="1455830" y="939529"/>
            <a:chExt cx="180000" cy="184666"/>
          </a:xfrm>
        </p:grpSpPr>
        <p:sp>
          <p:nvSpPr>
            <p:cNvPr id="3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6" name="Grupo 24"/>
          <p:cNvGrpSpPr/>
          <p:nvPr/>
        </p:nvGrpSpPr>
        <p:grpSpPr>
          <a:xfrm>
            <a:off x="763344" y="2394493"/>
            <a:ext cx="180000" cy="184666"/>
            <a:chOff x="1455830" y="939529"/>
            <a:chExt cx="180000" cy="184666"/>
          </a:xfrm>
        </p:grpSpPr>
        <p:sp>
          <p:nvSpPr>
            <p:cNvPr id="3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9" name="Grupo 24"/>
          <p:cNvGrpSpPr/>
          <p:nvPr/>
        </p:nvGrpSpPr>
        <p:grpSpPr>
          <a:xfrm>
            <a:off x="756312" y="2731559"/>
            <a:ext cx="180000" cy="184666"/>
            <a:chOff x="1455830" y="939529"/>
            <a:chExt cx="180000" cy="184666"/>
          </a:xfrm>
        </p:grpSpPr>
        <p:sp>
          <p:nvSpPr>
            <p:cNvPr id="4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44" name="Grupo 24"/>
          <p:cNvGrpSpPr/>
          <p:nvPr/>
        </p:nvGrpSpPr>
        <p:grpSpPr>
          <a:xfrm>
            <a:off x="763344" y="3079630"/>
            <a:ext cx="180000" cy="184666"/>
            <a:chOff x="1455830" y="939529"/>
            <a:chExt cx="180000" cy="184666"/>
          </a:xfrm>
        </p:grpSpPr>
        <p:sp>
          <p:nvSpPr>
            <p:cNvPr id="4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47" name="Grupo 24"/>
          <p:cNvGrpSpPr/>
          <p:nvPr/>
        </p:nvGrpSpPr>
        <p:grpSpPr>
          <a:xfrm>
            <a:off x="774745" y="3804705"/>
            <a:ext cx="180000" cy="184666"/>
            <a:chOff x="1455830" y="939529"/>
            <a:chExt cx="180000" cy="184666"/>
          </a:xfrm>
        </p:grpSpPr>
        <p:sp>
          <p:nvSpPr>
            <p:cNvPr id="4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51" name="Grupo 24"/>
          <p:cNvGrpSpPr/>
          <p:nvPr/>
        </p:nvGrpSpPr>
        <p:grpSpPr>
          <a:xfrm>
            <a:off x="759854" y="4535984"/>
            <a:ext cx="180000" cy="184666"/>
            <a:chOff x="1455830" y="939529"/>
            <a:chExt cx="180000" cy="184666"/>
          </a:xfrm>
        </p:grpSpPr>
        <p:sp>
          <p:nvSpPr>
            <p:cNvPr id="52"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3"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2</a:t>
              </a:r>
            </a:p>
          </p:txBody>
        </p:sp>
      </p:grpSp>
      <p:grpSp>
        <p:nvGrpSpPr>
          <p:cNvPr id="54" name="Grupo 24"/>
          <p:cNvGrpSpPr/>
          <p:nvPr/>
        </p:nvGrpSpPr>
        <p:grpSpPr>
          <a:xfrm>
            <a:off x="752856" y="4146704"/>
            <a:ext cx="180000" cy="184666"/>
            <a:chOff x="1455830" y="939529"/>
            <a:chExt cx="180000" cy="184666"/>
          </a:xfrm>
        </p:grpSpPr>
        <p:sp>
          <p:nvSpPr>
            <p:cNvPr id="5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57" name="Grupo 24"/>
          <p:cNvGrpSpPr/>
          <p:nvPr/>
        </p:nvGrpSpPr>
        <p:grpSpPr>
          <a:xfrm>
            <a:off x="770240" y="4851975"/>
            <a:ext cx="180000" cy="184666"/>
            <a:chOff x="1455830" y="939529"/>
            <a:chExt cx="180000" cy="184666"/>
          </a:xfrm>
        </p:grpSpPr>
        <p:sp>
          <p:nvSpPr>
            <p:cNvPr id="5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60" name="Grupo 24"/>
          <p:cNvGrpSpPr/>
          <p:nvPr/>
        </p:nvGrpSpPr>
        <p:grpSpPr>
          <a:xfrm>
            <a:off x="749400" y="5596001"/>
            <a:ext cx="180000" cy="184666"/>
            <a:chOff x="1455830" y="939529"/>
            <a:chExt cx="180000" cy="184666"/>
          </a:xfrm>
        </p:grpSpPr>
        <p:sp>
          <p:nvSpPr>
            <p:cNvPr id="61"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2"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grpSp>
        <p:nvGrpSpPr>
          <p:cNvPr id="63" name="Grupo 24"/>
          <p:cNvGrpSpPr/>
          <p:nvPr/>
        </p:nvGrpSpPr>
        <p:grpSpPr>
          <a:xfrm>
            <a:off x="774730" y="6430514"/>
            <a:ext cx="180000" cy="184666"/>
            <a:chOff x="1455830" y="939529"/>
            <a:chExt cx="180000" cy="184666"/>
          </a:xfrm>
        </p:grpSpPr>
        <p:sp>
          <p:nvSpPr>
            <p:cNvPr id="6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67" name="Grupo 24"/>
          <p:cNvGrpSpPr/>
          <p:nvPr/>
        </p:nvGrpSpPr>
        <p:grpSpPr>
          <a:xfrm>
            <a:off x="8632702" y="1727502"/>
            <a:ext cx="180000" cy="184666"/>
            <a:chOff x="1455830" y="939529"/>
            <a:chExt cx="180000" cy="184666"/>
          </a:xfrm>
        </p:grpSpPr>
        <p:sp>
          <p:nvSpPr>
            <p:cNvPr id="6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70" name="Grupo 24"/>
          <p:cNvGrpSpPr/>
          <p:nvPr/>
        </p:nvGrpSpPr>
        <p:grpSpPr>
          <a:xfrm>
            <a:off x="8620344" y="2064568"/>
            <a:ext cx="180000" cy="184666"/>
            <a:chOff x="1455830" y="939529"/>
            <a:chExt cx="180000" cy="184666"/>
          </a:xfrm>
        </p:grpSpPr>
        <p:sp>
          <p:nvSpPr>
            <p:cNvPr id="71"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2"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sp>
        <p:nvSpPr>
          <p:cNvPr id="73" name="TextBox 72"/>
          <p:cNvSpPr txBox="1"/>
          <p:nvPr/>
        </p:nvSpPr>
        <p:spPr>
          <a:xfrm>
            <a:off x="7902670" y="1427905"/>
            <a:ext cx="476412" cy="276999"/>
          </a:xfrm>
          <a:prstGeom prst="rect">
            <a:avLst/>
          </a:prstGeom>
          <a:noFill/>
        </p:spPr>
        <p:txBody>
          <a:bodyPr wrap="none" rtlCol="0">
            <a:spAutoFit/>
          </a:bodyPr>
          <a:lstStyle/>
          <a:p>
            <a:r>
              <a:rPr lang="en-US" sz="1200" dirty="0" err="1">
                <a:solidFill>
                  <a:schemeClr val="accent3">
                    <a:lumMod val="75000"/>
                  </a:schemeClr>
                </a:solidFill>
              </a:rPr>
              <a:t>Ohia</a:t>
            </a:r>
            <a:endParaRPr lang="en-CA" sz="1200" dirty="0">
              <a:solidFill>
                <a:schemeClr val="accent3">
                  <a:lumMod val="75000"/>
                </a:schemeClr>
              </a:solidFill>
            </a:endParaRPr>
          </a:p>
        </p:txBody>
      </p:sp>
      <p:sp>
        <p:nvSpPr>
          <p:cNvPr id="74" name="TextBox 73"/>
          <p:cNvSpPr txBox="1"/>
          <p:nvPr/>
        </p:nvSpPr>
        <p:spPr>
          <a:xfrm>
            <a:off x="7939499" y="1773909"/>
            <a:ext cx="417550" cy="276999"/>
          </a:xfrm>
          <a:prstGeom prst="rect">
            <a:avLst/>
          </a:prstGeom>
          <a:noFill/>
        </p:spPr>
        <p:txBody>
          <a:bodyPr wrap="none" rtlCol="0">
            <a:spAutoFit/>
          </a:bodyPr>
          <a:lstStyle/>
          <a:p>
            <a:r>
              <a:rPr lang="en-US" sz="1200" dirty="0">
                <a:solidFill>
                  <a:schemeClr val="accent3">
                    <a:lumMod val="75000"/>
                  </a:schemeClr>
                </a:solidFill>
              </a:rPr>
              <a:t>Koa</a:t>
            </a:r>
            <a:endParaRPr lang="en-CA" sz="1200" dirty="0">
              <a:solidFill>
                <a:schemeClr val="accent3">
                  <a:lumMod val="75000"/>
                </a:schemeClr>
              </a:solidFill>
            </a:endParaRPr>
          </a:p>
        </p:txBody>
      </p:sp>
      <p:sp>
        <p:nvSpPr>
          <p:cNvPr id="78" name="Isosceles Triangle 77"/>
          <p:cNvSpPr/>
          <p:nvPr/>
        </p:nvSpPr>
        <p:spPr>
          <a:xfrm rot="5400000">
            <a:off x="1141360" y="792032"/>
            <a:ext cx="280517" cy="110265"/>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9" name="Isosceles Triangle 78"/>
          <p:cNvSpPr/>
          <p:nvPr/>
        </p:nvSpPr>
        <p:spPr>
          <a:xfrm rot="16200000" flipH="1">
            <a:off x="7661073" y="824582"/>
            <a:ext cx="280517" cy="110265"/>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80" name="Imagen 51"/>
          <p:cNvPicPr>
            <a:picLocks noChangeAspect="1"/>
          </p:cNvPicPr>
          <p:nvPr/>
        </p:nvPicPr>
        <p:blipFill>
          <a:blip r:embed="rId8">
            <a:clrChange>
              <a:clrFrom>
                <a:srgbClr val="FEFEFE"/>
              </a:clrFrom>
              <a:clrTo>
                <a:srgbClr val="FEFEFE">
                  <a:alpha val="0"/>
                </a:srgbClr>
              </a:clrTo>
            </a:clrChange>
          </a:blip>
          <a:stretch>
            <a:fillRect/>
          </a:stretch>
        </p:blipFill>
        <p:spPr>
          <a:xfrm>
            <a:off x="5723918" y="3039243"/>
            <a:ext cx="685800" cy="1143000"/>
          </a:xfrm>
          <a:prstGeom prst="rect">
            <a:avLst/>
          </a:prstGeom>
        </p:spPr>
      </p:pic>
      <p:pic>
        <p:nvPicPr>
          <p:cNvPr id="81" name="Imagen 49"/>
          <p:cNvPicPr>
            <a:picLocks noChangeAspect="1"/>
          </p:cNvPicPr>
          <p:nvPr/>
        </p:nvPicPr>
        <p:blipFill>
          <a:blip r:embed="rId8">
            <a:clrChange>
              <a:clrFrom>
                <a:srgbClr val="FEFEFE"/>
              </a:clrFrom>
              <a:clrTo>
                <a:srgbClr val="FEFEFE">
                  <a:alpha val="0"/>
                </a:srgbClr>
              </a:clrTo>
            </a:clrChange>
          </a:blip>
          <a:stretch>
            <a:fillRect/>
          </a:stretch>
        </p:blipFill>
        <p:spPr>
          <a:xfrm>
            <a:off x="6217331" y="3325962"/>
            <a:ext cx="457910" cy="763183"/>
          </a:xfrm>
          <a:prstGeom prst="rect">
            <a:avLst/>
          </a:prstGeom>
        </p:spPr>
      </p:pic>
      <p:grpSp>
        <p:nvGrpSpPr>
          <p:cNvPr id="76" name="Group 75"/>
          <p:cNvGrpSpPr/>
          <p:nvPr/>
        </p:nvGrpSpPr>
        <p:grpSpPr>
          <a:xfrm>
            <a:off x="-19753" y="-29070"/>
            <a:ext cx="9163753" cy="584775"/>
            <a:chOff x="-19753" y="-29070"/>
            <a:chExt cx="9163753" cy="584775"/>
          </a:xfrm>
        </p:grpSpPr>
        <p:sp>
          <p:nvSpPr>
            <p:cNvPr id="82" name="Rectangle 81"/>
            <p:cNvSpPr/>
            <p:nvPr/>
          </p:nvSpPr>
          <p:spPr>
            <a:xfrm>
              <a:off x="0" y="7953"/>
              <a:ext cx="9144000" cy="5009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p:cNvSpPr txBox="1"/>
            <p:nvPr/>
          </p:nvSpPr>
          <p:spPr>
            <a:xfrm>
              <a:off x="0" y="32485"/>
              <a:ext cx="9144000" cy="523220"/>
            </a:xfrm>
            <a:prstGeom prst="rect">
              <a:avLst/>
            </a:prstGeom>
            <a:noFill/>
          </p:spPr>
          <p:txBody>
            <a:bodyPr wrap="square" rtlCol="0">
              <a:spAutoFit/>
            </a:bodyPr>
            <a:lstStyle/>
            <a:p>
              <a:pPr algn="ctr"/>
              <a:r>
                <a:rPr lang="en-US" sz="2800" b="1" dirty="0">
                  <a:solidFill>
                    <a:schemeClr val="bg2">
                      <a:lumMod val="50000"/>
                    </a:schemeClr>
                  </a:solidFill>
                  <a:latin typeface="Aharoni" panose="02010803020104030203" pitchFamily="2" charset="-79"/>
                  <a:cs typeface="Aharoni" panose="02010803020104030203" pitchFamily="2" charset="-79"/>
                </a:rPr>
                <a:t>The Carbon Neutrality Challenge</a:t>
              </a:r>
              <a:endParaRPr lang="en-CA" sz="2800" b="1" dirty="0">
                <a:solidFill>
                  <a:schemeClr val="bg2">
                    <a:lumMod val="50000"/>
                  </a:schemeClr>
                </a:solidFill>
                <a:latin typeface="Aharoni" panose="02010803020104030203" pitchFamily="2" charset="-79"/>
                <a:cs typeface="Aharoni" panose="02010803020104030203" pitchFamily="2" charset="-79"/>
              </a:endParaRPr>
            </a:p>
          </p:txBody>
        </p:sp>
        <p:sp>
          <p:nvSpPr>
            <p:cNvPr id="84" name="TextBox 28"/>
            <p:cNvSpPr txBox="1"/>
            <p:nvPr/>
          </p:nvSpPr>
          <p:spPr>
            <a:xfrm>
              <a:off x="-19753" y="-29070"/>
              <a:ext cx="1864408" cy="276999"/>
            </a:xfrm>
            <a:prstGeom prst="rect">
              <a:avLst/>
            </a:prstGeom>
            <a:noFill/>
          </p:spPr>
          <p:txBody>
            <a:bodyPr wrap="square" rtlCol="0">
              <a:spAutoFit/>
            </a:bodyPr>
            <a:lstStyle/>
            <a:p>
              <a:r>
                <a:rPr lang="en-US" sz="1200" b="1" dirty="0" err="1">
                  <a:solidFill>
                    <a:srgbClr val="0070C0"/>
                  </a:solidFill>
                  <a:latin typeface="Aharoni" panose="02010803020104030203" pitchFamily="2" charset="-79"/>
                  <a:cs typeface="Aharoni" panose="02010803020104030203" pitchFamily="2" charset="-79"/>
                </a:rPr>
                <a:t>Mora</a:t>
              </a:r>
              <a:r>
                <a:rPr lang="en-US" sz="1200" b="1" dirty="0" err="1">
                  <a:solidFill>
                    <a:schemeClr val="tx2">
                      <a:lumMod val="75000"/>
                    </a:schemeClr>
                  </a:solidFill>
                  <a:latin typeface="Aharoni" panose="02010803020104030203" pitchFamily="2" charset="-79"/>
                  <a:cs typeface="Aharoni" panose="02010803020104030203" pitchFamily="2" charset="-79"/>
                </a:rPr>
                <a:t>Lab</a:t>
              </a:r>
              <a:endParaRPr lang="en-CA" sz="1200" b="1" dirty="0">
                <a:solidFill>
                  <a:schemeClr val="tx2">
                    <a:lumMod val="75000"/>
                  </a:schemeClr>
                </a:solidFill>
                <a:latin typeface="Aharoni" panose="02010803020104030203" pitchFamily="2" charset="-79"/>
                <a:cs typeface="Aharoni" panose="02010803020104030203" pitchFamily="2" charset="-79"/>
              </a:endParaRPr>
            </a:p>
          </p:txBody>
        </p:sp>
        <p:pic>
          <p:nvPicPr>
            <p:cNvPr id="85" name="Picture 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33252" y="0"/>
              <a:ext cx="1510748" cy="4994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7" name="TextBox 76"/>
          <p:cNvSpPr txBox="1"/>
          <p:nvPr/>
        </p:nvSpPr>
        <p:spPr>
          <a:xfrm>
            <a:off x="317918" y="5835886"/>
            <a:ext cx="710772" cy="276999"/>
          </a:xfrm>
          <a:prstGeom prst="rect">
            <a:avLst/>
          </a:prstGeom>
          <a:solidFill>
            <a:schemeClr val="bg1"/>
          </a:solidFill>
        </p:spPr>
        <p:txBody>
          <a:bodyPr wrap="none" rtlCol="0">
            <a:spAutoFit/>
          </a:bodyPr>
          <a:lstStyle/>
          <a:p>
            <a:r>
              <a:rPr lang="en-US" sz="1200" dirty="0"/>
              <a:t>Garbage</a:t>
            </a:r>
            <a:endParaRPr lang="en-CA" sz="1200" dirty="0"/>
          </a:p>
        </p:txBody>
      </p:sp>
      <p:grpSp>
        <p:nvGrpSpPr>
          <p:cNvPr id="2" name="Group 1"/>
          <p:cNvGrpSpPr/>
          <p:nvPr/>
        </p:nvGrpSpPr>
        <p:grpSpPr>
          <a:xfrm>
            <a:off x="1368479" y="4266045"/>
            <a:ext cx="2089280" cy="1179751"/>
            <a:chOff x="1451029" y="4850245"/>
            <a:chExt cx="2089280" cy="1179751"/>
          </a:xfrm>
        </p:grpSpPr>
        <p:sp>
          <p:nvSpPr>
            <p:cNvPr id="87" name="Cloud Callout 86"/>
            <p:cNvSpPr/>
            <p:nvPr/>
          </p:nvSpPr>
          <p:spPr>
            <a:xfrm rot="315896">
              <a:off x="1905470" y="5888781"/>
              <a:ext cx="192584" cy="73169"/>
            </a:xfrm>
            <a:prstGeom prst="cloudCallout">
              <a:avLst/>
            </a:prstGeom>
            <a:solidFill>
              <a:schemeClr val="bg1">
                <a:lumMod val="50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88" name="Imagen 53"/>
            <p:cNvPicPr>
              <a:picLocks noChangeAspect="1"/>
            </p:cNvPicPr>
            <p:nvPr/>
          </p:nvPicPr>
          <p:blipFill>
            <a:blip r:embed="rId10">
              <a:clrChange>
                <a:clrFrom>
                  <a:srgbClr val="FFFFFF"/>
                </a:clrFrom>
                <a:clrTo>
                  <a:srgbClr val="FFFFFF">
                    <a:alpha val="0"/>
                  </a:srgbClr>
                </a:clrTo>
              </a:clrChange>
            </a:blip>
            <a:stretch>
              <a:fillRect/>
            </a:stretch>
          </p:blipFill>
          <p:spPr>
            <a:xfrm>
              <a:off x="2038812" y="5694080"/>
              <a:ext cx="517706" cy="335916"/>
            </a:xfrm>
            <a:prstGeom prst="rect">
              <a:avLst/>
            </a:prstGeom>
          </p:spPr>
        </p:pic>
        <p:pic>
          <p:nvPicPr>
            <p:cNvPr id="89" name="Picture 2"/>
            <p:cNvPicPr>
              <a:picLocks noChangeAspect="1" noChangeArrowheads="1"/>
            </p:cNvPicPr>
            <p:nvPr/>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721159" y="5262415"/>
              <a:ext cx="819150" cy="69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0" name="Cloud Callout 89"/>
            <p:cNvSpPr/>
            <p:nvPr/>
          </p:nvSpPr>
          <p:spPr>
            <a:xfrm rot="16200000">
              <a:off x="2859573" y="50832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91" name="Imagen 16"/>
            <p:cNvPicPr>
              <a:picLocks noChangeAspect="1"/>
            </p:cNvPicPr>
            <p:nvPr/>
          </p:nvPicPr>
          <p:blipFill>
            <a:blip r:embed="rId12"/>
            <a:stretch>
              <a:fillRect/>
            </a:stretch>
          </p:blipFill>
          <p:spPr>
            <a:xfrm rot="2740276">
              <a:off x="2217749" y="4854484"/>
              <a:ext cx="576576" cy="568097"/>
            </a:xfrm>
            <a:prstGeom prst="rect">
              <a:avLst/>
            </a:prstGeom>
          </p:spPr>
        </p:pic>
        <p:sp>
          <p:nvSpPr>
            <p:cNvPr id="92" name="Cloud Callout 91"/>
            <p:cNvSpPr/>
            <p:nvPr/>
          </p:nvSpPr>
          <p:spPr>
            <a:xfrm rot="19178395">
              <a:off x="2101397" y="5321141"/>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93" name="Picture 92"/>
            <p:cNvPicPr>
              <a:picLocks noChangeAspect="1"/>
            </p:cNvPicPr>
            <p:nvPr/>
          </p:nvPicPr>
          <p:blipFill>
            <a:blip r:embed="rId13" cstate="print">
              <a:clrChange>
                <a:clrFrom>
                  <a:srgbClr val="FDFDFD"/>
                </a:clrFrom>
                <a:clrTo>
                  <a:srgbClr val="FDFDFD">
                    <a:alpha val="0"/>
                  </a:srgbClr>
                </a:clrTo>
              </a:clrChange>
              <a:extLst>
                <a:ext uri="{28A0092B-C50C-407E-A947-70E740481C1C}">
                  <a14:useLocalDpi xmlns:a14="http://schemas.microsoft.com/office/drawing/2010/main" val="0"/>
                </a:ext>
              </a:extLst>
            </a:blip>
            <a:stretch>
              <a:fillRect/>
            </a:stretch>
          </p:blipFill>
          <p:spPr>
            <a:xfrm flipH="1">
              <a:off x="2453270" y="5557246"/>
              <a:ext cx="361053" cy="331736"/>
            </a:xfrm>
            <a:prstGeom prst="rect">
              <a:avLst/>
            </a:prstGeom>
          </p:spPr>
        </p:pic>
        <p:sp>
          <p:nvSpPr>
            <p:cNvPr id="94" name="Cloud Callout 93"/>
            <p:cNvSpPr/>
            <p:nvPr/>
          </p:nvSpPr>
          <p:spPr>
            <a:xfrm rot="16200000">
              <a:off x="2498862" y="5543826"/>
              <a:ext cx="187326" cy="55459"/>
            </a:xfrm>
            <a:prstGeom prst="cloudCallou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95" name="Picture 5"/>
            <p:cNvPicPr>
              <a:picLocks noChangeAspect="1" noChangeArrowheads="1"/>
            </p:cNvPicPr>
            <p:nvPr/>
          </p:nvPicPr>
          <p:blipFill>
            <a:blip r:embed="rId1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51029" y="5336245"/>
              <a:ext cx="580431" cy="5762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6" name="Cloud Callout 95"/>
            <p:cNvSpPr/>
            <p:nvPr/>
          </p:nvSpPr>
          <p:spPr>
            <a:xfrm rot="16200000">
              <a:off x="1570524" y="53245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86" name="TextBox 85"/>
          <p:cNvSpPr txBox="1"/>
          <p:nvPr/>
        </p:nvSpPr>
        <p:spPr>
          <a:xfrm>
            <a:off x="1371600" y="6413500"/>
            <a:ext cx="1021626" cy="369332"/>
          </a:xfrm>
          <a:prstGeom prst="rect">
            <a:avLst/>
          </a:prstGeom>
          <a:noFill/>
        </p:spPr>
        <p:txBody>
          <a:bodyPr wrap="none" rtlCol="0">
            <a:spAutoFit/>
          </a:bodyPr>
          <a:lstStyle/>
          <a:p>
            <a:r>
              <a:rPr lang="en-US" dirty="0"/>
              <a:t>Pollution</a:t>
            </a:r>
          </a:p>
        </p:txBody>
      </p:sp>
      <p:sp>
        <p:nvSpPr>
          <p:cNvPr id="97" name="TextBox 96"/>
          <p:cNvSpPr txBox="1"/>
          <p:nvPr/>
        </p:nvSpPr>
        <p:spPr>
          <a:xfrm>
            <a:off x="1219200" y="3784600"/>
            <a:ext cx="1624034" cy="646331"/>
          </a:xfrm>
          <a:prstGeom prst="rect">
            <a:avLst/>
          </a:prstGeom>
          <a:noFill/>
        </p:spPr>
        <p:txBody>
          <a:bodyPr wrap="none" rtlCol="0">
            <a:spAutoFit/>
          </a:bodyPr>
          <a:lstStyle/>
          <a:p>
            <a:r>
              <a:rPr lang="en-US" dirty="0"/>
              <a:t>Climate change</a:t>
            </a:r>
          </a:p>
          <a:p>
            <a:r>
              <a:rPr lang="en-US" dirty="0"/>
              <a:t>Habitat lost</a:t>
            </a:r>
          </a:p>
        </p:txBody>
      </p:sp>
      <p:sp>
        <p:nvSpPr>
          <p:cNvPr id="98" name="TextBox 97"/>
          <p:cNvSpPr txBox="1"/>
          <p:nvPr/>
        </p:nvSpPr>
        <p:spPr>
          <a:xfrm>
            <a:off x="1225551" y="5524500"/>
            <a:ext cx="1748364" cy="369332"/>
          </a:xfrm>
          <a:prstGeom prst="rect">
            <a:avLst/>
          </a:prstGeom>
          <a:noFill/>
        </p:spPr>
        <p:txBody>
          <a:bodyPr wrap="none" rtlCol="0">
            <a:spAutoFit/>
          </a:bodyPr>
          <a:lstStyle/>
          <a:p>
            <a:r>
              <a:rPr lang="en-US" dirty="0"/>
              <a:t>Overexploitation</a:t>
            </a:r>
          </a:p>
        </p:txBody>
      </p:sp>
      <p:sp>
        <p:nvSpPr>
          <p:cNvPr id="99" name="TextBox 98"/>
          <p:cNvSpPr txBox="1"/>
          <p:nvPr/>
        </p:nvSpPr>
        <p:spPr>
          <a:xfrm>
            <a:off x="1416050" y="2336800"/>
            <a:ext cx="1624034" cy="369332"/>
          </a:xfrm>
          <a:prstGeom prst="rect">
            <a:avLst/>
          </a:prstGeom>
          <a:noFill/>
        </p:spPr>
        <p:txBody>
          <a:bodyPr wrap="none" rtlCol="0">
            <a:spAutoFit/>
          </a:bodyPr>
          <a:lstStyle/>
          <a:p>
            <a:r>
              <a:rPr lang="en-US" dirty="0"/>
              <a:t>Climate change</a:t>
            </a:r>
          </a:p>
        </p:txBody>
      </p:sp>
    </p:spTree>
    <p:extLst>
      <p:ext uri="{BB962C8B-B14F-4D97-AF65-F5344CB8AC3E}">
        <p14:creationId xmlns:p14="http://schemas.microsoft.com/office/powerpoint/2010/main" val="1116115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07" y="2505075"/>
            <a:ext cx="9149907" cy="4352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7" name="Flowchart: Punched Tape 56"/>
          <p:cNvSpPr/>
          <p:nvPr/>
        </p:nvSpPr>
        <p:spPr>
          <a:xfrm>
            <a:off x="71566" y="5738486"/>
            <a:ext cx="1004400" cy="316940"/>
          </a:xfrm>
          <a:prstGeom prst="flowChartPunchedTap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Overexploitation</a:t>
            </a:r>
            <a:endParaRPr lang="en-CA" sz="900" dirty="0">
              <a:solidFill>
                <a:schemeClr val="tx1"/>
              </a:solidFill>
            </a:endParaRPr>
          </a:p>
        </p:txBody>
      </p:sp>
      <p:sp>
        <p:nvSpPr>
          <p:cNvPr id="8" name="TextBox 7"/>
          <p:cNvSpPr txBox="1"/>
          <p:nvPr/>
        </p:nvSpPr>
        <p:spPr>
          <a:xfrm>
            <a:off x="-5907" y="0"/>
            <a:ext cx="3408783" cy="338554"/>
          </a:xfrm>
          <a:prstGeom prst="rect">
            <a:avLst/>
          </a:prstGeom>
          <a:noFill/>
        </p:spPr>
        <p:txBody>
          <a:bodyPr wrap="square" rtlCol="0">
            <a:spAutoFit/>
          </a:bodyPr>
          <a:lstStyle/>
          <a:p>
            <a:pPr algn="ctr"/>
            <a:r>
              <a:rPr lang="en-US" sz="1600" dirty="0">
                <a:solidFill>
                  <a:srgbClr val="FFFF00"/>
                </a:solidFill>
                <a:effectLst>
                  <a:outerShdw blurRad="38100" dist="38100" dir="2700000" algn="tl">
                    <a:srgbClr val="000000">
                      <a:alpha val="43137"/>
                    </a:srgbClr>
                  </a:outerShdw>
                </a:effectLst>
                <a:latin typeface="Arial Black" pitchFamily="34" charset="0"/>
              </a:rPr>
              <a:t>My environmental impact</a:t>
            </a:r>
            <a:endParaRPr lang="en-CA" sz="1600" dirty="0">
              <a:solidFill>
                <a:srgbClr val="FFFF00"/>
              </a:solidFill>
              <a:effectLst>
                <a:outerShdw blurRad="38100" dist="38100" dir="2700000" algn="tl">
                  <a:srgbClr val="000000">
                    <a:alpha val="43137"/>
                  </a:srgbClr>
                </a:outerShdw>
              </a:effectLst>
              <a:latin typeface="Arial Black" pitchFamily="34" charset="0"/>
            </a:endParaRPr>
          </a:p>
        </p:txBody>
      </p:sp>
      <p:sp>
        <p:nvSpPr>
          <p:cNvPr id="14" name="Flowchart: Punched Tape 13"/>
          <p:cNvSpPr/>
          <p:nvPr/>
        </p:nvSpPr>
        <p:spPr>
          <a:xfrm flipH="1">
            <a:off x="3515371" y="5575053"/>
            <a:ext cx="1040683" cy="296152"/>
          </a:xfrm>
          <a:prstGeom prst="flowChartPunchedTape">
            <a:avLst/>
          </a:prstGeom>
          <a:solidFill>
            <a:srgbClr val="FF0000">
              <a:alpha val="50196"/>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Overexploitation</a:t>
            </a:r>
            <a:endParaRPr lang="en-CA" sz="900" dirty="0">
              <a:solidFill>
                <a:schemeClr val="tx1"/>
              </a:solidFill>
            </a:endParaRPr>
          </a:p>
        </p:txBody>
      </p:sp>
      <p:sp>
        <p:nvSpPr>
          <p:cNvPr id="30" name="Flowchart: Punched Tape 29"/>
          <p:cNvSpPr/>
          <p:nvPr/>
        </p:nvSpPr>
        <p:spPr>
          <a:xfrm flipH="1">
            <a:off x="2818542" y="4996394"/>
            <a:ext cx="756000" cy="296152"/>
          </a:xfrm>
          <a:prstGeom prst="flowChartPunchedTape">
            <a:avLst/>
          </a:prstGeom>
          <a:solidFill>
            <a:srgbClr val="FF0000">
              <a:alpha val="50196"/>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Habitat loss</a:t>
            </a:r>
            <a:endParaRPr lang="en-CA" sz="900" dirty="0">
              <a:solidFill>
                <a:schemeClr val="tx1"/>
              </a:solidFill>
            </a:endParaRPr>
          </a:p>
        </p:txBody>
      </p:sp>
      <p:sp>
        <p:nvSpPr>
          <p:cNvPr id="31" name="Flowchart: Punched Tape 30"/>
          <p:cNvSpPr/>
          <p:nvPr/>
        </p:nvSpPr>
        <p:spPr>
          <a:xfrm flipH="1">
            <a:off x="8356289" y="5600804"/>
            <a:ext cx="756000" cy="296152"/>
          </a:xfrm>
          <a:prstGeom prst="flowChartPunchedTape">
            <a:avLst/>
          </a:prstGeom>
          <a:solidFill>
            <a:srgbClr val="FF0000">
              <a:alpha val="50196"/>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Habitat loss</a:t>
            </a:r>
            <a:endParaRPr lang="en-CA" sz="900" dirty="0">
              <a:solidFill>
                <a:schemeClr val="tx1"/>
              </a:solidFill>
            </a:endParaRPr>
          </a:p>
        </p:txBody>
      </p:sp>
      <p:sp>
        <p:nvSpPr>
          <p:cNvPr id="32" name="Flowchart: Punched Tape 31"/>
          <p:cNvSpPr/>
          <p:nvPr/>
        </p:nvSpPr>
        <p:spPr>
          <a:xfrm flipH="1">
            <a:off x="164146" y="5127706"/>
            <a:ext cx="756000" cy="296152"/>
          </a:xfrm>
          <a:prstGeom prst="flowChartPunchedTape">
            <a:avLst/>
          </a:prstGeom>
          <a:solidFill>
            <a:srgbClr val="FF0000">
              <a:alpha val="50196"/>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Habitat loss</a:t>
            </a:r>
            <a:endParaRPr lang="en-CA" sz="900" dirty="0">
              <a:solidFill>
                <a:schemeClr val="tx1"/>
              </a:solidFill>
            </a:endParaRPr>
          </a:p>
        </p:txBody>
      </p:sp>
      <p:sp>
        <p:nvSpPr>
          <p:cNvPr id="9" name="Freeform 8"/>
          <p:cNvSpPr/>
          <p:nvPr/>
        </p:nvSpPr>
        <p:spPr>
          <a:xfrm>
            <a:off x="2019385" y="2368839"/>
            <a:ext cx="2163315" cy="3316737"/>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rgbClr val="FFFF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 name="Freeform 24"/>
          <p:cNvSpPr/>
          <p:nvPr/>
        </p:nvSpPr>
        <p:spPr>
          <a:xfrm>
            <a:off x="2020442" y="2379994"/>
            <a:ext cx="1256912" cy="2703896"/>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rgbClr val="FFFF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6" name="Freeform 25"/>
          <p:cNvSpPr/>
          <p:nvPr/>
        </p:nvSpPr>
        <p:spPr>
          <a:xfrm flipH="1">
            <a:off x="633541" y="2374778"/>
            <a:ext cx="1386900" cy="2867581"/>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rgbClr val="FFFF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Freeform 37"/>
          <p:cNvSpPr/>
          <p:nvPr/>
        </p:nvSpPr>
        <p:spPr>
          <a:xfrm>
            <a:off x="1187987" y="2379994"/>
            <a:ext cx="7356239" cy="3289147"/>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rgbClr val="FFFF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Flowchart: Punched Tape 38"/>
          <p:cNvSpPr/>
          <p:nvPr/>
        </p:nvSpPr>
        <p:spPr>
          <a:xfrm flipH="1">
            <a:off x="7121602" y="4184797"/>
            <a:ext cx="756000" cy="296152"/>
          </a:xfrm>
          <a:prstGeom prst="flowChartPunchedTape">
            <a:avLst/>
          </a:prstGeom>
          <a:solidFill>
            <a:srgbClr val="FF0000">
              <a:alpha val="50196"/>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Habitat loss</a:t>
            </a:r>
            <a:endParaRPr lang="en-CA" sz="900" dirty="0">
              <a:solidFill>
                <a:schemeClr val="tx1"/>
              </a:solidFill>
            </a:endParaRPr>
          </a:p>
        </p:txBody>
      </p:sp>
      <p:sp>
        <p:nvSpPr>
          <p:cNvPr id="40" name="Flowchart: Punched Tape 39"/>
          <p:cNvSpPr/>
          <p:nvPr/>
        </p:nvSpPr>
        <p:spPr>
          <a:xfrm flipH="1">
            <a:off x="7588947" y="5205257"/>
            <a:ext cx="756000" cy="296152"/>
          </a:xfrm>
          <a:prstGeom prst="flowChartPunchedTape">
            <a:avLst/>
          </a:prstGeom>
          <a:solidFill>
            <a:srgbClr val="FF0000">
              <a:alpha val="50196"/>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Habitat loss</a:t>
            </a:r>
            <a:endParaRPr lang="en-CA" sz="900" dirty="0">
              <a:solidFill>
                <a:schemeClr val="tx1"/>
              </a:solidFill>
            </a:endParaRPr>
          </a:p>
        </p:txBody>
      </p:sp>
      <p:sp>
        <p:nvSpPr>
          <p:cNvPr id="41" name="Flowchart: Punched Tape 40"/>
          <p:cNvSpPr/>
          <p:nvPr/>
        </p:nvSpPr>
        <p:spPr>
          <a:xfrm flipH="1">
            <a:off x="3252439" y="3431096"/>
            <a:ext cx="756000" cy="296152"/>
          </a:xfrm>
          <a:prstGeom prst="flowChartPunchedTape">
            <a:avLst/>
          </a:prstGeom>
          <a:solidFill>
            <a:srgbClr val="FF0000">
              <a:alpha val="50196"/>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Habitat loss</a:t>
            </a:r>
            <a:endParaRPr lang="en-CA" sz="900" dirty="0">
              <a:solidFill>
                <a:schemeClr val="tx1"/>
              </a:solidFill>
            </a:endParaRPr>
          </a:p>
        </p:txBody>
      </p:sp>
      <p:sp>
        <p:nvSpPr>
          <p:cNvPr id="46" name="Freeform 45"/>
          <p:cNvSpPr/>
          <p:nvPr/>
        </p:nvSpPr>
        <p:spPr>
          <a:xfrm>
            <a:off x="2761501" y="2373384"/>
            <a:ext cx="588281" cy="1570858"/>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bg2">
                <a:lumMod val="9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7" name="Flowchart: Punched Tape 46"/>
          <p:cNvSpPr/>
          <p:nvPr/>
        </p:nvSpPr>
        <p:spPr>
          <a:xfrm flipH="1">
            <a:off x="7711204" y="6537909"/>
            <a:ext cx="756000" cy="296152"/>
          </a:xfrm>
          <a:prstGeom prst="flowChartPunchedTape">
            <a:avLst/>
          </a:prstGeom>
          <a:solidFill>
            <a:srgbClr val="FF0000">
              <a:alpha val="50196"/>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Habitat loss</a:t>
            </a:r>
            <a:endParaRPr lang="en-CA" sz="900" dirty="0">
              <a:solidFill>
                <a:schemeClr val="tx1"/>
              </a:solidFill>
            </a:endParaRPr>
          </a:p>
        </p:txBody>
      </p:sp>
      <p:sp>
        <p:nvSpPr>
          <p:cNvPr id="48" name="Flowchart: Punched Tape 47"/>
          <p:cNvSpPr/>
          <p:nvPr/>
        </p:nvSpPr>
        <p:spPr>
          <a:xfrm flipH="1">
            <a:off x="7788226" y="6009556"/>
            <a:ext cx="756000" cy="296152"/>
          </a:xfrm>
          <a:prstGeom prst="flowChartPunchedTape">
            <a:avLst/>
          </a:prstGeom>
          <a:solidFill>
            <a:srgbClr val="FF0000">
              <a:alpha val="50196"/>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Habitat loss</a:t>
            </a:r>
            <a:endParaRPr lang="en-CA" sz="900" dirty="0">
              <a:solidFill>
                <a:schemeClr val="tx1"/>
              </a:solidFill>
            </a:endParaRPr>
          </a:p>
        </p:txBody>
      </p:sp>
      <p:sp>
        <p:nvSpPr>
          <p:cNvPr id="51" name="Flowchart: Punched Tape 50"/>
          <p:cNvSpPr/>
          <p:nvPr/>
        </p:nvSpPr>
        <p:spPr>
          <a:xfrm>
            <a:off x="1460562" y="4760651"/>
            <a:ext cx="943200" cy="283153"/>
          </a:xfrm>
          <a:prstGeom prst="flowChartPunchedTap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Climate change</a:t>
            </a:r>
            <a:endParaRPr lang="en-CA" sz="900" dirty="0">
              <a:solidFill>
                <a:schemeClr val="tx1"/>
              </a:solidFill>
            </a:endParaRPr>
          </a:p>
        </p:txBody>
      </p:sp>
      <p:sp>
        <p:nvSpPr>
          <p:cNvPr id="55" name="Freeform 54"/>
          <p:cNvSpPr/>
          <p:nvPr/>
        </p:nvSpPr>
        <p:spPr>
          <a:xfrm flipH="1">
            <a:off x="479831" y="2373382"/>
            <a:ext cx="3786571" cy="3448262"/>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accent6">
                <a:lumMod val="40000"/>
                <a:lumOff val="6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8" name="Flowchart: Punched Tape 57"/>
          <p:cNvSpPr/>
          <p:nvPr/>
        </p:nvSpPr>
        <p:spPr>
          <a:xfrm>
            <a:off x="5500247" y="5292546"/>
            <a:ext cx="1004400" cy="316940"/>
          </a:xfrm>
          <a:prstGeom prst="flowChartPunchedTap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Overexploitation</a:t>
            </a:r>
            <a:endParaRPr lang="en-CA" sz="900" dirty="0">
              <a:solidFill>
                <a:schemeClr val="tx1"/>
              </a:solidFill>
            </a:endParaRPr>
          </a:p>
        </p:txBody>
      </p:sp>
      <p:sp>
        <p:nvSpPr>
          <p:cNvPr id="59" name="Flowchart: Punched Tape 58"/>
          <p:cNvSpPr/>
          <p:nvPr/>
        </p:nvSpPr>
        <p:spPr>
          <a:xfrm>
            <a:off x="2129188" y="5850281"/>
            <a:ext cx="1004400" cy="316940"/>
          </a:xfrm>
          <a:prstGeom prst="flowChartPunchedTap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Overexploitation</a:t>
            </a:r>
            <a:endParaRPr lang="en-CA" sz="900" dirty="0">
              <a:solidFill>
                <a:schemeClr val="tx1"/>
              </a:solidFill>
            </a:endParaRPr>
          </a:p>
        </p:txBody>
      </p:sp>
      <p:sp>
        <p:nvSpPr>
          <p:cNvPr id="62" name="Freeform 61"/>
          <p:cNvSpPr/>
          <p:nvPr/>
        </p:nvSpPr>
        <p:spPr>
          <a:xfrm flipH="1">
            <a:off x="4101220" y="2355279"/>
            <a:ext cx="3387735" cy="1882431"/>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accent5">
                <a:lumMod val="20000"/>
                <a:lumOff val="8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3" name="Freeform 62"/>
          <p:cNvSpPr/>
          <p:nvPr/>
        </p:nvSpPr>
        <p:spPr>
          <a:xfrm flipH="1">
            <a:off x="7146003" y="2355278"/>
            <a:ext cx="342951" cy="2326259"/>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accent5">
                <a:lumMod val="20000"/>
                <a:lumOff val="8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Freeform 9"/>
          <p:cNvSpPr/>
          <p:nvPr/>
        </p:nvSpPr>
        <p:spPr>
          <a:xfrm>
            <a:off x="4101219" y="4172723"/>
            <a:ext cx="470313" cy="2095496"/>
          </a:xfrm>
          <a:custGeom>
            <a:avLst/>
            <a:gdLst>
              <a:gd name="connsiteX0" fmla="*/ 63375 w 379779"/>
              <a:gd name="connsiteY0" fmla="*/ 2127565 h 2127565"/>
              <a:gd name="connsiteX1" fmla="*/ 362139 w 379779"/>
              <a:gd name="connsiteY1" fmla="*/ 1620571 h 2127565"/>
              <a:gd name="connsiteX2" fmla="*/ 307818 w 379779"/>
              <a:gd name="connsiteY2" fmla="*/ 823866 h 2127565"/>
              <a:gd name="connsiteX3" fmla="*/ 0 w 379779"/>
              <a:gd name="connsiteY3" fmla="*/ 0 h 2127565"/>
            </a:gdLst>
            <a:ahLst/>
            <a:cxnLst>
              <a:cxn ang="0">
                <a:pos x="connsiteX0" y="connsiteY0"/>
              </a:cxn>
              <a:cxn ang="0">
                <a:pos x="connsiteX1" y="connsiteY1"/>
              </a:cxn>
              <a:cxn ang="0">
                <a:pos x="connsiteX2" y="connsiteY2"/>
              </a:cxn>
              <a:cxn ang="0">
                <a:pos x="connsiteX3" y="connsiteY3"/>
              </a:cxn>
            </a:cxnLst>
            <a:rect l="l" t="t" r="r" b="b"/>
            <a:pathLst>
              <a:path w="379779" h="2127565">
                <a:moveTo>
                  <a:pt x="63375" y="2127565"/>
                </a:moveTo>
                <a:cubicBezTo>
                  <a:pt x="192387" y="1982709"/>
                  <a:pt x="321399" y="1837854"/>
                  <a:pt x="362139" y="1620571"/>
                </a:cubicBezTo>
                <a:cubicBezTo>
                  <a:pt x="402880" y="1403288"/>
                  <a:pt x="368175" y="1093961"/>
                  <a:pt x="307818" y="823866"/>
                </a:cubicBezTo>
                <a:cubicBezTo>
                  <a:pt x="247461" y="553771"/>
                  <a:pt x="123730" y="276885"/>
                  <a:pt x="0" y="0"/>
                </a:cubicBezTo>
              </a:path>
            </a:pathLst>
          </a:custGeom>
          <a:noFill/>
          <a:ln w="28575">
            <a:solidFill>
              <a:schemeClr val="accent2">
                <a:lumMod val="20000"/>
                <a:lumOff val="8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5" name="Freeform 64"/>
          <p:cNvSpPr/>
          <p:nvPr/>
        </p:nvSpPr>
        <p:spPr>
          <a:xfrm>
            <a:off x="4101220" y="4633814"/>
            <a:ext cx="3044783" cy="1634405"/>
          </a:xfrm>
          <a:custGeom>
            <a:avLst/>
            <a:gdLst>
              <a:gd name="connsiteX0" fmla="*/ 63375 w 379779"/>
              <a:gd name="connsiteY0" fmla="*/ 2127565 h 2127565"/>
              <a:gd name="connsiteX1" fmla="*/ 362139 w 379779"/>
              <a:gd name="connsiteY1" fmla="*/ 1620571 h 2127565"/>
              <a:gd name="connsiteX2" fmla="*/ 307818 w 379779"/>
              <a:gd name="connsiteY2" fmla="*/ 823866 h 2127565"/>
              <a:gd name="connsiteX3" fmla="*/ 0 w 379779"/>
              <a:gd name="connsiteY3" fmla="*/ 0 h 2127565"/>
              <a:gd name="connsiteX0" fmla="*/ 0 w 2220676"/>
              <a:gd name="connsiteY0" fmla="*/ 2161335 h 2161335"/>
              <a:gd name="connsiteX1" fmla="*/ 298764 w 2220676"/>
              <a:gd name="connsiteY1" fmla="*/ 1654341 h 2161335"/>
              <a:gd name="connsiteX2" fmla="*/ 244443 w 2220676"/>
              <a:gd name="connsiteY2" fmla="*/ 857636 h 2161335"/>
              <a:gd name="connsiteX3" fmla="*/ 2214506 w 2220676"/>
              <a:gd name="connsiteY3" fmla="*/ 0 h 2161335"/>
              <a:gd name="connsiteX0" fmla="*/ 0 w 2224748"/>
              <a:gd name="connsiteY0" fmla="*/ 2161335 h 2161335"/>
              <a:gd name="connsiteX1" fmla="*/ 298764 w 2224748"/>
              <a:gd name="connsiteY1" fmla="*/ 1654341 h 2161335"/>
              <a:gd name="connsiteX2" fmla="*/ 987076 w 2224748"/>
              <a:gd name="connsiteY2" fmla="*/ 474899 h 2161335"/>
              <a:gd name="connsiteX3" fmla="*/ 2214506 w 2224748"/>
              <a:gd name="connsiteY3" fmla="*/ 0 h 2161335"/>
              <a:gd name="connsiteX0" fmla="*/ 0 w 2224748"/>
              <a:gd name="connsiteY0" fmla="*/ 2161335 h 2161335"/>
              <a:gd name="connsiteX1" fmla="*/ 298764 w 2224748"/>
              <a:gd name="connsiteY1" fmla="*/ 1294118 h 2161335"/>
              <a:gd name="connsiteX2" fmla="*/ 987076 w 2224748"/>
              <a:gd name="connsiteY2" fmla="*/ 474899 h 2161335"/>
              <a:gd name="connsiteX3" fmla="*/ 2214506 w 2224748"/>
              <a:gd name="connsiteY3" fmla="*/ 0 h 2161335"/>
            </a:gdLst>
            <a:ahLst/>
            <a:cxnLst>
              <a:cxn ang="0">
                <a:pos x="connsiteX0" y="connsiteY0"/>
              </a:cxn>
              <a:cxn ang="0">
                <a:pos x="connsiteX1" y="connsiteY1"/>
              </a:cxn>
              <a:cxn ang="0">
                <a:pos x="connsiteX2" y="connsiteY2"/>
              </a:cxn>
              <a:cxn ang="0">
                <a:pos x="connsiteX3" y="connsiteY3"/>
              </a:cxn>
            </a:cxnLst>
            <a:rect l="l" t="t" r="r" b="b"/>
            <a:pathLst>
              <a:path w="2224748" h="2161335">
                <a:moveTo>
                  <a:pt x="0" y="2161335"/>
                </a:moveTo>
                <a:cubicBezTo>
                  <a:pt x="129012" y="2016479"/>
                  <a:pt x="134251" y="1575191"/>
                  <a:pt x="298764" y="1294118"/>
                </a:cubicBezTo>
                <a:cubicBezTo>
                  <a:pt x="463277" y="1013045"/>
                  <a:pt x="667786" y="690585"/>
                  <a:pt x="987076" y="474899"/>
                </a:cubicBezTo>
                <a:cubicBezTo>
                  <a:pt x="1306366" y="259213"/>
                  <a:pt x="2338236" y="276885"/>
                  <a:pt x="2214506" y="0"/>
                </a:cubicBezTo>
              </a:path>
            </a:pathLst>
          </a:custGeom>
          <a:noFill/>
          <a:ln w="28575">
            <a:solidFill>
              <a:schemeClr val="accent2">
                <a:lumMod val="20000"/>
                <a:lumOff val="8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6" name="Freeform 65"/>
          <p:cNvSpPr/>
          <p:nvPr/>
        </p:nvSpPr>
        <p:spPr>
          <a:xfrm flipV="1">
            <a:off x="3436899" y="3945389"/>
            <a:ext cx="745802" cy="283152"/>
          </a:xfrm>
          <a:custGeom>
            <a:avLst/>
            <a:gdLst>
              <a:gd name="connsiteX0" fmla="*/ 63375 w 379779"/>
              <a:gd name="connsiteY0" fmla="*/ 2127565 h 2127565"/>
              <a:gd name="connsiteX1" fmla="*/ 362139 w 379779"/>
              <a:gd name="connsiteY1" fmla="*/ 1620571 h 2127565"/>
              <a:gd name="connsiteX2" fmla="*/ 307818 w 379779"/>
              <a:gd name="connsiteY2" fmla="*/ 823866 h 2127565"/>
              <a:gd name="connsiteX3" fmla="*/ 0 w 379779"/>
              <a:gd name="connsiteY3" fmla="*/ 0 h 2127565"/>
              <a:gd name="connsiteX0" fmla="*/ 0 w 2220676"/>
              <a:gd name="connsiteY0" fmla="*/ 2161335 h 2161335"/>
              <a:gd name="connsiteX1" fmla="*/ 298764 w 2220676"/>
              <a:gd name="connsiteY1" fmla="*/ 1654341 h 2161335"/>
              <a:gd name="connsiteX2" fmla="*/ 244443 w 2220676"/>
              <a:gd name="connsiteY2" fmla="*/ 857636 h 2161335"/>
              <a:gd name="connsiteX3" fmla="*/ 2214506 w 2220676"/>
              <a:gd name="connsiteY3" fmla="*/ 0 h 2161335"/>
              <a:gd name="connsiteX0" fmla="*/ 0 w 2224748"/>
              <a:gd name="connsiteY0" fmla="*/ 2161335 h 2161335"/>
              <a:gd name="connsiteX1" fmla="*/ 298764 w 2224748"/>
              <a:gd name="connsiteY1" fmla="*/ 1654341 h 2161335"/>
              <a:gd name="connsiteX2" fmla="*/ 987076 w 2224748"/>
              <a:gd name="connsiteY2" fmla="*/ 474899 h 2161335"/>
              <a:gd name="connsiteX3" fmla="*/ 2214506 w 2224748"/>
              <a:gd name="connsiteY3" fmla="*/ 0 h 2161335"/>
              <a:gd name="connsiteX0" fmla="*/ 0 w 2224748"/>
              <a:gd name="connsiteY0" fmla="*/ 2161335 h 2161335"/>
              <a:gd name="connsiteX1" fmla="*/ 298764 w 2224748"/>
              <a:gd name="connsiteY1" fmla="*/ 1294118 h 2161335"/>
              <a:gd name="connsiteX2" fmla="*/ 987076 w 2224748"/>
              <a:gd name="connsiteY2" fmla="*/ 474899 h 2161335"/>
              <a:gd name="connsiteX3" fmla="*/ 2214506 w 2224748"/>
              <a:gd name="connsiteY3" fmla="*/ 0 h 2161335"/>
            </a:gdLst>
            <a:ahLst/>
            <a:cxnLst>
              <a:cxn ang="0">
                <a:pos x="connsiteX0" y="connsiteY0"/>
              </a:cxn>
              <a:cxn ang="0">
                <a:pos x="connsiteX1" y="connsiteY1"/>
              </a:cxn>
              <a:cxn ang="0">
                <a:pos x="connsiteX2" y="connsiteY2"/>
              </a:cxn>
              <a:cxn ang="0">
                <a:pos x="connsiteX3" y="connsiteY3"/>
              </a:cxn>
            </a:cxnLst>
            <a:rect l="l" t="t" r="r" b="b"/>
            <a:pathLst>
              <a:path w="2224748" h="2161335">
                <a:moveTo>
                  <a:pt x="0" y="2161335"/>
                </a:moveTo>
                <a:cubicBezTo>
                  <a:pt x="129012" y="2016479"/>
                  <a:pt x="134251" y="1575191"/>
                  <a:pt x="298764" y="1294118"/>
                </a:cubicBezTo>
                <a:cubicBezTo>
                  <a:pt x="463277" y="1013045"/>
                  <a:pt x="667786" y="690585"/>
                  <a:pt x="987076" y="474899"/>
                </a:cubicBezTo>
                <a:cubicBezTo>
                  <a:pt x="1306366" y="259213"/>
                  <a:pt x="2338236" y="276885"/>
                  <a:pt x="2214506" y="0"/>
                </a:cubicBezTo>
              </a:path>
            </a:pathLst>
          </a:custGeom>
          <a:noFill/>
          <a:ln w="28575">
            <a:solidFill>
              <a:schemeClr val="accent2">
                <a:lumMod val="20000"/>
                <a:lumOff val="8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Freeform 66"/>
          <p:cNvSpPr/>
          <p:nvPr/>
        </p:nvSpPr>
        <p:spPr>
          <a:xfrm flipV="1">
            <a:off x="3349783" y="3945389"/>
            <a:ext cx="3793682" cy="736146"/>
          </a:xfrm>
          <a:custGeom>
            <a:avLst/>
            <a:gdLst>
              <a:gd name="connsiteX0" fmla="*/ 63375 w 379779"/>
              <a:gd name="connsiteY0" fmla="*/ 2127565 h 2127565"/>
              <a:gd name="connsiteX1" fmla="*/ 362139 w 379779"/>
              <a:gd name="connsiteY1" fmla="*/ 1620571 h 2127565"/>
              <a:gd name="connsiteX2" fmla="*/ 307818 w 379779"/>
              <a:gd name="connsiteY2" fmla="*/ 823866 h 2127565"/>
              <a:gd name="connsiteX3" fmla="*/ 0 w 379779"/>
              <a:gd name="connsiteY3" fmla="*/ 0 h 2127565"/>
              <a:gd name="connsiteX0" fmla="*/ 0 w 2220676"/>
              <a:gd name="connsiteY0" fmla="*/ 2161335 h 2161335"/>
              <a:gd name="connsiteX1" fmla="*/ 298764 w 2220676"/>
              <a:gd name="connsiteY1" fmla="*/ 1654341 h 2161335"/>
              <a:gd name="connsiteX2" fmla="*/ 244443 w 2220676"/>
              <a:gd name="connsiteY2" fmla="*/ 857636 h 2161335"/>
              <a:gd name="connsiteX3" fmla="*/ 2214506 w 2220676"/>
              <a:gd name="connsiteY3" fmla="*/ 0 h 2161335"/>
              <a:gd name="connsiteX0" fmla="*/ 0 w 2224748"/>
              <a:gd name="connsiteY0" fmla="*/ 2161335 h 2161335"/>
              <a:gd name="connsiteX1" fmla="*/ 298764 w 2224748"/>
              <a:gd name="connsiteY1" fmla="*/ 1654341 h 2161335"/>
              <a:gd name="connsiteX2" fmla="*/ 987076 w 2224748"/>
              <a:gd name="connsiteY2" fmla="*/ 474899 h 2161335"/>
              <a:gd name="connsiteX3" fmla="*/ 2214506 w 2224748"/>
              <a:gd name="connsiteY3" fmla="*/ 0 h 2161335"/>
              <a:gd name="connsiteX0" fmla="*/ 0 w 2224748"/>
              <a:gd name="connsiteY0" fmla="*/ 2161335 h 2161335"/>
              <a:gd name="connsiteX1" fmla="*/ 298764 w 2224748"/>
              <a:gd name="connsiteY1" fmla="*/ 1294118 h 2161335"/>
              <a:gd name="connsiteX2" fmla="*/ 987076 w 2224748"/>
              <a:gd name="connsiteY2" fmla="*/ 474899 h 2161335"/>
              <a:gd name="connsiteX3" fmla="*/ 2214506 w 2224748"/>
              <a:gd name="connsiteY3" fmla="*/ 0 h 2161335"/>
              <a:gd name="connsiteX0" fmla="*/ 0 w 2224748"/>
              <a:gd name="connsiteY0" fmla="*/ 2161335 h 2161335"/>
              <a:gd name="connsiteX1" fmla="*/ 298764 w 2224748"/>
              <a:gd name="connsiteY1" fmla="*/ 1294118 h 2161335"/>
              <a:gd name="connsiteX2" fmla="*/ 987076 w 2224748"/>
              <a:gd name="connsiteY2" fmla="*/ 474899 h 2161335"/>
              <a:gd name="connsiteX3" fmla="*/ 2214506 w 2224748"/>
              <a:gd name="connsiteY3" fmla="*/ 0 h 2161335"/>
              <a:gd name="connsiteX0" fmla="*/ 0 w 2224748"/>
              <a:gd name="connsiteY0" fmla="*/ 2311379 h 2311379"/>
              <a:gd name="connsiteX1" fmla="*/ 298764 w 2224748"/>
              <a:gd name="connsiteY1" fmla="*/ 1294118 h 2311379"/>
              <a:gd name="connsiteX2" fmla="*/ 987076 w 2224748"/>
              <a:gd name="connsiteY2" fmla="*/ 474899 h 2311379"/>
              <a:gd name="connsiteX3" fmla="*/ 2214506 w 2224748"/>
              <a:gd name="connsiteY3" fmla="*/ 0 h 2311379"/>
            </a:gdLst>
            <a:ahLst/>
            <a:cxnLst>
              <a:cxn ang="0">
                <a:pos x="connsiteX0" y="connsiteY0"/>
              </a:cxn>
              <a:cxn ang="0">
                <a:pos x="connsiteX1" y="connsiteY1"/>
              </a:cxn>
              <a:cxn ang="0">
                <a:pos x="connsiteX2" y="connsiteY2"/>
              </a:cxn>
              <a:cxn ang="0">
                <a:pos x="connsiteX3" y="connsiteY3"/>
              </a:cxn>
            </a:cxnLst>
            <a:rect l="l" t="t" r="r" b="b"/>
            <a:pathLst>
              <a:path w="2224748" h="2311379">
                <a:moveTo>
                  <a:pt x="0" y="2311379"/>
                </a:moveTo>
                <a:cubicBezTo>
                  <a:pt x="129012" y="1686377"/>
                  <a:pt x="134251" y="1600198"/>
                  <a:pt x="298764" y="1294118"/>
                </a:cubicBezTo>
                <a:cubicBezTo>
                  <a:pt x="463277" y="988038"/>
                  <a:pt x="667786" y="690585"/>
                  <a:pt x="987076" y="474899"/>
                </a:cubicBezTo>
                <a:cubicBezTo>
                  <a:pt x="1306366" y="259213"/>
                  <a:pt x="2338236" y="276885"/>
                  <a:pt x="2214506" y="0"/>
                </a:cubicBezTo>
              </a:path>
            </a:pathLst>
          </a:custGeom>
          <a:noFill/>
          <a:ln w="28575">
            <a:solidFill>
              <a:schemeClr val="accent2">
                <a:lumMod val="20000"/>
                <a:lumOff val="8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Freeform 55"/>
          <p:cNvSpPr/>
          <p:nvPr/>
        </p:nvSpPr>
        <p:spPr>
          <a:xfrm flipH="1">
            <a:off x="2607397" y="2373381"/>
            <a:ext cx="1659005" cy="3598685"/>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accent6">
                <a:lumMod val="40000"/>
                <a:lumOff val="6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4" name="Freeform 53"/>
          <p:cNvSpPr/>
          <p:nvPr/>
        </p:nvSpPr>
        <p:spPr>
          <a:xfrm>
            <a:off x="4266895" y="2362974"/>
            <a:ext cx="1735552" cy="3027461"/>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accent6">
                <a:lumMod val="40000"/>
                <a:lumOff val="6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4" name="Freeform 43"/>
          <p:cNvSpPr/>
          <p:nvPr/>
        </p:nvSpPr>
        <p:spPr>
          <a:xfrm>
            <a:off x="2741788" y="2355279"/>
            <a:ext cx="5148542" cy="4182630"/>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bg2">
                <a:lumMod val="9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5" name="Freeform 44"/>
          <p:cNvSpPr/>
          <p:nvPr/>
        </p:nvSpPr>
        <p:spPr>
          <a:xfrm>
            <a:off x="2781868" y="2351986"/>
            <a:ext cx="5384358" cy="3768157"/>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bg2">
                <a:lumMod val="9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Flowchart: Punched Tape 14"/>
          <p:cNvSpPr/>
          <p:nvPr/>
        </p:nvSpPr>
        <p:spPr>
          <a:xfrm>
            <a:off x="7040730" y="3802666"/>
            <a:ext cx="943200" cy="283153"/>
          </a:xfrm>
          <a:prstGeom prst="flowChartPunchedTap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Climate change</a:t>
            </a:r>
            <a:endParaRPr lang="en-CA" sz="900" dirty="0">
              <a:solidFill>
                <a:schemeClr val="tx1"/>
              </a:solidFill>
            </a:endParaRPr>
          </a:p>
        </p:txBody>
      </p:sp>
      <p:sp>
        <p:nvSpPr>
          <p:cNvPr id="70" name="Freeform 69"/>
          <p:cNvSpPr/>
          <p:nvPr/>
        </p:nvSpPr>
        <p:spPr>
          <a:xfrm flipH="1">
            <a:off x="3349782" y="2373381"/>
            <a:ext cx="4139172" cy="1570861"/>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accent5">
                <a:lumMod val="20000"/>
                <a:lumOff val="8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4" name="Flowchart: Punched Tape 73"/>
          <p:cNvSpPr/>
          <p:nvPr/>
        </p:nvSpPr>
        <p:spPr>
          <a:xfrm flipH="1">
            <a:off x="3196542" y="3852941"/>
            <a:ext cx="756000" cy="296152"/>
          </a:xfrm>
          <a:prstGeom prst="flowChartPunchedTape">
            <a:avLst/>
          </a:prstGeom>
          <a:solidFill>
            <a:srgbClr val="FF0000">
              <a:alpha val="50196"/>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Habitat loss</a:t>
            </a:r>
            <a:endParaRPr lang="en-CA" sz="900" dirty="0">
              <a:solidFill>
                <a:schemeClr val="tx1"/>
              </a:solidFill>
            </a:endParaRPr>
          </a:p>
        </p:txBody>
      </p:sp>
      <p:sp>
        <p:nvSpPr>
          <p:cNvPr id="76" name="Freeform 75"/>
          <p:cNvSpPr/>
          <p:nvPr/>
        </p:nvSpPr>
        <p:spPr>
          <a:xfrm>
            <a:off x="4266403" y="4228539"/>
            <a:ext cx="1446194" cy="532111"/>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accent5">
                <a:lumMod val="20000"/>
                <a:lumOff val="8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7" name="Freeform 76"/>
          <p:cNvSpPr/>
          <p:nvPr/>
        </p:nvSpPr>
        <p:spPr>
          <a:xfrm flipH="1">
            <a:off x="5701277" y="4698746"/>
            <a:ext cx="1444723" cy="61903"/>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accent5">
                <a:lumMod val="20000"/>
                <a:lumOff val="8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8" name="Freeform 77"/>
          <p:cNvSpPr/>
          <p:nvPr/>
        </p:nvSpPr>
        <p:spPr>
          <a:xfrm flipH="1" flipV="1">
            <a:off x="3349782" y="3922831"/>
            <a:ext cx="2362390" cy="837820"/>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20264 w 2933323"/>
              <a:gd name="connsiteY1" fmla="*/ 3324688 h 3485584"/>
              <a:gd name="connsiteX2" fmla="*/ 2263366 w 2933323"/>
              <a:gd name="connsiteY2" fmla="*/ 2308634 h 3485584"/>
              <a:gd name="connsiteX3" fmla="*/ 2933323 w 2933323"/>
              <a:gd name="connsiteY3" fmla="*/ 3485584 h 3485584"/>
              <a:gd name="connsiteX0" fmla="*/ 0 w 2933323"/>
              <a:gd name="connsiteY0" fmla="*/ 0 h 3849897"/>
              <a:gd name="connsiteX1" fmla="*/ 1220264 w 2933323"/>
              <a:gd name="connsiteY1" fmla="*/ 3324688 h 3849897"/>
              <a:gd name="connsiteX2" fmla="*/ 2120265 w 2933323"/>
              <a:gd name="connsiteY2" fmla="*/ 3849114 h 3849897"/>
              <a:gd name="connsiteX3" fmla="*/ 2933323 w 2933323"/>
              <a:gd name="connsiteY3" fmla="*/ 3485584 h 3849897"/>
              <a:gd name="connsiteX0" fmla="*/ 0 w 2933323"/>
              <a:gd name="connsiteY0" fmla="*/ 0 h 3849897"/>
              <a:gd name="connsiteX1" fmla="*/ 1220264 w 2933323"/>
              <a:gd name="connsiteY1" fmla="*/ 3324688 h 3849897"/>
              <a:gd name="connsiteX2" fmla="*/ 2120265 w 2933323"/>
              <a:gd name="connsiteY2" fmla="*/ 3849114 h 3849897"/>
              <a:gd name="connsiteX3" fmla="*/ 2933323 w 2933323"/>
              <a:gd name="connsiteY3" fmla="*/ 3485584 h 3849897"/>
            </a:gdLst>
            <a:ahLst/>
            <a:cxnLst>
              <a:cxn ang="0">
                <a:pos x="connsiteX0" y="connsiteY0"/>
              </a:cxn>
              <a:cxn ang="0">
                <a:pos x="connsiteX1" y="connsiteY1"/>
              </a:cxn>
              <a:cxn ang="0">
                <a:pos x="connsiteX2" y="connsiteY2"/>
              </a:cxn>
              <a:cxn ang="0">
                <a:pos x="connsiteX3" y="connsiteY3"/>
              </a:cxn>
            </a:cxnLst>
            <a:rect l="l" t="t" r="r" b="b"/>
            <a:pathLst>
              <a:path w="2933323" h="3849897">
                <a:moveTo>
                  <a:pt x="0" y="0"/>
                </a:moveTo>
                <a:cubicBezTo>
                  <a:pt x="236627" y="903032"/>
                  <a:pt x="859634" y="2936898"/>
                  <a:pt x="1220264" y="3324688"/>
                </a:cubicBezTo>
                <a:cubicBezTo>
                  <a:pt x="1580894" y="3712478"/>
                  <a:pt x="1834755" y="3822298"/>
                  <a:pt x="2120265" y="3849114"/>
                </a:cubicBezTo>
                <a:cubicBezTo>
                  <a:pt x="2405775" y="3875930"/>
                  <a:pt x="2829208" y="3196628"/>
                  <a:pt x="2933323" y="3485584"/>
                </a:cubicBezTo>
              </a:path>
            </a:pathLst>
          </a:custGeom>
          <a:noFill/>
          <a:ln w="38100">
            <a:solidFill>
              <a:schemeClr val="accent5">
                <a:lumMod val="20000"/>
                <a:lumOff val="80000"/>
              </a:schemeClr>
            </a:solidFill>
            <a:prstDash val="sysDash"/>
            <a:headEnd type="triangl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1" name="Flowchart: Punched Tape 80"/>
          <p:cNvSpPr/>
          <p:nvPr/>
        </p:nvSpPr>
        <p:spPr>
          <a:xfrm>
            <a:off x="8109557" y="4902227"/>
            <a:ext cx="943200" cy="283153"/>
          </a:xfrm>
          <a:prstGeom prst="flowChartPunchedTap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Climate change</a:t>
            </a:r>
            <a:endParaRPr lang="en-CA" sz="900" dirty="0">
              <a:solidFill>
                <a:schemeClr val="tx1"/>
              </a:solidFill>
            </a:endParaRPr>
          </a:p>
        </p:txBody>
      </p:sp>
      <p:grpSp>
        <p:nvGrpSpPr>
          <p:cNvPr id="2" name="Group 1"/>
          <p:cNvGrpSpPr/>
          <p:nvPr/>
        </p:nvGrpSpPr>
        <p:grpSpPr>
          <a:xfrm>
            <a:off x="807395" y="1856045"/>
            <a:ext cx="767775" cy="578930"/>
            <a:chOff x="807395" y="1856045"/>
            <a:chExt cx="767775" cy="578930"/>
          </a:xfrm>
        </p:grpSpPr>
        <p:sp>
          <p:nvSpPr>
            <p:cNvPr id="21" name="TextBox 20"/>
            <p:cNvSpPr txBox="1"/>
            <p:nvPr/>
          </p:nvSpPr>
          <p:spPr>
            <a:xfrm>
              <a:off x="807395" y="1856045"/>
              <a:ext cx="767775" cy="461665"/>
            </a:xfrm>
            <a:prstGeom prst="rect">
              <a:avLst/>
            </a:prstGeom>
            <a:noFill/>
          </p:spPr>
          <p:txBody>
            <a:bodyPr wrap="none" rtlCol="0">
              <a:spAutoFit/>
            </a:bodyPr>
            <a:lstStyle/>
            <a:p>
              <a:pPr algn="ctr"/>
              <a:r>
                <a:rPr lang="en-US" sz="1200" dirty="0"/>
                <a:t>Breakfast</a:t>
              </a:r>
            </a:p>
            <a:p>
              <a:pPr algn="ctr"/>
              <a:r>
                <a:rPr lang="en-US" sz="1200" dirty="0" err="1"/>
                <a:t>6:30am</a:t>
              </a:r>
              <a:endParaRPr lang="en-CA" sz="1200" dirty="0"/>
            </a:p>
          </p:txBody>
        </p:sp>
        <p:cxnSp>
          <p:nvCxnSpPr>
            <p:cNvPr id="7" name="Straight Connector 6"/>
            <p:cNvCxnSpPr/>
            <p:nvPr/>
          </p:nvCxnSpPr>
          <p:spPr>
            <a:xfrm>
              <a:off x="1187988" y="2290975"/>
              <a:ext cx="0" cy="144000"/>
            </a:xfrm>
            <a:prstGeom prst="line">
              <a:avLst/>
            </a:prstGeom>
            <a:ln w="76200"/>
          </p:spPr>
          <p:style>
            <a:lnRef idx="1">
              <a:schemeClr val="accent1"/>
            </a:lnRef>
            <a:fillRef idx="0">
              <a:schemeClr val="accent1"/>
            </a:fillRef>
            <a:effectRef idx="0">
              <a:schemeClr val="accent1"/>
            </a:effectRef>
            <a:fontRef idx="minor">
              <a:schemeClr val="tx1"/>
            </a:fontRef>
          </p:style>
        </p:cxnSp>
      </p:grpSp>
      <p:grpSp>
        <p:nvGrpSpPr>
          <p:cNvPr id="3" name="Group 2"/>
          <p:cNvGrpSpPr/>
          <p:nvPr/>
        </p:nvGrpSpPr>
        <p:grpSpPr>
          <a:xfrm>
            <a:off x="1690297" y="1856469"/>
            <a:ext cx="659155" cy="588917"/>
            <a:chOff x="1690297" y="1856469"/>
            <a:chExt cx="659155" cy="588917"/>
          </a:xfrm>
        </p:grpSpPr>
        <p:sp>
          <p:nvSpPr>
            <p:cNvPr id="34" name="TextBox 33"/>
            <p:cNvSpPr txBox="1"/>
            <p:nvPr/>
          </p:nvSpPr>
          <p:spPr>
            <a:xfrm>
              <a:off x="1690297" y="1856469"/>
              <a:ext cx="659155" cy="461665"/>
            </a:xfrm>
            <a:prstGeom prst="rect">
              <a:avLst/>
            </a:prstGeom>
            <a:noFill/>
          </p:spPr>
          <p:txBody>
            <a:bodyPr wrap="none" rtlCol="0">
              <a:spAutoFit/>
            </a:bodyPr>
            <a:lstStyle/>
            <a:p>
              <a:pPr algn="ctr"/>
              <a:r>
                <a:rPr lang="en-US" sz="1200" dirty="0"/>
                <a:t>Shower</a:t>
              </a:r>
            </a:p>
            <a:p>
              <a:pPr algn="ctr"/>
              <a:r>
                <a:rPr lang="en-US" sz="1200" dirty="0" err="1"/>
                <a:t>7:30am</a:t>
              </a:r>
              <a:endParaRPr lang="en-CA" sz="1200" dirty="0"/>
            </a:p>
          </p:txBody>
        </p:sp>
        <p:cxnSp>
          <p:nvCxnSpPr>
            <p:cNvPr id="36" name="Straight Connector 35"/>
            <p:cNvCxnSpPr/>
            <p:nvPr/>
          </p:nvCxnSpPr>
          <p:spPr>
            <a:xfrm>
              <a:off x="2019385" y="2301386"/>
              <a:ext cx="0" cy="144000"/>
            </a:xfrm>
            <a:prstGeom prst="line">
              <a:avLst/>
            </a:prstGeom>
            <a:ln w="76200"/>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2436684" y="1848774"/>
            <a:ext cx="659156" cy="588917"/>
            <a:chOff x="2436684" y="1848774"/>
            <a:chExt cx="659156" cy="588917"/>
          </a:xfrm>
        </p:grpSpPr>
        <p:sp>
          <p:nvSpPr>
            <p:cNvPr id="42" name="TextBox 41"/>
            <p:cNvSpPr txBox="1"/>
            <p:nvPr/>
          </p:nvSpPr>
          <p:spPr>
            <a:xfrm>
              <a:off x="2436684" y="1848774"/>
              <a:ext cx="659156" cy="461665"/>
            </a:xfrm>
            <a:prstGeom prst="rect">
              <a:avLst/>
            </a:prstGeom>
            <a:noFill/>
          </p:spPr>
          <p:txBody>
            <a:bodyPr wrap="none" rtlCol="0">
              <a:spAutoFit/>
            </a:bodyPr>
            <a:lstStyle/>
            <a:p>
              <a:pPr algn="ctr"/>
              <a:r>
                <a:rPr lang="en-US" sz="1200" dirty="0"/>
                <a:t>Driving</a:t>
              </a:r>
            </a:p>
            <a:p>
              <a:pPr algn="ctr"/>
              <a:r>
                <a:rPr lang="en-US" sz="1200" dirty="0" err="1"/>
                <a:t>8:00am</a:t>
              </a:r>
              <a:endParaRPr lang="en-CA" sz="1200" dirty="0"/>
            </a:p>
          </p:txBody>
        </p:sp>
        <p:cxnSp>
          <p:nvCxnSpPr>
            <p:cNvPr id="43" name="Straight Connector 42"/>
            <p:cNvCxnSpPr/>
            <p:nvPr/>
          </p:nvCxnSpPr>
          <p:spPr>
            <a:xfrm>
              <a:off x="2765772" y="2293691"/>
              <a:ext cx="0" cy="144000"/>
            </a:xfrm>
            <a:prstGeom prst="line">
              <a:avLst/>
            </a:prstGeom>
            <a:ln w="76200"/>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3894838" y="1863077"/>
            <a:ext cx="744114" cy="588917"/>
            <a:chOff x="3894838" y="1863077"/>
            <a:chExt cx="744114" cy="588917"/>
          </a:xfrm>
        </p:grpSpPr>
        <p:sp>
          <p:nvSpPr>
            <p:cNvPr id="52" name="TextBox 51"/>
            <p:cNvSpPr txBox="1"/>
            <p:nvPr/>
          </p:nvSpPr>
          <p:spPr>
            <a:xfrm>
              <a:off x="3894838" y="1863077"/>
              <a:ext cx="744114" cy="461665"/>
            </a:xfrm>
            <a:prstGeom prst="rect">
              <a:avLst/>
            </a:prstGeom>
            <a:noFill/>
          </p:spPr>
          <p:txBody>
            <a:bodyPr wrap="none" rtlCol="0">
              <a:spAutoFit/>
            </a:bodyPr>
            <a:lstStyle/>
            <a:p>
              <a:pPr algn="ctr"/>
              <a:r>
                <a:rPr lang="en-US" sz="1200" dirty="0"/>
                <a:t>Lunch</a:t>
              </a:r>
            </a:p>
            <a:p>
              <a:pPr algn="ctr"/>
              <a:r>
                <a:rPr lang="en-US" sz="1200" dirty="0" err="1"/>
                <a:t>12:00pm</a:t>
              </a:r>
              <a:endParaRPr lang="en-CA" sz="1200" dirty="0"/>
            </a:p>
          </p:txBody>
        </p:sp>
        <p:cxnSp>
          <p:nvCxnSpPr>
            <p:cNvPr id="53" name="Straight Connector 52"/>
            <p:cNvCxnSpPr/>
            <p:nvPr/>
          </p:nvCxnSpPr>
          <p:spPr>
            <a:xfrm>
              <a:off x="4266405" y="2307994"/>
              <a:ext cx="0" cy="144000"/>
            </a:xfrm>
            <a:prstGeom prst="line">
              <a:avLst/>
            </a:prstGeom>
            <a:ln w="76200"/>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7099242" y="1870079"/>
            <a:ext cx="780406" cy="569077"/>
            <a:chOff x="7099242" y="1870079"/>
            <a:chExt cx="780406" cy="569077"/>
          </a:xfrm>
        </p:grpSpPr>
        <p:sp>
          <p:nvSpPr>
            <p:cNvPr id="60" name="TextBox 59"/>
            <p:cNvSpPr txBox="1"/>
            <p:nvPr/>
          </p:nvSpPr>
          <p:spPr>
            <a:xfrm>
              <a:off x="7099242" y="1870079"/>
              <a:ext cx="780406" cy="461665"/>
            </a:xfrm>
            <a:prstGeom prst="rect">
              <a:avLst/>
            </a:prstGeom>
            <a:noFill/>
          </p:spPr>
          <p:txBody>
            <a:bodyPr wrap="none" rtlCol="0">
              <a:spAutoFit/>
            </a:bodyPr>
            <a:lstStyle/>
            <a:p>
              <a:pPr algn="ctr"/>
              <a:r>
                <a:rPr lang="en-US" sz="1200" dirty="0"/>
                <a:t>Watch TV</a:t>
              </a:r>
            </a:p>
            <a:p>
              <a:pPr algn="ctr"/>
              <a:r>
                <a:rPr lang="en-US" sz="1200" dirty="0" err="1"/>
                <a:t>7:00pm</a:t>
              </a:r>
              <a:endParaRPr lang="en-CA" sz="1200" dirty="0"/>
            </a:p>
          </p:txBody>
        </p:sp>
        <p:cxnSp>
          <p:nvCxnSpPr>
            <p:cNvPr id="61" name="Straight Connector 60"/>
            <p:cNvCxnSpPr/>
            <p:nvPr/>
          </p:nvCxnSpPr>
          <p:spPr>
            <a:xfrm>
              <a:off x="7488955" y="2295156"/>
              <a:ext cx="0" cy="144000"/>
            </a:xfrm>
            <a:prstGeom prst="line">
              <a:avLst/>
            </a:prstGeom>
            <a:ln w="76200"/>
          </p:spPr>
          <p:style>
            <a:lnRef idx="1">
              <a:schemeClr val="accent1"/>
            </a:lnRef>
            <a:fillRef idx="0">
              <a:schemeClr val="accent1"/>
            </a:fillRef>
            <a:effectRef idx="0">
              <a:schemeClr val="accent1"/>
            </a:effectRef>
            <a:fontRef idx="minor">
              <a:schemeClr val="tx1"/>
            </a:fontRef>
          </p:style>
        </p:cxnSp>
      </p:grpSp>
      <p:pic>
        <p:nvPicPr>
          <p:cNvPr id="71"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61705" y="576232"/>
            <a:ext cx="547192" cy="1252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72" name="Group 71"/>
          <p:cNvGrpSpPr/>
          <p:nvPr/>
        </p:nvGrpSpPr>
        <p:grpSpPr>
          <a:xfrm>
            <a:off x="1228115" y="614484"/>
            <a:ext cx="1252772" cy="1076400"/>
            <a:chOff x="923454" y="4023213"/>
            <a:chExt cx="1252772" cy="1076400"/>
          </a:xfrm>
        </p:grpSpPr>
        <p:pic>
          <p:nvPicPr>
            <p:cNvPr id="73"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73697" y="4023213"/>
              <a:ext cx="1002529" cy="107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5" name="Straight Arrow Connector 74"/>
            <p:cNvCxnSpPr/>
            <p:nvPr/>
          </p:nvCxnSpPr>
          <p:spPr>
            <a:xfrm>
              <a:off x="923454" y="4611117"/>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grpSp>
        <p:nvGrpSpPr>
          <p:cNvPr id="82" name="Group 81"/>
          <p:cNvGrpSpPr/>
          <p:nvPr/>
        </p:nvGrpSpPr>
        <p:grpSpPr>
          <a:xfrm>
            <a:off x="2237516" y="614484"/>
            <a:ext cx="2095654" cy="1076400"/>
            <a:chOff x="1932855" y="4023213"/>
            <a:chExt cx="2095654" cy="1076400"/>
          </a:xfrm>
        </p:grpSpPr>
        <p:pic>
          <p:nvPicPr>
            <p:cNvPr id="83"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76226" y="4023213"/>
              <a:ext cx="1852283" cy="107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84" name="Straight Arrow Connector 83"/>
            <p:cNvCxnSpPr/>
            <p:nvPr/>
          </p:nvCxnSpPr>
          <p:spPr>
            <a:xfrm>
              <a:off x="1932855" y="4611117"/>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grpSp>
        <p:nvGrpSpPr>
          <p:cNvPr id="85" name="Group 84"/>
          <p:cNvGrpSpPr/>
          <p:nvPr/>
        </p:nvGrpSpPr>
        <p:grpSpPr>
          <a:xfrm>
            <a:off x="4084961" y="614484"/>
            <a:ext cx="1874536" cy="1076400"/>
            <a:chOff x="3780300" y="4023213"/>
            <a:chExt cx="1874536" cy="1076400"/>
          </a:xfrm>
        </p:grpSpPr>
        <p:pic>
          <p:nvPicPr>
            <p:cNvPr id="86" name="Picture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87767" y="4023213"/>
              <a:ext cx="1767069" cy="107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87" name="Straight Arrow Connector 86"/>
            <p:cNvCxnSpPr/>
            <p:nvPr/>
          </p:nvCxnSpPr>
          <p:spPr>
            <a:xfrm>
              <a:off x="3780300" y="4561413"/>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grpSp>
        <p:nvGrpSpPr>
          <p:cNvPr id="88" name="Group 87"/>
          <p:cNvGrpSpPr/>
          <p:nvPr/>
        </p:nvGrpSpPr>
        <p:grpSpPr>
          <a:xfrm>
            <a:off x="5701278" y="614484"/>
            <a:ext cx="2391015" cy="1076814"/>
            <a:chOff x="5396617" y="4023213"/>
            <a:chExt cx="2391015" cy="1076814"/>
          </a:xfrm>
        </p:grpSpPr>
        <p:pic>
          <p:nvPicPr>
            <p:cNvPr id="89" name="Picture 8"/>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627632" y="4023213"/>
              <a:ext cx="2160000" cy="1076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0" name="Straight Arrow Connector 89"/>
            <p:cNvCxnSpPr/>
            <p:nvPr/>
          </p:nvCxnSpPr>
          <p:spPr>
            <a:xfrm>
              <a:off x="5396617" y="4563014"/>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pic>
        <p:nvPicPr>
          <p:cNvPr id="91" name="Picture 2"/>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692331" y="429734"/>
            <a:ext cx="922156" cy="1449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92" name="Group 91"/>
          <p:cNvGrpSpPr/>
          <p:nvPr/>
        </p:nvGrpSpPr>
        <p:grpSpPr>
          <a:xfrm>
            <a:off x="2343516" y="429734"/>
            <a:ext cx="1244422" cy="1449102"/>
            <a:chOff x="659853" y="2369852"/>
            <a:chExt cx="1244422" cy="1449102"/>
          </a:xfrm>
        </p:grpSpPr>
        <p:pic>
          <p:nvPicPr>
            <p:cNvPr id="93" name="Picture 3"/>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910431" y="2369852"/>
              <a:ext cx="993844" cy="1449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4" name="Straight Arrow Connector 93"/>
            <p:cNvCxnSpPr/>
            <p:nvPr/>
          </p:nvCxnSpPr>
          <p:spPr>
            <a:xfrm>
              <a:off x="659853" y="3492409"/>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grpSp>
        <p:nvGrpSpPr>
          <p:cNvPr id="95" name="Group 94"/>
          <p:cNvGrpSpPr/>
          <p:nvPr/>
        </p:nvGrpSpPr>
        <p:grpSpPr>
          <a:xfrm>
            <a:off x="3335372" y="429735"/>
            <a:ext cx="2376800" cy="1449101"/>
            <a:chOff x="1651709" y="2369853"/>
            <a:chExt cx="2376800" cy="1449101"/>
          </a:xfrm>
        </p:grpSpPr>
        <p:pic>
          <p:nvPicPr>
            <p:cNvPr id="96" name="Picture 4"/>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903717" y="2369853"/>
              <a:ext cx="2124792" cy="14491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7" name="Straight Arrow Connector 96"/>
            <p:cNvCxnSpPr/>
            <p:nvPr/>
          </p:nvCxnSpPr>
          <p:spPr>
            <a:xfrm>
              <a:off x="1651709" y="3492409"/>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pic>
        <p:nvPicPr>
          <p:cNvPr id="98" name="Picture 6"/>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257699" y="379443"/>
            <a:ext cx="2454473" cy="1449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99" name="Group 98"/>
          <p:cNvGrpSpPr/>
          <p:nvPr/>
        </p:nvGrpSpPr>
        <p:grpSpPr>
          <a:xfrm>
            <a:off x="5447044" y="393639"/>
            <a:ext cx="2388717" cy="1436400"/>
            <a:chOff x="4324224" y="1088283"/>
            <a:chExt cx="2388717" cy="1436400"/>
          </a:xfrm>
        </p:grpSpPr>
        <p:pic>
          <p:nvPicPr>
            <p:cNvPr id="100" name="Picture 21"/>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589777" y="1088283"/>
              <a:ext cx="2123164" cy="143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1" name="Straight Arrow Connector 100"/>
            <p:cNvCxnSpPr/>
            <p:nvPr/>
          </p:nvCxnSpPr>
          <p:spPr>
            <a:xfrm>
              <a:off x="4324224" y="1965996"/>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2523517" y="379443"/>
            <a:ext cx="814336" cy="1449102"/>
            <a:chOff x="2523517" y="379443"/>
            <a:chExt cx="814336" cy="1449102"/>
          </a:xfrm>
        </p:grpSpPr>
        <p:sp>
          <p:nvSpPr>
            <p:cNvPr id="12" name="Rectangle 11"/>
            <p:cNvSpPr/>
            <p:nvPr/>
          </p:nvSpPr>
          <p:spPr>
            <a:xfrm>
              <a:off x="2523517" y="379443"/>
              <a:ext cx="814336" cy="14491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 name="Picture 7"/>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599995" y="576232"/>
              <a:ext cx="737857" cy="465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03" name="Group 102"/>
          <p:cNvGrpSpPr/>
          <p:nvPr/>
        </p:nvGrpSpPr>
        <p:grpSpPr>
          <a:xfrm>
            <a:off x="5453439" y="616085"/>
            <a:ext cx="1508088" cy="1076400"/>
            <a:chOff x="6554717" y="2571489"/>
            <a:chExt cx="1508088" cy="1076400"/>
          </a:xfrm>
        </p:grpSpPr>
        <p:pic>
          <p:nvPicPr>
            <p:cNvPr id="104" name="Picture 8"/>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736938" y="2571489"/>
              <a:ext cx="1325867" cy="107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5" name="Straight Arrow Connector 104"/>
            <p:cNvCxnSpPr/>
            <p:nvPr/>
          </p:nvCxnSpPr>
          <p:spPr>
            <a:xfrm>
              <a:off x="6554717" y="3224290"/>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grpSp>
        <p:nvGrpSpPr>
          <p:cNvPr id="106" name="Group 105"/>
          <p:cNvGrpSpPr/>
          <p:nvPr/>
        </p:nvGrpSpPr>
        <p:grpSpPr>
          <a:xfrm>
            <a:off x="6669439" y="618614"/>
            <a:ext cx="1357203" cy="1076400"/>
            <a:chOff x="7770717" y="2556204"/>
            <a:chExt cx="1357203" cy="1076400"/>
          </a:xfrm>
        </p:grpSpPr>
        <p:pic>
          <p:nvPicPr>
            <p:cNvPr id="107" name="Picture 9"/>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041779" y="2556204"/>
              <a:ext cx="1086141" cy="107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8" name="Straight Arrow Connector 107"/>
            <p:cNvCxnSpPr/>
            <p:nvPr/>
          </p:nvCxnSpPr>
          <p:spPr>
            <a:xfrm>
              <a:off x="7770717" y="3224290"/>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109" name="Flowchart: Punched Tape 108"/>
          <p:cNvSpPr/>
          <p:nvPr/>
        </p:nvSpPr>
        <p:spPr>
          <a:xfrm>
            <a:off x="815960" y="3539128"/>
            <a:ext cx="1004400" cy="316940"/>
          </a:xfrm>
          <a:prstGeom prst="flowChartPunchedTap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Climate change</a:t>
            </a:r>
            <a:endParaRPr lang="en-CA" sz="900" dirty="0">
              <a:solidFill>
                <a:schemeClr val="tx1"/>
              </a:solidFill>
            </a:endParaRPr>
          </a:p>
        </p:txBody>
      </p:sp>
      <p:sp>
        <p:nvSpPr>
          <p:cNvPr id="110" name="Freeform 109"/>
          <p:cNvSpPr/>
          <p:nvPr/>
        </p:nvSpPr>
        <p:spPr>
          <a:xfrm>
            <a:off x="1187987" y="2379994"/>
            <a:ext cx="130171" cy="1236533"/>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chemeClr val="accent6">
                <a:lumMod val="40000"/>
                <a:lumOff val="60000"/>
              </a:schemeClr>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11" name="Picture 10"/>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1242518" y="442436"/>
            <a:ext cx="1992019" cy="143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12" name="Group 111"/>
          <p:cNvGrpSpPr/>
          <p:nvPr/>
        </p:nvGrpSpPr>
        <p:grpSpPr>
          <a:xfrm>
            <a:off x="2969793" y="442436"/>
            <a:ext cx="2436502" cy="1436400"/>
            <a:chOff x="2789677" y="5263969"/>
            <a:chExt cx="2436502" cy="1436400"/>
          </a:xfrm>
        </p:grpSpPr>
        <p:pic>
          <p:nvPicPr>
            <p:cNvPr id="113" name="Picture 11"/>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054421" y="5263969"/>
              <a:ext cx="2171758" cy="143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14" name="Straight Arrow Connector 113"/>
            <p:cNvCxnSpPr/>
            <p:nvPr/>
          </p:nvCxnSpPr>
          <p:spPr>
            <a:xfrm>
              <a:off x="2789677" y="6384087"/>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grpSp>
        <p:nvGrpSpPr>
          <p:cNvPr id="115" name="Group 114"/>
          <p:cNvGrpSpPr/>
          <p:nvPr/>
        </p:nvGrpSpPr>
        <p:grpSpPr>
          <a:xfrm>
            <a:off x="5164810" y="442436"/>
            <a:ext cx="2462267" cy="1436400"/>
            <a:chOff x="4984694" y="5263969"/>
            <a:chExt cx="2462267" cy="1436400"/>
          </a:xfrm>
        </p:grpSpPr>
        <p:pic>
          <p:nvPicPr>
            <p:cNvPr id="116" name="Picture 12"/>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5226179" y="5263969"/>
              <a:ext cx="2220782" cy="143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17" name="Straight Arrow Connector 116"/>
            <p:cNvCxnSpPr/>
            <p:nvPr/>
          </p:nvCxnSpPr>
          <p:spPr>
            <a:xfrm>
              <a:off x="4984694" y="6384087"/>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grpSp>
        <p:nvGrpSpPr>
          <p:cNvPr id="122" name="Group 121"/>
          <p:cNvGrpSpPr/>
          <p:nvPr/>
        </p:nvGrpSpPr>
        <p:grpSpPr>
          <a:xfrm>
            <a:off x="5433219" y="429736"/>
            <a:ext cx="3640817" cy="1452358"/>
            <a:chOff x="4428435" y="4102940"/>
            <a:chExt cx="3640817" cy="1448273"/>
          </a:xfrm>
        </p:grpSpPr>
        <p:pic>
          <p:nvPicPr>
            <p:cNvPr id="123" name="Picture 4"/>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4702496" y="4102940"/>
              <a:ext cx="3366756" cy="1448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24" name="Straight Arrow Connector 123"/>
            <p:cNvCxnSpPr/>
            <p:nvPr/>
          </p:nvCxnSpPr>
          <p:spPr>
            <a:xfrm>
              <a:off x="4428435" y="4968793"/>
              <a:ext cx="360000"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pic>
        <p:nvPicPr>
          <p:cNvPr id="125" name="Picture 13"/>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64354" y="438866"/>
            <a:ext cx="1980419" cy="143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26" name="Group 125"/>
          <p:cNvGrpSpPr/>
          <p:nvPr/>
        </p:nvGrpSpPr>
        <p:grpSpPr>
          <a:xfrm>
            <a:off x="2020442" y="549851"/>
            <a:ext cx="4561848" cy="1205666"/>
            <a:chOff x="2011656" y="147635"/>
            <a:chExt cx="4561848" cy="1205666"/>
          </a:xfrm>
        </p:grpSpPr>
        <p:pic>
          <p:nvPicPr>
            <p:cNvPr id="127" name="Picture 16"/>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4779382" y="451824"/>
              <a:ext cx="890083" cy="90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8" name="Picture 17"/>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3860014" y="453301"/>
              <a:ext cx="910315" cy="90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9" name="Picture 18"/>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2935835" y="453301"/>
              <a:ext cx="915126" cy="90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0" name="Picture 19"/>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5678518" y="451824"/>
              <a:ext cx="894986" cy="90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1" name="Picture 20"/>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2011656" y="451865"/>
              <a:ext cx="915126" cy="90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2" name="TextBox 131"/>
            <p:cNvSpPr txBox="1"/>
            <p:nvPr/>
          </p:nvSpPr>
          <p:spPr>
            <a:xfrm>
              <a:off x="2011656" y="147635"/>
              <a:ext cx="4561848" cy="307777"/>
            </a:xfrm>
            <a:prstGeom prst="rect">
              <a:avLst/>
            </a:prstGeom>
            <a:solidFill>
              <a:schemeClr val="bg2">
                <a:lumMod val="75000"/>
              </a:schemeClr>
            </a:solidFill>
          </p:spPr>
          <p:txBody>
            <a:bodyPr wrap="square" rtlCol="0">
              <a:spAutoFit/>
            </a:bodyPr>
            <a:lstStyle/>
            <a:p>
              <a:pPr algn="ctr"/>
              <a:r>
                <a:rPr lang="en-US" sz="1400" dirty="0"/>
                <a:t>Rare minerals</a:t>
              </a:r>
            </a:p>
          </p:txBody>
        </p:sp>
      </p:grpSp>
      <p:grpSp>
        <p:nvGrpSpPr>
          <p:cNvPr id="133" name="Group 132"/>
          <p:cNvGrpSpPr/>
          <p:nvPr/>
        </p:nvGrpSpPr>
        <p:grpSpPr>
          <a:xfrm>
            <a:off x="1871795" y="354558"/>
            <a:ext cx="7219531" cy="1436400"/>
            <a:chOff x="1862316" y="-84308"/>
            <a:chExt cx="7219531" cy="1436400"/>
          </a:xfrm>
        </p:grpSpPr>
        <p:pic>
          <p:nvPicPr>
            <p:cNvPr id="134" name="Picture 14"/>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6601771" y="-84308"/>
              <a:ext cx="2480076" cy="143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35" name="Straight Arrow Connector 134"/>
            <p:cNvCxnSpPr/>
            <p:nvPr/>
          </p:nvCxnSpPr>
          <p:spPr>
            <a:xfrm>
              <a:off x="1862316" y="998277"/>
              <a:ext cx="4845316"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68" name="Flowchart: Punched Tape 67"/>
          <p:cNvSpPr/>
          <p:nvPr/>
        </p:nvSpPr>
        <p:spPr>
          <a:xfrm flipH="1">
            <a:off x="4662520" y="4420243"/>
            <a:ext cx="944301" cy="278504"/>
          </a:xfrm>
          <a:prstGeom prst="flowChartPunchedTap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Invasive species</a:t>
            </a:r>
            <a:endParaRPr lang="en-CA" sz="900" dirty="0">
              <a:solidFill>
                <a:schemeClr val="tx1"/>
              </a:solidFill>
            </a:endParaRPr>
          </a:p>
        </p:txBody>
      </p:sp>
      <p:sp>
        <p:nvSpPr>
          <p:cNvPr id="16" name="Flowchart: Punched Tape 15"/>
          <p:cNvSpPr/>
          <p:nvPr/>
        </p:nvSpPr>
        <p:spPr>
          <a:xfrm flipH="1">
            <a:off x="3952542" y="4054372"/>
            <a:ext cx="944301" cy="278504"/>
          </a:xfrm>
          <a:prstGeom prst="flowChartPunchedTap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Invasive species</a:t>
            </a:r>
            <a:endParaRPr lang="en-CA" sz="900" dirty="0">
              <a:solidFill>
                <a:schemeClr val="tx1"/>
              </a:solidFill>
            </a:endParaRPr>
          </a:p>
        </p:txBody>
      </p:sp>
      <p:sp>
        <p:nvSpPr>
          <p:cNvPr id="69" name="Flowchart: Punched Tape 68"/>
          <p:cNvSpPr/>
          <p:nvPr/>
        </p:nvSpPr>
        <p:spPr>
          <a:xfrm flipH="1">
            <a:off x="4818030" y="4944638"/>
            <a:ext cx="944301" cy="278504"/>
          </a:xfrm>
          <a:prstGeom prst="flowChartPunchedTap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Invasive species</a:t>
            </a:r>
            <a:endParaRPr lang="en-CA" sz="900" dirty="0">
              <a:solidFill>
                <a:schemeClr val="tx1"/>
              </a:solidFill>
            </a:endParaRPr>
          </a:p>
        </p:txBody>
      </p:sp>
      <p:sp>
        <p:nvSpPr>
          <p:cNvPr id="79" name="Flowchart: Punched Tape 78"/>
          <p:cNvSpPr/>
          <p:nvPr/>
        </p:nvSpPr>
        <p:spPr>
          <a:xfrm flipH="1">
            <a:off x="5914731" y="4307342"/>
            <a:ext cx="944301" cy="278504"/>
          </a:xfrm>
          <a:prstGeom prst="flowChartPunchedTap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Invasive species</a:t>
            </a:r>
            <a:endParaRPr lang="en-CA" sz="900" dirty="0">
              <a:solidFill>
                <a:schemeClr val="tx1"/>
              </a:solidFill>
            </a:endParaRPr>
          </a:p>
        </p:txBody>
      </p:sp>
      <p:sp>
        <p:nvSpPr>
          <p:cNvPr id="37" name="Freeform 36"/>
          <p:cNvSpPr/>
          <p:nvPr/>
        </p:nvSpPr>
        <p:spPr>
          <a:xfrm>
            <a:off x="1187988" y="2379994"/>
            <a:ext cx="2248912" cy="1138414"/>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rgbClr val="FFFF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0" name="Freeform 49"/>
          <p:cNvSpPr/>
          <p:nvPr/>
        </p:nvSpPr>
        <p:spPr>
          <a:xfrm>
            <a:off x="2781867" y="2373383"/>
            <a:ext cx="4317375" cy="1503321"/>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rgbClr val="FF00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0" name="Freeform 79"/>
          <p:cNvSpPr/>
          <p:nvPr/>
        </p:nvSpPr>
        <p:spPr>
          <a:xfrm>
            <a:off x="2771313" y="2371882"/>
            <a:ext cx="5394913" cy="2624512"/>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rgbClr val="FF00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Freeform 32"/>
          <p:cNvSpPr/>
          <p:nvPr/>
        </p:nvSpPr>
        <p:spPr>
          <a:xfrm>
            <a:off x="1187987" y="2379994"/>
            <a:ext cx="6045732" cy="1857716"/>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rgbClr val="FFFF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9" name="Freeform 28"/>
          <p:cNvSpPr/>
          <p:nvPr/>
        </p:nvSpPr>
        <p:spPr>
          <a:xfrm>
            <a:off x="2019385" y="2379994"/>
            <a:ext cx="5964544" cy="2912552"/>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rgbClr val="FFFF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9" name="Freeform 48"/>
          <p:cNvSpPr/>
          <p:nvPr/>
        </p:nvSpPr>
        <p:spPr>
          <a:xfrm flipH="1">
            <a:off x="1774477" y="2379993"/>
            <a:ext cx="991783" cy="2473069"/>
          </a:xfrm>
          <a:custGeom>
            <a:avLst/>
            <a:gdLst>
              <a:gd name="connsiteX0" fmla="*/ 0 w 2933323"/>
              <a:gd name="connsiteY0" fmla="*/ 0 h 3485584"/>
              <a:gd name="connsiteX1" fmla="*/ 2163778 w 2933323"/>
              <a:gd name="connsiteY1" fmla="*/ 2326741 h 3485584"/>
              <a:gd name="connsiteX2" fmla="*/ 2933323 w 2933323"/>
              <a:gd name="connsiteY2" fmla="*/ 3485584 h 3485584"/>
              <a:gd name="connsiteX0" fmla="*/ 0 w 2933323"/>
              <a:gd name="connsiteY0" fmla="*/ 0 h 3485584"/>
              <a:gd name="connsiteX1" fmla="*/ 1231271 w 2933323"/>
              <a:gd name="connsiteY1" fmla="*/ 1013988 h 3485584"/>
              <a:gd name="connsiteX2" fmla="*/ 2163778 w 2933323"/>
              <a:gd name="connsiteY2" fmla="*/ 2326741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 name="connsiteX0" fmla="*/ 0 w 2933323"/>
              <a:gd name="connsiteY0" fmla="*/ 0 h 3485584"/>
              <a:gd name="connsiteX1" fmla="*/ 1231271 w 2933323"/>
              <a:gd name="connsiteY1" fmla="*/ 1013988 h 3485584"/>
              <a:gd name="connsiteX2" fmla="*/ 2263366 w 2933323"/>
              <a:gd name="connsiteY2" fmla="*/ 2308634 h 3485584"/>
              <a:gd name="connsiteX3" fmla="*/ 2933323 w 2933323"/>
              <a:gd name="connsiteY3" fmla="*/ 3485584 h 3485584"/>
            </a:gdLst>
            <a:ahLst/>
            <a:cxnLst>
              <a:cxn ang="0">
                <a:pos x="connsiteX0" y="connsiteY0"/>
              </a:cxn>
              <a:cxn ang="0">
                <a:pos x="connsiteX1" y="connsiteY1"/>
              </a:cxn>
              <a:cxn ang="0">
                <a:pos x="connsiteX2" y="connsiteY2"/>
              </a:cxn>
              <a:cxn ang="0">
                <a:pos x="connsiteX3" y="connsiteY3"/>
              </a:cxn>
            </a:cxnLst>
            <a:rect l="l" t="t" r="r" b="b"/>
            <a:pathLst>
              <a:path w="2933323" h="3485584">
                <a:moveTo>
                  <a:pt x="0" y="0"/>
                </a:moveTo>
                <a:cubicBezTo>
                  <a:pt x="280658" y="132784"/>
                  <a:pt x="870641" y="626198"/>
                  <a:pt x="1231271" y="1013988"/>
                </a:cubicBezTo>
                <a:cubicBezTo>
                  <a:pt x="1591901" y="1401778"/>
                  <a:pt x="1979691" y="1896701"/>
                  <a:pt x="2263366" y="2308634"/>
                </a:cubicBezTo>
                <a:cubicBezTo>
                  <a:pt x="2547041" y="2720567"/>
                  <a:pt x="2829208" y="3196628"/>
                  <a:pt x="2933323" y="3485584"/>
                </a:cubicBezTo>
              </a:path>
            </a:pathLst>
          </a:custGeom>
          <a:noFill/>
          <a:ln w="38100">
            <a:solidFill>
              <a:srgbClr val="FF00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 name="Group 10"/>
          <p:cNvGrpSpPr/>
          <p:nvPr/>
        </p:nvGrpSpPr>
        <p:grpSpPr>
          <a:xfrm>
            <a:off x="71566" y="2230340"/>
            <a:ext cx="8977027" cy="276999"/>
            <a:chOff x="71566" y="2230340"/>
            <a:chExt cx="8977027" cy="276999"/>
          </a:xfrm>
        </p:grpSpPr>
        <p:cxnSp>
          <p:nvCxnSpPr>
            <p:cNvPr id="13" name="Straight Arrow Connector 12"/>
            <p:cNvCxnSpPr/>
            <p:nvPr/>
          </p:nvCxnSpPr>
          <p:spPr>
            <a:xfrm>
              <a:off x="711806" y="2374778"/>
              <a:ext cx="8336787" cy="0"/>
            </a:xfrm>
            <a:prstGeom prst="straightConnector1">
              <a:avLst/>
            </a:prstGeom>
            <a:ln w="76200">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71566" y="2230340"/>
              <a:ext cx="640240" cy="276999"/>
            </a:xfrm>
            <a:prstGeom prst="rect">
              <a:avLst/>
            </a:prstGeom>
            <a:noFill/>
          </p:spPr>
          <p:txBody>
            <a:bodyPr wrap="none" rtlCol="0">
              <a:spAutoFit/>
            </a:bodyPr>
            <a:lstStyle/>
            <a:p>
              <a:pPr algn="r"/>
              <a:r>
                <a:rPr lang="en-US" sz="1200" dirty="0"/>
                <a:t>My day</a:t>
              </a:r>
              <a:endParaRPr lang="en-CA" sz="1200" dirty="0"/>
            </a:p>
          </p:txBody>
        </p:sp>
      </p:grpSp>
    </p:spTree>
    <p:custDataLst>
      <p:tags r:id="rId1"/>
    </p:custDataLst>
    <p:extLst>
      <p:ext uri="{BB962C8B-B14F-4D97-AF65-F5344CB8AC3E}">
        <p14:creationId xmlns:p14="http://schemas.microsoft.com/office/powerpoint/2010/main" val="86509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9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92"/>
                                        </p:tgtEl>
                                        <p:attrNameLst>
                                          <p:attrName>style.visibility</p:attrName>
                                        </p:attrNameLst>
                                      </p:cBhvr>
                                      <p:to>
                                        <p:strVal val="visible"/>
                                      </p:to>
                                    </p:set>
                                    <p:animEffect transition="in" filter="wipe(left)">
                                      <p:cBhvr>
                                        <p:cTn id="20" dur="500"/>
                                        <p:tgtEl>
                                          <p:spTgt spid="92"/>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95"/>
                                        </p:tgtEl>
                                        <p:attrNameLst>
                                          <p:attrName>style.visibility</p:attrName>
                                        </p:attrNameLst>
                                      </p:cBhvr>
                                      <p:to>
                                        <p:strVal val="visible"/>
                                      </p:to>
                                    </p:set>
                                    <p:animEffect transition="in" filter="wipe(left)">
                                      <p:cBhvr>
                                        <p:cTn id="25" dur="500"/>
                                        <p:tgtEl>
                                          <p:spTgt spid="95"/>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wipe(up)">
                                      <p:cBhvr>
                                        <p:cTn id="30" dur="500"/>
                                        <p:tgtEl>
                                          <p:spTgt spid="37"/>
                                        </p:tgtEl>
                                      </p:cBhvr>
                                    </p:animEffect>
                                  </p:childTnLst>
                                </p:cTn>
                              </p:par>
                            </p:childTnLst>
                          </p:cTn>
                        </p:par>
                        <p:par>
                          <p:cTn id="31" fill="hold">
                            <p:stCondLst>
                              <p:cond delay="500"/>
                            </p:stCondLst>
                            <p:childTnLst>
                              <p:par>
                                <p:cTn id="32" presetID="1" presetClass="entr" presetSubtype="0" fill="hold" grpId="1" nodeType="afterEffect">
                                  <p:stCondLst>
                                    <p:cond delay="0"/>
                                  </p:stCondLst>
                                  <p:childTnLst>
                                    <p:set>
                                      <p:cBhvr>
                                        <p:cTn id="33" dur="1" fill="hold">
                                          <p:stCondLst>
                                            <p:cond delay="0"/>
                                          </p:stCondLst>
                                        </p:cTn>
                                        <p:tgtEl>
                                          <p:spTgt spid="41"/>
                                        </p:tgtEl>
                                        <p:attrNameLst>
                                          <p:attrName>style.visibility</p:attrName>
                                        </p:attrNameLst>
                                      </p:cBhvr>
                                      <p:to>
                                        <p:strVal val="visible"/>
                                      </p:to>
                                    </p:set>
                                  </p:childTnLst>
                                </p:cTn>
                              </p:par>
                            </p:childTnLst>
                          </p:cTn>
                        </p:par>
                        <p:par>
                          <p:cTn id="34" fill="hold">
                            <p:stCondLst>
                              <p:cond delay="500"/>
                            </p:stCondLst>
                            <p:childTnLst>
                              <p:par>
                                <p:cTn id="35" presetID="27" presetClass="emph" presetSubtype="0" repeatCount="indefinite" fill="remove" grpId="0" nodeType="afterEffect">
                                  <p:stCondLst>
                                    <p:cond delay="0"/>
                                  </p:stCondLst>
                                  <p:childTnLst>
                                    <p:animClr clrSpc="rgb" dir="cw">
                                      <p:cBhvr override="childStyle">
                                        <p:cTn id="36" dur="250" autoRev="1" fill="remove"/>
                                        <p:tgtEl>
                                          <p:spTgt spid="41"/>
                                        </p:tgtEl>
                                        <p:attrNameLst>
                                          <p:attrName>style.color</p:attrName>
                                        </p:attrNameLst>
                                      </p:cBhvr>
                                      <p:to>
                                        <a:srgbClr val="FFFF0F"/>
                                      </p:to>
                                    </p:animClr>
                                    <p:animClr clrSpc="rgb" dir="cw">
                                      <p:cBhvr>
                                        <p:cTn id="37" dur="250" autoRev="1" fill="remove"/>
                                        <p:tgtEl>
                                          <p:spTgt spid="41"/>
                                        </p:tgtEl>
                                        <p:attrNameLst>
                                          <p:attrName>fillcolor</p:attrName>
                                        </p:attrNameLst>
                                      </p:cBhvr>
                                      <p:to>
                                        <a:srgbClr val="FFFF0F"/>
                                      </p:to>
                                    </p:animClr>
                                    <p:set>
                                      <p:cBhvr>
                                        <p:cTn id="38" dur="250" autoRev="1" fill="remove"/>
                                        <p:tgtEl>
                                          <p:spTgt spid="41"/>
                                        </p:tgtEl>
                                        <p:attrNameLst>
                                          <p:attrName>fill.type</p:attrName>
                                        </p:attrNameLst>
                                      </p:cBhvr>
                                      <p:to>
                                        <p:strVal val="solid"/>
                                      </p:to>
                                    </p:set>
                                    <p:set>
                                      <p:cBhvr>
                                        <p:cTn id="39" dur="250" autoRev="1" fill="remove"/>
                                        <p:tgtEl>
                                          <p:spTgt spid="41"/>
                                        </p:tgtEl>
                                        <p:attrNameLst>
                                          <p:attrName>fill.on</p:attrName>
                                        </p:attrNameLst>
                                      </p:cBhvr>
                                      <p:to>
                                        <p:strVal val="true"/>
                                      </p:to>
                                    </p:set>
                                  </p:childTnLst>
                                </p:cTn>
                              </p:par>
                            </p:childTnLst>
                          </p:cTn>
                        </p:par>
                        <p:par>
                          <p:cTn id="40" fill="hold">
                            <p:stCondLst>
                              <p:cond delay="1000"/>
                            </p:stCondLst>
                            <p:childTnLst>
                              <p:par>
                                <p:cTn id="41" presetID="22" presetClass="entr" presetSubtype="1" fill="hold" grpId="0" nodeType="afterEffect">
                                  <p:stCondLst>
                                    <p:cond delay="0"/>
                                  </p:stCondLst>
                                  <p:childTnLst>
                                    <p:set>
                                      <p:cBhvr>
                                        <p:cTn id="42" dur="1" fill="hold">
                                          <p:stCondLst>
                                            <p:cond delay="0"/>
                                          </p:stCondLst>
                                        </p:cTn>
                                        <p:tgtEl>
                                          <p:spTgt spid="38"/>
                                        </p:tgtEl>
                                        <p:attrNameLst>
                                          <p:attrName>style.visibility</p:attrName>
                                        </p:attrNameLst>
                                      </p:cBhvr>
                                      <p:to>
                                        <p:strVal val="visible"/>
                                      </p:to>
                                    </p:set>
                                    <p:animEffect transition="in" filter="wipe(up)">
                                      <p:cBhvr>
                                        <p:cTn id="43" dur="500"/>
                                        <p:tgtEl>
                                          <p:spTgt spid="38"/>
                                        </p:tgtEl>
                                      </p:cBhvr>
                                    </p:animEffect>
                                  </p:childTnLst>
                                </p:cTn>
                              </p:par>
                            </p:childTnLst>
                          </p:cTn>
                        </p:par>
                        <p:par>
                          <p:cTn id="44" fill="hold">
                            <p:stCondLst>
                              <p:cond delay="1500"/>
                            </p:stCondLst>
                            <p:childTnLst>
                              <p:par>
                                <p:cTn id="45" presetID="1" presetClass="entr" presetSubtype="0" fill="hold" grpId="1" nodeType="afterEffect">
                                  <p:stCondLst>
                                    <p:cond delay="0"/>
                                  </p:stCondLst>
                                  <p:childTnLst>
                                    <p:set>
                                      <p:cBhvr>
                                        <p:cTn id="46" dur="1" fill="hold">
                                          <p:stCondLst>
                                            <p:cond delay="0"/>
                                          </p:stCondLst>
                                        </p:cTn>
                                        <p:tgtEl>
                                          <p:spTgt spid="31"/>
                                        </p:tgtEl>
                                        <p:attrNameLst>
                                          <p:attrName>style.visibility</p:attrName>
                                        </p:attrNameLst>
                                      </p:cBhvr>
                                      <p:to>
                                        <p:strVal val="visible"/>
                                      </p:to>
                                    </p:set>
                                  </p:childTnLst>
                                </p:cTn>
                              </p:par>
                            </p:childTnLst>
                          </p:cTn>
                        </p:par>
                        <p:par>
                          <p:cTn id="47" fill="hold">
                            <p:stCondLst>
                              <p:cond delay="1500"/>
                            </p:stCondLst>
                            <p:childTnLst>
                              <p:par>
                                <p:cTn id="48" presetID="27" presetClass="emph" presetSubtype="0" repeatCount="indefinite" fill="remove" grpId="0" nodeType="afterEffect">
                                  <p:stCondLst>
                                    <p:cond delay="0"/>
                                  </p:stCondLst>
                                  <p:childTnLst>
                                    <p:animClr clrSpc="rgb" dir="cw">
                                      <p:cBhvr override="childStyle">
                                        <p:cTn id="49" dur="250" autoRev="1" fill="remove"/>
                                        <p:tgtEl>
                                          <p:spTgt spid="31"/>
                                        </p:tgtEl>
                                        <p:attrNameLst>
                                          <p:attrName>style.color</p:attrName>
                                        </p:attrNameLst>
                                      </p:cBhvr>
                                      <p:to>
                                        <a:srgbClr val="FFFF0F"/>
                                      </p:to>
                                    </p:animClr>
                                    <p:animClr clrSpc="rgb" dir="cw">
                                      <p:cBhvr>
                                        <p:cTn id="50" dur="250" autoRev="1" fill="remove"/>
                                        <p:tgtEl>
                                          <p:spTgt spid="31"/>
                                        </p:tgtEl>
                                        <p:attrNameLst>
                                          <p:attrName>fillcolor</p:attrName>
                                        </p:attrNameLst>
                                      </p:cBhvr>
                                      <p:to>
                                        <a:srgbClr val="FFFF0F"/>
                                      </p:to>
                                    </p:animClr>
                                    <p:set>
                                      <p:cBhvr>
                                        <p:cTn id="51" dur="250" autoRev="1" fill="remove"/>
                                        <p:tgtEl>
                                          <p:spTgt spid="31"/>
                                        </p:tgtEl>
                                        <p:attrNameLst>
                                          <p:attrName>fill.type</p:attrName>
                                        </p:attrNameLst>
                                      </p:cBhvr>
                                      <p:to>
                                        <p:strVal val="solid"/>
                                      </p:to>
                                    </p:set>
                                    <p:set>
                                      <p:cBhvr>
                                        <p:cTn id="52" dur="250" autoRev="1" fill="remove"/>
                                        <p:tgtEl>
                                          <p:spTgt spid="31"/>
                                        </p:tgtEl>
                                        <p:attrNameLst>
                                          <p:attrName>fill.on</p:attrName>
                                        </p:attrNameLst>
                                      </p:cBhvr>
                                      <p:to>
                                        <p:strVal val="true"/>
                                      </p:to>
                                    </p:set>
                                  </p:childTnLst>
                                </p:cTn>
                              </p:par>
                            </p:childTnLst>
                          </p:cTn>
                        </p:par>
                        <p:par>
                          <p:cTn id="53" fill="hold">
                            <p:stCondLst>
                              <p:cond delay="2000"/>
                            </p:stCondLst>
                            <p:childTnLst>
                              <p:par>
                                <p:cTn id="54" presetID="22" presetClass="entr" presetSubtype="1" fill="hold" grpId="0" nodeType="afterEffect">
                                  <p:stCondLst>
                                    <p:cond delay="0"/>
                                  </p:stCondLst>
                                  <p:childTnLst>
                                    <p:set>
                                      <p:cBhvr>
                                        <p:cTn id="55" dur="1" fill="hold">
                                          <p:stCondLst>
                                            <p:cond delay="0"/>
                                          </p:stCondLst>
                                        </p:cTn>
                                        <p:tgtEl>
                                          <p:spTgt spid="33"/>
                                        </p:tgtEl>
                                        <p:attrNameLst>
                                          <p:attrName>style.visibility</p:attrName>
                                        </p:attrNameLst>
                                      </p:cBhvr>
                                      <p:to>
                                        <p:strVal val="visible"/>
                                      </p:to>
                                    </p:set>
                                    <p:animEffect transition="in" filter="wipe(up)">
                                      <p:cBhvr>
                                        <p:cTn id="56" dur="500"/>
                                        <p:tgtEl>
                                          <p:spTgt spid="33"/>
                                        </p:tgtEl>
                                      </p:cBhvr>
                                    </p:animEffect>
                                  </p:childTnLst>
                                </p:cTn>
                              </p:par>
                            </p:childTnLst>
                          </p:cTn>
                        </p:par>
                        <p:par>
                          <p:cTn id="57" fill="hold">
                            <p:stCondLst>
                              <p:cond delay="2500"/>
                            </p:stCondLst>
                            <p:childTnLst>
                              <p:par>
                                <p:cTn id="58" presetID="1" presetClass="entr" presetSubtype="0" fill="hold" grpId="1" nodeType="afterEffect">
                                  <p:stCondLst>
                                    <p:cond delay="0"/>
                                  </p:stCondLst>
                                  <p:childTnLst>
                                    <p:set>
                                      <p:cBhvr>
                                        <p:cTn id="59" dur="1" fill="hold">
                                          <p:stCondLst>
                                            <p:cond delay="0"/>
                                          </p:stCondLst>
                                        </p:cTn>
                                        <p:tgtEl>
                                          <p:spTgt spid="39"/>
                                        </p:tgtEl>
                                        <p:attrNameLst>
                                          <p:attrName>style.visibility</p:attrName>
                                        </p:attrNameLst>
                                      </p:cBhvr>
                                      <p:to>
                                        <p:strVal val="visible"/>
                                      </p:to>
                                    </p:set>
                                  </p:childTnLst>
                                </p:cTn>
                              </p:par>
                            </p:childTnLst>
                          </p:cTn>
                        </p:par>
                        <p:par>
                          <p:cTn id="60" fill="hold">
                            <p:stCondLst>
                              <p:cond delay="2500"/>
                            </p:stCondLst>
                            <p:childTnLst>
                              <p:par>
                                <p:cTn id="61" presetID="27" presetClass="emph" presetSubtype="0" repeatCount="indefinite" fill="remove" grpId="0" nodeType="afterEffect">
                                  <p:stCondLst>
                                    <p:cond delay="0"/>
                                  </p:stCondLst>
                                  <p:childTnLst>
                                    <p:animClr clrSpc="rgb" dir="cw">
                                      <p:cBhvr override="childStyle">
                                        <p:cTn id="62" dur="250" autoRev="1" fill="remove"/>
                                        <p:tgtEl>
                                          <p:spTgt spid="39"/>
                                        </p:tgtEl>
                                        <p:attrNameLst>
                                          <p:attrName>style.color</p:attrName>
                                        </p:attrNameLst>
                                      </p:cBhvr>
                                      <p:to>
                                        <a:srgbClr val="FFFF0F"/>
                                      </p:to>
                                    </p:animClr>
                                    <p:animClr clrSpc="rgb" dir="cw">
                                      <p:cBhvr>
                                        <p:cTn id="63" dur="250" autoRev="1" fill="remove"/>
                                        <p:tgtEl>
                                          <p:spTgt spid="39"/>
                                        </p:tgtEl>
                                        <p:attrNameLst>
                                          <p:attrName>fillcolor</p:attrName>
                                        </p:attrNameLst>
                                      </p:cBhvr>
                                      <p:to>
                                        <a:srgbClr val="FFFF0F"/>
                                      </p:to>
                                    </p:animClr>
                                    <p:set>
                                      <p:cBhvr>
                                        <p:cTn id="64" dur="250" autoRev="1" fill="remove"/>
                                        <p:tgtEl>
                                          <p:spTgt spid="39"/>
                                        </p:tgtEl>
                                        <p:attrNameLst>
                                          <p:attrName>fill.type</p:attrName>
                                        </p:attrNameLst>
                                      </p:cBhvr>
                                      <p:to>
                                        <p:strVal val="solid"/>
                                      </p:to>
                                    </p:set>
                                    <p:set>
                                      <p:cBhvr>
                                        <p:cTn id="65" dur="250" autoRev="1" fill="remove"/>
                                        <p:tgtEl>
                                          <p:spTgt spid="39"/>
                                        </p:tgtEl>
                                        <p:attrNameLst>
                                          <p:attrName>fill.on</p:attrName>
                                        </p:attrNameLst>
                                      </p:cBhvr>
                                      <p:to>
                                        <p:strVal val="true"/>
                                      </p:to>
                                    </p:set>
                                  </p:childTnLst>
                                </p:cTn>
                              </p:par>
                            </p:childTnLst>
                          </p:cTn>
                        </p:par>
                      </p:childTnLst>
                    </p:cTn>
                  </p:par>
                  <p:par>
                    <p:cTn id="66" fill="hold">
                      <p:stCondLst>
                        <p:cond delay="indefinite"/>
                      </p:stCondLst>
                      <p:childTnLst>
                        <p:par>
                          <p:cTn id="67" fill="hold">
                            <p:stCondLst>
                              <p:cond delay="0"/>
                            </p:stCondLst>
                            <p:childTnLst>
                              <p:par>
                                <p:cTn id="68" presetID="22" presetClass="entr" presetSubtype="8" fill="hold" nodeType="clickEffect">
                                  <p:stCondLst>
                                    <p:cond delay="0"/>
                                  </p:stCondLst>
                                  <p:childTnLst>
                                    <p:set>
                                      <p:cBhvr>
                                        <p:cTn id="69" dur="1" fill="hold">
                                          <p:stCondLst>
                                            <p:cond delay="0"/>
                                          </p:stCondLst>
                                        </p:cTn>
                                        <p:tgtEl>
                                          <p:spTgt spid="122"/>
                                        </p:tgtEl>
                                        <p:attrNameLst>
                                          <p:attrName>style.visibility</p:attrName>
                                        </p:attrNameLst>
                                      </p:cBhvr>
                                      <p:to>
                                        <p:strVal val="visible"/>
                                      </p:to>
                                    </p:set>
                                    <p:animEffect transition="in" filter="wipe(left)">
                                      <p:cBhvr>
                                        <p:cTn id="70" dur="500"/>
                                        <p:tgtEl>
                                          <p:spTgt spid="122"/>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1" fill="hold" grpId="0" nodeType="clickEffect">
                                  <p:stCondLst>
                                    <p:cond delay="0"/>
                                  </p:stCondLst>
                                  <p:childTnLst>
                                    <p:set>
                                      <p:cBhvr>
                                        <p:cTn id="74" dur="1" fill="hold">
                                          <p:stCondLst>
                                            <p:cond delay="0"/>
                                          </p:stCondLst>
                                        </p:cTn>
                                        <p:tgtEl>
                                          <p:spTgt spid="110"/>
                                        </p:tgtEl>
                                        <p:attrNameLst>
                                          <p:attrName>style.visibility</p:attrName>
                                        </p:attrNameLst>
                                      </p:cBhvr>
                                      <p:to>
                                        <p:strVal val="visible"/>
                                      </p:to>
                                    </p:set>
                                    <p:animEffect transition="in" filter="wipe(up)">
                                      <p:cBhvr>
                                        <p:cTn id="75" dur="500"/>
                                        <p:tgtEl>
                                          <p:spTgt spid="110"/>
                                        </p:tgtEl>
                                      </p:cBhvr>
                                    </p:animEffect>
                                  </p:childTnLst>
                                </p:cTn>
                              </p:par>
                            </p:childTnLst>
                          </p:cTn>
                        </p:par>
                        <p:par>
                          <p:cTn id="76" fill="hold">
                            <p:stCondLst>
                              <p:cond delay="500"/>
                            </p:stCondLst>
                            <p:childTnLst>
                              <p:par>
                                <p:cTn id="77" presetID="1" presetClass="entr" presetSubtype="0" fill="hold" grpId="1" nodeType="afterEffect">
                                  <p:stCondLst>
                                    <p:cond delay="0"/>
                                  </p:stCondLst>
                                  <p:childTnLst>
                                    <p:set>
                                      <p:cBhvr>
                                        <p:cTn id="78" dur="1" fill="hold">
                                          <p:stCondLst>
                                            <p:cond delay="0"/>
                                          </p:stCondLst>
                                        </p:cTn>
                                        <p:tgtEl>
                                          <p:spTgt spid="109"/>
                                        </p:tgtEl>
                                        <p:attrNameLst>
                                          <p:attrName>style.visibility</p:attrName>
                                        </p:attrNameLst>
                                      </p:cBhvr>
                                      <p:to>
                                        <p:strVal val="visible"/>
                                      </p:to>
                                    </p:set>
                                  </p:childTnLst>
                                </p:cTn>
                              </p:par>
                            </p:childTnLst>
                          </p:cTn>
                        </p:par>
                        <p:par>
                          <p:cTn id="79" fill="hold">
                            <p:stCondLst>
                              <p:cond delay="500"/>
                            </p:stCondLst>
                            <p:childTnLst>
                              <p:par>
                                <p:cTn id="80" presetID="27" presetClass="emph" presetSubtype="0" repeatCount="indefinite" fill="remove" grpId="0" nodeType="afterEffect">
                                  <p:stCondLst>
                                    <p:cond delay="0"/>
                                  </p:stCondLst>
                                  <p:childTnLst>
                                    <p:animClr clrSpc="rgb" dir="cw">
                                      <p:cBhvr override="childStyle">
                                        <p:cTn id="81" dur="250" autoRev="1" fill="remove"/>
                                        <p:tgtEl>
                                          <p:spTgt spid="109"/>
                                        </p:tgtEl>
                                        <p:attrNameLst>
                                          <p:attrName>style.color</p:attrName>
                                        </p:attrNameLst>
                                      </p:cBhvr>
                                      <p:to>
                                        <a:srgbClr val="FFFF0F"/>
                                      </p:to>
                                    </p:animClr>
                                    <p:animClr clrSpc="rgb" dir="cw">
                                      <p:cBhvr>
                                        <p:cTn id="82" dur="250" autoRev="1" fill="remove"/>
                                        <p:tgtEl>
                                          <p:spTgt spid="109"/>
                                        </p:tgtEl>
                                        <p:attrNameLst>
                                          <p:attrName>fillcolor</p:attrName>
                                        </p:attrNameLst>
                                      </p:cBhvr>
                                      <p:to>
                                        <a:srgbClr val="FFFF0F"/>
                                      </p:to>
                                    </p:animClr>
                                    <p:set>
                                      <p:cBhvr>
                                        <p:cTn id="83" dur="250" autoRev="1" fill="remove"/>
                                        <p:tgtEl>
                                          <p:spTgt spid="109"/>
                                        </p:tgtEl>
                                        <p:attrNameLst>
                                          <p:attrName>fill.type</p:attrName>
                                        </p:attrNameLst>
                                      </p:cBhvr>
                                      <p:to>
                                        <p:strVal val="solid"/>
                                      </p:to>
                                    </p:set>
                                    <p:set>
                                      <p:cBhvr>
                                        <p:cTn id="84" dur="250" autoRev="1" fill="remove"/>
                                        <p:tgtEl>
                                          <p:spTgt spid="109"/>
                                        </p:tgtEl>
                                        <p:attrNameLst>
                                          <p:attrName>fill.on</p:attrName>
                                        </p:attrNameLst>
                                      </p:cBhvr>
                                      <p:to>
                                        <p:strVal val="true"/>
                                      </p:to>
                                    </p:set>
                                  </p:childTnLst>
                                </p:cTn>
                              </p:par>
                            </p:childTnLst>
                          </p:cTn>
                        </p:par>
                      </p:childTnLst>
                    </p:cTn>
                  </p:par>
                  <p:par>
                    <p:cTn id="85" fill="hold">
                      <p:stCondLst>
                        <p:cond delay="indefinite"/>
                      </p:stCondLst>
                      <p:childTnLst>
                        <p:par>
                          <p:cTn id="86" fill="hold">
                            <p:stCondLst>
                              <p:cond delay="0"/>
                            </p:stCondLst>
                            <p:childTnLst>
                              <p:par>
                                <p:cTn id="87" presetID="1" presetClass="exit" presetSubtype="0" fill="hold" grpId="1" nodeType="clickEffect">
                                  <p:stCondLst>
                                    <p:cond delay="0"/>
                                  </p:stCondLst>
                                  <p:childTnLst>
                                    <p:set>
                                      <p:cBhvr>
                                        <p:cTn id="88" dur="1" fill="hold">
                                          <p:stCondLst>
                                            <p:cond delay="0"/>
                                          </p:stCondLst>
                                        </p:cTn>
                                        <p:tgtEl>
                                          <p:spTgt spid="110"/>
                                        </p:tgtEl>
                                        <p:attrNameLst>
                                          <p:attrName>style.visibility</p:attrName>
                                        </p:attrNameLst>
                                      </p:cBhvr>
                                      <p:to>
                                        <p:strVal val="hidden"/>
                                      </p:to>
                                    </p:set>
                                  </p:childTnLst>
                                </p:cTn>
                              </p:par>
                              <p:par>
                                <p:cTn id="89" presetID="1" presetClass="exit" presetSubtype="0" fill="hold" grpId="1" nodeType="withEffect">
                                  <p:stCondLst>
                                    <p:cond delay="0"/>
                                  </p:stCondLst>
                                  <p:childTnLst>
                                    <p:set>
                                      <p:cBhvr>
                                        <p:cTn id="90" dur="1" fill="hold">
                                          <p:stCondLst>
                                            <p:cond delay="0"/>
                                          </p:stCondLst>
                                        </p:cTn>
                                        <p:tgtEl>
                                          <p:spTgt spid="37"/>
                                        </p:tgtEl>
                                        <p:attrNameLst>
                                          <p:attrName>style.visibility</p:attrName>
                                        </p:attrNameLst>
                                      </p:cBhvr>
                                      <p:to>
                                        <p:strVal val="hidden"/>
                                      </p:to>
                                    </p:set>
                                  </p:childTnLst>
                                </p:cTn>
                              </p:par>
                              <p:par>
                                <p:cTn id="91" presetID="1" presetClass="exit" presetSubtype="0" fill="hold" grpId="1" nodeType="withEffect">
                                  <p:stCondLst>
                                    <p:cond delay="0"/>
                                  </p:stCondLst>
                                  <p:childTnLst>
                                    <p:set>
                                      <p:cBhvr>
                                        <p:cTn id="92" dur="1" fill="hold">
                                          <p:stCondLst>
                                            <p:cond delay="0"/>
                                          </p:stCondLst>
                                        </p:cTn>
                                        <p:tgtEl>
                                          <p:spTgt spid="38"/>
                                        </p:tgtEl>
                                        <p:attrNameLst>
                                          <p:attrName>style.visibility</p:attrName>
                                        </p:attrNameLst>
                                      </p:cBhvr>
                                      <p:to>
                                        <p:strVal val="hidden"/>
                                      </p:to>
                                    </p:set>
                                  </p:childTnLst>
                                </p:cTn>
                              </p:par>
                              <p:par>
                                <p:cTn id="93" presetID="1" presetClass="exit" presetSubtype="0" fill="hold" grpId="1" nodeType="withEffect">
                                  <p:stCondLst>
                                    <p:cond delay="0"/>
                                  </p:stCondLst>
                                  <p:childTnLst>
                                    <p:set>
                                      <p:cBhvr>
                                        <p:cTn id="94" dur="1" fill="hold">
                                          <p:stCondLst>
                                            <p:cond delay="0"/>
                                          </p:stCondLst>
                                        </p:cTn>
                                        <p:tgtEl>
                                          <p:spTgt spid="33"/>
                                        </p:tgtEl>
                                        <p:attrNameLst>
                                          <p:attrName>style.visibility</p:attrName>
                                        </p:attrNameLst>
                                      </p:cBhvr>
                                      <p:to>
                                        <p:strVal val="hidden"/>
                                      </p:to>
                                    </p:set>
                                  </p:childTnLst>
                                </p:cTn>
                              </p:par>
                              <p:par>
                                <p:cTn id="95" presetID="1" presetClass="exit" presetSubtype="0" fill="hold" nodeType="withEffect">
                                  <p:stCondLst>
                                    <p:cond delay="0"/>
                                  </p:stCondLst>
                                  <p:childTnLst>
                                    <p:set>
                                      <p:cBhvr>
                                        <p:cTn id="96" dur="1" fill="hold">
                                          <p:stCondLst>
                                            <p:cond delay="0"/>
                                          </p:stCondLst>
                                        </p:cTn>
                                        <p:tgtEl>
                                          <p:spTgt spid="91"/>
                                        </p:tgtEl>
                                        <p:attrNameLst>
                                          <p:attrName>style.visibility</p:attrName>
                                        </p:attrNameLst>
                                      </p:cBhvr>
                                      <p:to>
                                        <p:strVal val="hidden"/>
                                      </p:to>
                                    </p:set>
                                  </p:childTnLst>
                                </p:cTn>
                              </p:par>
                              <p:par>
                                <p:cTn id="97" presetID="1" presetClass="exit" presetSubtype="0" fill="hold" nodeType="withEffect">
                                  <p:stCondLst>
                                    <p:cond delay="0"/>
                                  </p:stCondLst>
                                  <p:childTnLst>
                                    <p:set>
                                      <p:cBhvr>
                                        <p:cTn id="98" dur="1" fill="hold">
                                          <p:stCondLst>
                                            <p:cond delay="0"/>
                                          </p:stCondLst>
                                        </p:cTn>
                                        <p:tgtEl>
                                          <p:spTgt spid="92"/>
                                        </p:tgtEl>
                                        <p:attrNameLst>
                                          <p:attrName>style.visibility</p:attrName>
                                        </p:attrNameLst>
                                      </p:cBhvr>
                                      <p:to>
                                        <p:strVal val="hidden"/>
                                      </p:to>
                                    </p:set>
                                  </p:childTnLst>
                                </p:cTn>
                              </p:par>
                              <p:par>
                                <p:cTn id="99" presetID="1" presetClass="exit" presetSubtype="0" fill="hold" nodeType="withEffect">
                                  <p:stCondLst>
                                    <p:cond delay="0"/>
                                  </p:stCondLst>
                                  <p:childTnLst>
                                    <p:set>
                                      <p:cBhvr>
                                        <p:cTn id="100" dur="1" fill="hold">
                                          <p:stCondLst>
                                            <p:cond delay="0"/>
                                          </p:stCondLst>
                                        </p:cTn>
                                        <p:tgtEl>
                                          <p:spTgt spid="95"/>
                                        </p:tgtEl>
                                        <p:attrNameLst>
                                          <p:attrName>style.visibility</p:attrName>
                                        </p:attrNameLst>
                                      </p:cBhvr>
                                      <p:to>
                                        <p:strVal val="hidden"/>
                                      </p:to>
                                    </p:set>
                                  </p:childTnLst>
                                </p:cTn>
                              </p:par>
                              <p:par>
                                <p:cTn id="101" presetID="1" presetClass="exit" presetSubtype="0" fill="hold" nodeType="withEffect">
                                  <p:stCondLst>
                                    <p:cond delay="0"/>
                                  </p:stCondLst>
                                  <p:childTnLst>
                                    <p:set>
                                      <p:cBhvr>
                                        <p:cTn id="102" dur="1" fill="hold">
                                          <p:stCondLst>
                                            <p:cond delay="0"/>
                                          </p:stCondLst>
                                        </p:cTn>
                                        <p:tgtEl>
                                          <p:spTgt spid="122"/>
                                        </p:tgtEl>
                                        <p:attrNameLst>
                                          <p:attrName>style.visibility</p:attrName>
                                        </p:attrNameLst>
                                      </p:cBhvr>
                                      <p:to>
                                        <p:strVal val="hidden"/>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nodeType="clickEffect">
                                  <p:stCondLst>
                                    <p:cond delay="0"/>
                                  </p:stCondLst>
                                  <p:childTnLst>
                                    <p:set>
                                      <p:cBhvr>
                                        <p:cTn id="106" dur="1" fill="hold">
                                          <p:stCondLst>
                                            <p:cond delay="0"/>
                                          </p:stCondLst>
                                        </p:cTn>
                                        <p:tgtEl>
                                          <p:spTgt spid="3"/>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nodeType="clickEffect">
                                  <p:stCondLst>
                                    <p:cond delay="0"/>
                                  </p:stCondLst>
                                  <p:childTnLst>
                                    <p:set>
                                      <p:cBhvr>
                                        <p:cTn id="110" dur="1" fill="hold">
                                          <p:stCondLst>
                                            <p:cond delay="0"/>
                                          </p:stCondLst>
                                        </p:cTn>
                                        <p:tgtEl>
                                          <p:spTgt spid="71"/>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22" presetClass="entr" presetSubtype="8" fill="hold" nodeType="clickEffect">
                                  <p:stCondLst>
                                    <p:cond delay="0"/>
                                  </p:stCondLst>
                                  <p:childTnLst>
                                    <p:set>
                                      <p:cBhvr>
                                        <p:cTn id="114" dur="1" fill="hold">
                                          <p:stCondLst>
                                            <p:cond delay="0"/>
                                          </p:stCondLst>
                                        </p:cTn>
                                        <p:tgtEl>
                                          <p:spTgt spid="72"/>
                                        </p:tgtEl>
                                        <p:attrNameLst>
                                          <p:attrName>style.visibility</p:attrName>
                                        </p:attrNameLst>
                                      </p:cBhvr>
                                      <p:to>
                                        <p:strVal val="visible"/>
                                      </p:to>
                                    </p:set>
                                    <p:animEffect transition="in" filter="wipe(left)">
                                      <p:cBhvr>
                                        <p:cTn id="115" dur="500"/>
                                        <p:tgtEl>
                                          <p:spTgt spid="72"/>
                                        </p:tgtEl>
                                      </p:cBhvr>
                                    </p:animEffect>
                                  </p:childTnLst>
                                </p:cTn>
                              </p:par>
                            </p:childTnLst>
                          </p:cTn>
                        </p:par>
                      </p:childTnLst>
                    </p:cTn>
                  </p:par>
                  <p:par>
                    <p:cTn id="116" fill="hold">
                      <p:stCondLst>
                        <p:cond delay="indefinite"/>
                      </p:stCondLst>
                      <p:childTnLst>
                        <p:par>
                          <p:cTn id="117" fill="hold">
                            <p:stCondLst>
                              <p:cond delay="0"/>
                            </p:stCondLst>
                            <p:childTnLst>
                              <p:par>
                                <p:cTn id="118" presetID="22" presetClass="entr" presetSubtype="8" fill="hold" nodeType="clickEffect">
                                  <p:stCondLst>
                                    <p:cond delay="0"/>
                                  </p:stCondLst>
                                  <p:childTnLst>
                                    <p:set>
                                      <p:cBhvr>
                                        <p:cTn id="119" dur="1" fill="hold">
                                          <p:stCondLst>
                                            <p:cond delay="0"/>
                                          </p:stCondLst>
                                        </p:cTn>
                                        <p:tgtEl>
                                          <p:spTgt spid="82"/>
                                        </p:tgtEl>
                                        <p:attrNameLst>
                                          <p:attrName>style.visibility</p:attrName>
                                        </p:attrNameLst>
                                      </p:cBhvr>
                                      <p:to>
                                        <p:strVal val="visible"/>
                                      </p:to>
                                    </p:set>
                                    <p:animEffect transition="in" filter="wipe(left)">
                                      <p:cBhvr>
                                        <p:cTn id="120" dur="500"/>
                                        <p:tgtEl>
                                          <p:spTgt spid="82"/>
                                        </p:tgtEl>
                                      </p:cBhvr>
                                    </p:animEffect>
                                  </p:childTnLst>
                                </p:cTn>
                              </p:par>
                            </p:childTnLst>
                          </p:cTn>
                        </p:par>
                      </p:childTnLst>
                    </p:cTn>
                  </p:par>
                  <p:par>
                    <p:cTn id="121" fill="hold">
                      <p:stCondLst>
                        <p:cond delay="indefinite"/>
                      </p:stCondLst>
                      <p:childTnLst>
                        <p:par>
                          <p:cTn id="122" fill="hold">
                            <p:stCondLst>
                              <p:cond delay="0"/>
                            </p:stCondLst>
                            <p:childTnLst>
                              <p:par>
                                <p:cTn id="123" presetID="22" presetClass="entr" presetSubtype="8" fill="hold" nodeType="clickEffect">
                                  <p:stCondLst>
                                    <p:cond delay="0"/>
                                  </p:stCondLst>
                                  <p:childTnLst>
                                    <p:set>
                                      <p:cBhvr>
                                        <p:cTn id="124" dur="1" fill="hold">
                                          <p:stCondLst>
                                            <p:cond delay="0"/>
                                          </p:stCondLst>
                                        </p:cTn>
                                        <p:tgtEl>
                                          <p:spTgt spid="85"/>
                                        </p:tgtEl>
                                        <p:attrNameLst>
                                          <p:attrName>style.visibility</p:attrName>
                                        </p:attrNameLst>
                                      </p:cBhvr>
                                      <p:to>
                                        <p:strVal val="visible"/>
                                      </p:to>
                                    </p:set>
                                    <p:animEffect transition="in" filter="wipe(left)">
                                      <p:cBhvr>
                                        <p:cTn id="125" dur="500"/>
                                        <p:tgtEl>
                                          <p:spTgt spid="85"/>
                                        </p:tgtEl>
                                      </p:cBhvr>
                                    </p:animEffect>
                                  </p:childTnLst>
                                </p:cTn>
                              </p:par>
                            </p:childTnLst>
                          </p:cTn>
                        </p:par>
                      </p:childTnLst>
                    </p:cTn>
                  </p:par>
                  <p:par>
                    <p:cTn id="126" fill="hold">
                      <p:stCondLst>
                        <p:cond delay="indefinite"/>
                      </p:stCondLst>
                      <p:childTnLst>
                        <p:par>
                          <p:cTn id="127" fill="hold">
                            <p:stCondLst>
                              <p:cond delay="0"/>
                            </p:stCondLst>
                            <p:childTnLst>
                              <p:par>
                                <p:cTn id="128" presetID="22" presetClass="entr" presetSubtype="8" fill="hold" nodeType="clickEffect">
                                  <p:stCondLst>
                                    <p:cond delay="0"/>
                                  </p:stCondLst>
                                  <p:childTnLst>
                                    <p:set>
                                      <p:cBhvr>
                                        <p:cTn id="129" dur="1" fill="hold">
                                          <p:stCondLst>
                                            <p:cond delay="0"/>
                                          </p:stCondLst>
                                        </p:cTn>
                                        <p:tgtEl>
                                          <p:spTgt spid="88"/>
                                        </p:tgtEl>
                                        <p:attrNameLst>
                                          <p:attrName>style.visibility</p:attrName>
                                        </p:attrNameLst>
                                      </p:cBhvr>
                                      <p:to>
                                        <p:strVal val="visible"/>
                                      </p:to>
                                    </p:set>
                                    <p:animEffect transition="in" filter="wipe(left)">
                                      <p:cBhvr>
                                        <p:cTn id="130" dur="500"/>
                                        <p:tgtEl>
                                          <p:spTgt spid="88"/>
                                        </p:tgtEl>
                                      </p:cBhvr>
                                    </p:animEffect>
                                  </p:childTnLst>
                                </p:cTn>
                              </p:par>
                            </p:childTnLst>
                          </p:cTn>
                        </p:par>
                      </p:childTnLst>
                    </p:cTn>
                  </p:par>
                  <p:par>
                    <p:cTn id="131" fill="hold">
                      <p:stCondLst>
                        <p:cond delay="indefinite"/>
                      </p:stCondLst>
                      <p:childTnLst>
                        <p:par>
                          <p:cTn id="132" fill="hold">
                            <p:stCondLst>
                              <p:cond delay="0"/>
                            </p:stCondLst>
                            <p:childTnLst>
                              <p:par>
                                <p:cTn id="133" presetID="22" presetClass="entr" presetSubtype="1" fill="hold" grpId="0" nodeType="clickEffect">
                                  <p:stCondLst>
                                    <p:cond delay="0"/>
                                  </p:stCondLst>
                                  <p:childTnLst>
                                    <p:set>
                                      <p:cBhvr>
                                        <p:cTn id="134" dur="1" fill="hold">
                                          <p:stCondLst>
                                            <p:cond delay="0"/>
                                          </p:stCondLst>
                                        </p:cTn>
                                        <p:tgtEl>
                                          <p:spTgt spid="26"/>
                                        </p:tgtEl>
                                        <p:attrNameLst>
                                          <p:attrName>style.visibility</p:attrName>
                                        </p:attrNameLst>
                                      </p:cBhvr>
                                      <p:to>
                                        <p:strVal val="visible"/>
                                      </p:to>
                                    </p:set>
                                    <p:animEffect transition="in" filter="wipe(up)">
                                      <p:cBhvr>
                                        <p:cTn id="135" dur="500"/>
                                        <p:tgtEl>
                                          <p:spTgt spid="26"/>
                                        </p:tgtEl>
                                      </p:cBhvr>
                                    </p:animEffect>
                                  </p:childTnLst>
                                </p:cTn>
                              </p:par>
                            </p:childTnLst>
                          </p:cTn>
                        </p:par>
                        <p:par>
                          <p:cTn id="136" fill="hold">
                            <p:stCondLst>
                              <p:cond delay="500"/>
                            </p:stCondLst>
                            <p:childTnLst>
                              <p:par>
                                <p:cTn id="137" presetID="1" presetClass="entr" presetSubtype="0" fill="hold" grpId="1" nodeType="afterEffect">
                                  <p:stCondLst>
                                    <p:cond delay="0"/>
                                  </p:stCondLst>
                                  <p:childTnLst>
                                    <p:set>
                                      <p:cBhvr>
                                        <p:cTn id="138" dur="1" fill="hold">
                                          <p:stCondLst>
                                            <p:cond delay="0"/>
                                          </p:stCondLst>
                                        </p:cTn>
                                        <p:tgtEl>
                                          <p:spTgt spid="32"/>
                                        </p:tgtEl>
                                        <p:attrNameLst>
                                          <p:attrName>style.visibility</p:attrName>
                                        </p:attrNameLst>
                                      </p:cBhvr>
                                      <p:to>
                                        <p:strVal val="visible"/>
                                      </p:to>
                                    </p:set>
                                  </p:childTnLst>
                                </p:cTn>
                              </p:par>
                            </p:childTnLst>
                          </p:cTn>
                        </p:par>
                        <p:par>
                          <p:cTn id="139" fill="hold">
                            <p:stCondLst>
                              <p:cond delay="500"/>
                            </p:stCondLst>
                            <p:childTnLst>
                              <p:par>
                                <p:cTn id="140" presetID="27" presetClass="emph" presetSubtype="0" repeatCount="indefinite" fill="remove" grpId="0" nodeType="afterEffect">
                                  <p:stCondLst>
                                    <p:cond delay="0"/>
                                  </p:stCondLst>
                                  <p:childTnLst>
                                    <p:animClr clrSpc="rgb" dir="cw">
                                      <p:cBhvr override="childStyle">
                                        <p:cTn id="141" dur="250" autoRev="1" fill="remove"/>
                                        <p:tgtEl>
                                          <p:spTgt spid="32"/>
                                        </p:tgtEl>
                                        <p:attrNameLst>
                                          <p:attrName>style.color</p:attrName>
                                        </p:attrNameLst>
                                      </p:cBhvr>
                                      <p:to>
                                        <a:srgbClr val="FFFF0F"/>
                                      </p:to>
                                    </p:animClr>
                                    <p:animClr clrSpc="rgb" dir="cw">
                                      <p:cBhvr>
                                        <p:cTn id="142" dur="250" autoRev="1" fill="remove"/>
                                        <p:tgtEl>
                                          <p:spTgt spid="32"/>
                                        </p:tgtEl>
                                        <p:attrNameLst>
                                          <p:attrName>fillcolor</p:attrName>
                                        </p:attrNameLst>
                                      </p:cBhvr>
                                      <p:to>
                                        <a:srgbClr val="FFFF0F"/>
                                      </p:to>
                                    </p:animClr>
                                    <p:set>
                                      <p:cBhvr>
                                        <p:cTn id="143" dur="250" autoRev="1" fill="remove"/>
                                        <p:tgtEl>
                                          <p:spTgt spid="32"/>
                                        </p:tgtEl>
                                        <p:attrNameLst>
                                          <p:attrName>fill.type</p:attrName>
                                        </p:attrNameLst>
                                      </p:cBhvr>
                                      <p:to>
                                        <p:strVal val="solid"/>
                                      </p:to>
                                    </p:set>
                                    <p:set>
                                      <p:cBhvr>
                                        <p:cTn id="144" dur="250" autoRev="1" fill="remove"/>
                                        <p:tgtEl>
                                          <p:spTgt spid="32"/>
                                        </p:tgtEl>
                                        <p:attrNameLst>
                                          <p:attrName>fill.on</p:attrName>
                                        </p:attrNameLst>
                                      </p:cBhvr>
                                      <p:to>
                                        <p:strVal val="true"/>
                                      </p:to>
                                    </p:set>
                                  </p:childTnLst>
                                </p:cTn>
                              </p:par>
                            </p:childTnLst>
                          </p:cTn>
                        </p:par>
                        <p:par>
                          <p:cTn id="145" fill="hold">
                            <p:stCondLst>
                              <p:cond delay="1000"/>
                            </p:stCondLst>
                            <p:childTnLst>
                              <p:par>
                                <p:cTn id="146" presetID="22" presetClass="entr" presetSubtype="1" fill="hold" grpId="0" nodeType="afterEffect">
                                  <p:stCondLst>
                                    <p:cond delay="0"/>
                                  </p:stCondLst>
                                  <p:childTnLst>
                                    <p:set>
                                      <p:cBhvr>
                                        <p:cTn id="147" dur="1" fill="hold">
                                          <p:stCondLst>
                                            <p:cond delay="0"/>
                                          </p:stCondLst>
                                        </p:cTn>
                                        <p:tgtEl>
                                          <p:spTgt spid="25"/>
                                        </p:tgtEl>
                                        <p:attrNameLst>
                                          <p:attrName>style.visibility</p:attrName>
                                        </p:attrNameLst>
                                      </p:cBhvr>
                                      <p:to>
                                        <p:strVal val="visible"/>
                                      </p:to>
                                    </p:set>
                                    <p:animEffect transition="in" filter="wipe(up)">
                                      <p:cBhvr>
                                        <p:cTn id="148" dur="500"/>
                                        <p:tgtEl>
                                          <p:spTgt spid="25"/>
                                        </p:tgtEl>
                                      </p:cBhvr>
                                    </p:animEffect>
                                  </p:childTnLst>
                                </p:cTn>
                              </p:par>
                            </p:childTnLst>
                          </p:cTn>
                        </p:par>
                        <p:par>
                          <p:cTn id="149" fill="hold">
                            <p:stCondLst>
                              <p:cond delay="1500"/>
                            </p:stCondLst>
                            <p:childTnLst>
                              <p:par>
                                <p:cTn id="150" presetID="1" presetClass="entr" presetSubtype="0" fill="hold" grpId="1" nodeType="afterEffect">
                                  <p:stCondLst>
                                    <p:cond delay="0"/>
                                  </p:stCondLst>
                                  <p:childTnLst>
                                    <p:set>
                                      <p:cBhvr>
                                        <p:cTn id="151" dur="1" fill="hold">
                                          <p:stCondLst>
                                            <p:cond delay="0"/>
                                          </p:stCondLst>
                                        </p:cTn>
                                        <p:tgtEl>
                                          <p:spTgt spid="30"/>
                                        </p:tgtEl>
                                        <p:attrNameLst>
                                          <p:attrName>style.visibility</p:attrName>
                                        </p:attrNameLst>
                                      </p:cBhvr>
                                      <p:to>
                                        <p:strVal val="visible"/>
                                      </p:to>
                                    </p:set>
                                  </p:childTnLst>
                                </p:cTn>
                              </p:par>
                            </p:childTnLst>
                          </p:cTn>
                        </p:par>
                        <p:par>
                          <p:cTn id="152" fill="hold">
                            <p:stCondLst>
                              <p:cond delay="1500"/>
                            </p:stCondLst>
                            <p:childTnLst>
                              <p:par>
                                <p:cTn id="153" presetID="27" presetClass="emph" presetSubtype="0" repeatCount="indefinite" fill="remove" grpId="0" nodeType="afterEffect">
                                  <p:stCondLst>
                                    <p:cond delay="0"/>
                                  </p:stCondLst>
                                  <p:childTnLst>
                                    <p:animClr clrSpc="rgb" dir="cw">
                                      <p:cBhvr override="childStyle">
                                        <p:cTn id="154" dur="250" autoRev="1" fill="remove"/>
                                        <p:tgtEl>
                                          <p:spTgt spid="30"/>
                                        </p:tgtEl>
                                        <p:attrNameLst>
                                          <p:attrName>style.color</p:attrName>
                                        </p:attrNameLst>
                                      </p:cBhvr>
                                      <p:to>
                                        <a:srgbClr val="FFFF0F"/>
                                      </p:to>
                                    </p:animClr>
                                    <p:animClr clrSpc="rgb" dir="cw">
                                      <p:cBhvr>
                                        <p:cTn id="155" dur="250" autoRev="1" fill="remove"/>
                                        <p:tgtEl>
                                          <p:spTgt spid="30"/>
                                        </p:tgtEl>
                                        <p:attrNameLst>
                                          <p:attrName>fillcolor</p:attrName>
                                        </p:attrNameLst>
                                      </p:cBhvr>
                                      <p:to>
                                        <a:srgbClr val="FFFF0F"/>
                                      </p:to>
                                    </p:animClr>
                                    <p:set>
                                      <p:cBhvr>
                                        <p:cTn id="156" dur="250" autoRev="1" fill="remove"/>
                                        <p:tgtEl>
                                          <p:spTgt spid="30"/>
                                        </p:tgtEl>
                                        <p:attrNameLst>
                                          <p:attrName>fill.type</p:attrName>
                                        </p:attrNameLst>
                                      </p:cBhvr>
                                      <p:to>
                                        <p:strVal val="solid"/>
                                      </p:to>
                                    </p:set>
                                    <p:set>
                                      <p:cBhvr>
                                        <p:cTn id="157" dur="250" autoRev="1" fill="remove"/>
                                        <p:tgtEl>
                                          <p:spTgt spid="30"/>
                                        </p:tgtEl>
                                        <p:attrNameLst>
                                          <p:attrName>fill.on</p:attrName>
                                        </p:attrNameLst>
                                      </p:cBhvr>
                                      <p:to>
                                        <p:strVal val="true"/>
                                      </p:to>
                                    </p:set>
                                  </p:childTnLst>
                                </p:cTn>
                              </p:par>
                            </p:childTnLst>
                          </p:cTn>
                        </p:par>
                        <p:par>
                          <p:cTn id="158" fill="hold">
                            <p:stCondLst>
                              <p:cond delay="2000"/>
                            </p:stCondLst>
                            <p:childTnLst>
                              <p:par>
                                <p:cTn id="159" presetID="22" presetClass="entr" presetSubtype="1" fill="hold" grpId="0" nodeType="afterEffect">
                                  <p:stCondLst>
                                    <p:cond delay="0"/>
                                  </p:stCondLst>
                                  <p:childTnLst>
                                    <p:set>
                                      <p:cBhvr>
                                        <p:cTn id="160" dur="1" fill="hold">
                                          <p:stCondLst>
                                            <p:cond delay="0"/>
                                          </p:stCondLst>
                                        </p:cTn>
                                        <p:tgtEl>
                                          <p:spTgt spid="9"/>
                                        </p:tgtEl>
                                        <p:attrNameLst>
                                          <p:attrName>style.visibility</p:attrName>
                                        </p:attrNameLst>
                                      </p:cBhvr>
                                      <p:to>
                                        <p:strVal val="visible"/>
                                      </p:to>
                                    </p:set>
                                    <p:animEffect transition="in" filter="wipe(up)">
                                      <p:cBhvr>
                                        <p:cTn id="161" dur="500"/>
                                        <p:tgtEl>
                                          <p:spTgt spid="9"/>
                                        </p:tgtEl>
                                      </p:cBhvr>
                                    </p:animEffect>
                                  </p:childTnLst>
                                </p:cTn>
                              </p:par>
                            </p:childTnLst>
                          </p:cTn>
                        </p:par>
                        <p:par>
                          <p:cTn id="162" fill="hold">
                            <p:stCondLst>
                              <p:cond delay="2500"/>
                            </p:stCondLst>
                            <p:childTnLst>
                              <p:par>
                                <p:cTn id="163" presetID="1" presetClass="entr" presetSubtype="0" fill="hold" grpId="1" nodeType="afterEffect">
                                  <p:stCondLst>
                                    <p:cond delay="0"/>
                                  </p:stCondLst>
                                  <p:childTnLst>
                                    <p:set>
                                      <p:cBhvr>
                                        <p:cTn id="164" dur="1" fill="hold">
                                          <p:stCondLst>
                                            <p:cond delay="0"/>
                                          </p:stCondLst>
                                        </p:cTn>
                                        <p:tgtEl>
                                          <p:spTgt spid="14"/>
                                        </p:tgtEl>
                                        <p:attrNameLst>
                                          <p:attrName>style.visibility</p:attrName>
                                        </p:attrNameLst>
                                      </p:cBhvr>
                                      <p:to>
                                        <p:strVal val="visible"/>
                                      </p:to>
                                    </p:set>
                                  </p:childTnLst>
                                </p:cTn>
                              </p:par>
                            </p:childTnLst>
                          </p:cTn>
                        </p:par>
                        <p:par>
                          <p:cTn id="165" fill="hold">
                            <p:stCondLst>
                              <p:cond delay="2500"/>
                            </p:stCondLst>
                            <p:childTnLst>
                              <p:par>
                                <p:cTn id="166" presetID="27" presetClass="emph" presetSubtype="0" repeatCount="indefinite" fill="remove" grpId="0" nodeType="afterEffect">
                                  <p:stCondLst>
                                    <p:cond delay="0"/>
                                  </p:stCondLst>
                                  <p:childTnLst>
                                    <p:animClr clrSpc="rgb" dir="cw">
                                      <p:cBhvr override="childStyle">
                                        <p:cTn id="167" dur="250" autoRev="1" fill="remove"/>
                                        <p:tgtEl>
                                          <p:spTgt spid="14"/>
                                        </p:tgtEl>
                                        <p:attrNameLst>
                                          <p:attrName>style.color</p:attrName>
                                        </p:attrNameLst>
                                      </p:cBhvr>
                                      <p:to>
                                        <a:srgbClr val="FFFF0F"/>
                                      </p:to>
                                    </p:animClr>
                                    <p:animClr clrSpc="rgb" dir="cw">
                                      <p:cBhvr>
                                        <p:cTn id="168" dur="250" autoRev="1" fill="remove"/>
                                        <p:tgtEl>
                                          <p:spTgt spid="14"/>
                                        </p:tgtEl>
                                        <p:attrNameLst>
                                          <p:attrName>fillcolor</p:attrName>
                                        </p:attrNameLst>
                                      </p:cBhvr>
                                      <p:to>
                                        <a:srgbClr val="FFFF0F"/>
                                      </p:to>
                                    </p:animClr>
                                    <p:set>
                                      <p:cBhvr>
                                        <p:cTn id="169" dur="250" autoRev="1" fill="remove"/>
                                        <p:tgtEl>
                                          <p:spTgt spid="14"/>
                                        </p:tgtEl>
                                        <p:attrNameLst>
                                          <p:attrName>fill.type</p:attrName>
                                        </p:attrNameLst>
                                      </p:cBhvr>
                                      <p:to>
                                        <p:strVal val="solid"/>
                                      </p:to>
                                    </p:set>
                                    <p:set>
                                      <p:cBhvr>
                                        <p:cTn id="170" dur="250" autoRev="1" fill="remove"/>
                                        <p:tgtEl>
                                          <p:spTgt spid="14"/>
                                        </p:tgtEl>
                                        <p:attrNameLst>
                                          <p:attrName>fill.on</p:attrName>
                                        </p:attrNameLst>
                                      </p:cBhvr>
                                      <p:to>
                                        <p:strVal val="true"/>
                                      </p:to>
                                    </p:set>
                                  </p:childTnLst>
                                </p:cTn>
                              </p:par>
                            </p:childTnLst>
                          </p:cTn>
                        </p:par>
                        <p:par>
                          <p:cTn id="171" fill="hold">
                            <p:stCondLst>
                              <p:cond delay="3000"/>
                            </p:stCondLst>
                            <p:childTnLst>
                              <p:par>
                                <p:cTn id="172" presetID="22" presetClass="entr" presetSubtype="1" fill="hold" grpId="0" nodeType="afterEffect">
                                  <p:stCondLst>
                                    <p:cond delay="0"/>
                                  </p:stCondLst>
                                  <p:childTnLst>
                                    <p:set>
                                      <p:cBhvr>
                                        <p:cTn id="173" dur="1" fill="hold">
                                          <p:stCondLst>
                                            <p:cond delay="0"/>
                                          </p:stCondLst>
                                        </p:cTn>
                                        <p:tgtEl>
                                          <p:spTgt spid="29"/>
                                        </p:tgtEl>
                                        <p:attrNameLst>
                                          <p:attrName>style.visibility</p:attrName>
                                        </p:attrNameLst>
                                      </p:cBhvr>
                                      <p:to>
                                        <p:strVal val="visible"/>
                                      </p:to>
                                    </p:set>
                                    <p:animEffect transition="in" filter="wipe(up)">
                                      <p:cBhvr>
                                        <p:cTn id="174" dur="500"/>
                                        <p:tgtEl>
                                          <p:spTgt spid="29"/>
                                        </p:tgtEl>
                                      </p:cBhvr>
                                    </p:animEffect>
                                  </p:childTnLst>
                                </p:cTn>
                              </p:par>
                            </p:childTnLst>
                          </p:cTn>
                        </p:par>
                        <p:par>
                          <p:cTn id="175" fill="hold">
                            <p:stCondLst>
                              <p:cond delay="3500"/>
                            </p:stCondLst>
                            <p:childTnLst>
                              <p:par>
                                <p:cTn id="176" presetID="1" presetClass="entr" presetSubtype="0" fill="hold" grpId="1" nodeType="afterEffect">
                                  <p:stCondLst>
                                    <p:cond delay="0"/>
                                  </p:stCondLst>
                                  <p:childTnLst>
                                    <p:set>
                                      <p:cBhvr>
                                        <p:cTn id="177" dur="1" fill="hold">
                                          <p:stCondLst>
                                            <p:cond delay="0"/>
                                          </p:stCondLst>
                                        </p:cTn>
                                        <p:tgtEl>
                                          <p:spTgt spid="40"/>
                                        </p:tgtEl>
                                        <p:attrNameLst>
                                          <p:attrName>style.visibility</p:attrName>
                                        </p:attrNameLst>
                                      </p:cBhvr>
                                      <p:to>
                                        <p:strVal val="visible"/>
                                      </p:to>
                                    </p:set>
                                  </p:childTnLst>
                                </p:cTn>
                              </p:par>
                            </p:childTnLst>
                          </p:cTn>
                        </p:par>
                        <p:par>
                          <p:cTn id="178" fill="hold">
                            <p:stCondLst>
                              <p:cond delay="3500"/>
                            </p:stCondLst>
                            <p:childTnLst>
                              <p:par>
                                <p:cTn id="179" presetID="27" presetClass="emph" presetSubtype="0" repeatCount="indefinite" fill="remove" grpId="0" nodeType="afterEffect">
                                  <p:stCondLst>
                                    <p:cond delay="0"/>
                                  </p:stCondLst>
                                  <p:childTnLst>
                                    <p:animClr clrSpc="rgb" dir="cw">
                                      <p:cBhvr override="childStyle">
                                        <p:cTn id="180" dur="250" autoRev="1" fill="remove"/>
                                        <p:tgtEl>
                                          <p:spTgt spid="40"/>
                                        </p:tgtEl>
                                        <p:attrNameLst>
                                          <p:attrName>style.color</p:attrName>
                                        </p:attrNameLst>
                                      </p:cBhvr>
                                      <p:to>
                                        <a:srgbClr val="FFFF0F"/>
                                      </p:to>
                                    </p:animClr>
                                    <p:animClr clrSpc="rgb" dir="cw">
                                      <p:cBhvr>
                                        <p:cTn id="181" dur="250" autoRev="1" fill="remove"/>
                                        <p:tgtEl>
                                          <p:spTgt spid="40"/>
                                        </p:tgtEl>
                                        <p:attrNameLst>
                                          <p:attrName>fillcolor</p:attrName>
                                        </p:attrNameLst>
                                      </p:cBhvr>
                                      <p:to>
                                        <a:srgbClr val="FFFF0F"/>
                                      </p:to>
                                    </p:animClr>
                                    <p:set>
                                      <p:cBhvr>
                                        <p:cTn id="182" dur="250" autoRev="1" fill="remove"/>
                                        <p:tgtEl>
                                          <p:spTgt spid="40"/>
                                        </p:tgtEl>
                                        <p:attrNameLst>
                                          <p:attrName>fill.type</p:attrName>
                                        </p:attrNameLst>
                                      </p:cBhvr>
                                      <p:to>
                                        <p:strVal val="solid"/>
                                      </p:to>
                                    </p:set>
                                    <p:set>
                                      <p:cBhvr>
                                        <p:cTn id="183" dur="250" autoRev="1" fill="remove"/>
                                        <p:tgtEl>
                                          <p:spTgt spid="40"/>
                                        </p:tgtEl>
                                        <p:attrNameLst>
                                          <p:attrName>fill.on</p:attrName>
                                        </p:attrNameLst>
                                      </p:cBhvr>
                                      <p:to>
                                        <p:strVal val="true"/>
                                      </p:to>
                                    </p:set>
                                  </p:childTnLst>
                                </p:cTn>
                              </p:par>
                            </p:childTnLst>
                          </p:cTn>
                        </p:par>
                      </p:childTnLst>
                    </p:cTn>
                  </p:par>
                  <p:par>
                    <p:cTn id="184" fill="hold">
                      <p:stCondLst>
                        <p:cond delay="indefinite"/>
                      </p:stCondLst>
                      <p:childTnLst>
                        <p:par>
                          <p:cTn id="185" fill="hold">
                            <p:stCondLst>
                              <p:cond delay="0"/>
                            </p:stCondLst>
                            <p:childTnLst>
                              <p:par>
                                <p:cTn id="186" presetID="1" presetClass="exit" presetSubtype="0" fill="hold" grpId="1" nodeType="clickEffect">
                                  <p:stCondLst>
                                    <p:cond delay="0"/>
                                  </p:stCondLst>
                                  <p:childTnLst>
                                    <p:set>
                                      <p:cBhvr>
                                        <p:cTn id="187" dur="1" fill="hold">
                                          <p:stCondLst>
                                            <p:cond delay="0"/>
                                          </p:stCondLst>
                                        </p:cTn>
                                        <p:tgtEl>
                                          <p:spTgt spid="26"/>
                                        </p:tgtEl>
                                        <p:attrNameLst>
                                          <p:attrName>style.visibility</p:attrName>
                                        </p:attrNameLst>
                                      </p:cBhvr>
                                      <p:to>
                                        <p:strVal val="hidden"/>
                                      </p:to>
                                    </p:set>
                                  </p:childTnLst>
                                </p:cTn>
                              </p:par>
                              <p:par>
                                <p:cTn id="188" presetID="1" presetClass="exit" presetSubtype="0" fill="hold" grpId="1" nodeType="withEffect">
                                  <p:stCondLst>
                                    <p:cond delay="0"/>
                                  </p:stCondLst>
                                  <p:childTnLst>
                                    <p:set>
                                      <p:cBhvr>
                                        <p:cTn id="189" dur="1" fill="hold">
                                          <p:stCondLst>
                                            <p:cond delay="0"/>
                                          </p:stCondLst>
                                        </p:cTn>
                                        <p:tgtEl>
                                          <p:spTgt spid="25"/>
                                        </p:tgtEl>
                                        <p:attrNameLst>
                                          <p:attrName>style.visibility</p:attrName>
                                        </p:attrNameLst>
                                      </p:cBhvr>
                                      <p:to>
                                        <p:strVal val="hidden"/>
                                      </p:to>
                                    </p:set>
                                  </p:childTnLst>
                                </p:cTn>
                              </p:par>
                              <p:par>
                                <p:cTn id="190" presetID="1" presetClass="exit" presetSubtype="0" fill="hold" grpId="1" nodeType="withEffect">
                                  <p:stCondLst>
                                    <p:cond delay="0"/>
                                  </p:stCondLst>
                                  <p:childTnLst>
                                    <p:set>
                                      <p:cBhvr>
                                        <p:cTn id="191" dur="1" fill="hold">
                                          <p:stCondLst>
                                            <p:cond delay="0"/>
                                          </p:stCondLst>
                                        </p:cTn>
                                        <p:tgtEl>
                                          <p:spTgt spid="9"/>
                                        </p:tgtEl>
                                        <p:attrNameLst>
                                          <p:attrName>style.visibility</p:attrName>
                                        </p:attrNameLst>
                                      </p:cBhvr>
                                      <p:to>
                                        <p:strVal val="hidden"/>
                                      </p:to>
                                    </p:set>
                                  </p:childTnLst>
                                </p:cTn>
                              </p:par>
                              <p:par>
                                <p:cTn id="192" presetID="1" presetClass="exit" presetSubtype="0" fill="hold" grpId="1" nodeType="withEffect">
                                  <p:stCondLst>
                                    <p:cond delay="0"/>
                                  </p:stCondLst>
                                  <p:childTnLst>
                                    <p:set>
                                      <p:cBhvr>
                                        <p:cTn id="193" dur="1" fill="hold">
                                          <p:stCondLst>
                                            <p:cond delay="0"/>
                                          </p:stCondLst>
                                        </p:cTn>
                                        <p:tgtEl>
                                          <p:spTgt spid="29"/>
                                        </p:tgtEl>
                                        <p:attrNameLst>
                                          <p:attrName>style.visibility</p:attrName>
                                        </p:attrNameLst>
                                      </p:cBhvr>
                                      <p:to>
                                        <p:strVal val="hidden"/>
                                      </p:to>
                                    </p:set>
                                  </p:childTnLst>
                                </p:cTn>
                              </p:par>
                              <p:par>
                                <p:cTn id="194" presetID="1" presetClass="exit" presetSubtype="0" fill="hold" nodeType="withEffect">
                                  <p:stCondLst>
                                    <p:cond delay="0"/>
                                  </p:stCondLst>
                                  <p:childTnLst>
                                    <p:set>
                                      <p:cBhvr>
                                        <p:cTn id="195" dur="1" fill="hold">
                                          <p:stCondLst>
                                            <p:cond delay="0"/>
                                          </p:stCondLst>
                                        </p:cTn>
                                        <p:tgtEl>
                                          <p:spTgt spid="71"/>
                                        </p:tgtEl>
                                        <p:attrNameLst>
                                          <p:attrName>style.visibility</p:attrName>
                                        </p:attrNameLst>
                                      </p:cBhvr>
                                      <p:to>
                                        <p:strVal val="hidden"/>
                                      </p:to>
                                    </p:set>
                                  </p:childTnLst>
                                </p:cTn>
                              </p:par>
                              <p:par>
                                <p:cTn id="196" presetID="1" presetClass="exit" presetSubtype="0" fill="hold" nodeType="withEffect">
                                  <p:stCondLst>
                                    <p:cond delay="0"/>
                                  </p:stCondLst>
                                  <p:childTnLst>
                                    <p:set>
                                      <p:cBhvr>
                                        <p:cTn id="197" dur="1" fill="hold">
                                          <p:stCondLst>
                                            <p:cond delay="0"/>
                                          </p:stCondLst>
                                        </p:cTn>
                                        <p:tgtEl>
                                          <p:spTgt spid="72"/>
                                        </p:tgtEl>
                                        <p:attrNameLst>
                                          <p:attrName>style.visibility</p:attrName>
                                        </p:attrNameLst>
                                      </p:cBhvr>
                                      <p:to>
                                        <p:strVal val="hidden"/>
                                      </p:to>
                                    </p:set>
                                  </p:childTnLst>
                                </p:cTn>
                              </p:par>
                              <p:par>
                                <p:cTn id="198" presetID="1" presetClass="exit" presetSubtype="0" fill="hold" nodeType="withEffect">
                                  <p:stCondLst>
                                    <p:cond delay="0"/>
                                  </p:stCondLst>
                                  <p:childTnLst>
                                    <p:set>
                                      <p:cBhvr>
                                        <p:cTn id="199" dur="1" fill="hold">
                                          <p:stCondLst>
                                            <p:cond delay="0"/>
                                          </p:stCondLst>
                                        </p:cTn>
                                        <p:tgtEl>
                                          <p:spTgt spid="82"/>
                                        </p:tgtEl>
                                        <p:attrNameLst>
                                          <p:attrName>style.visibility</p:attrName>
                                        </p:attrNameLst>
                                      </p:cBhvr>
                                      <p:to>
                                        <p:strVal val="hidden"/>
                                      </p:to>
                                    </p:set>
                                  </p:childTnLst>
                                </p:cTn>
                              </p:par>
                              <p:par>
                                <p:cTn id="200" presetID="1" presetClass="exit" presetSubtype="0" fill="hold" nodeType="withEffect">
                                  <p:stCondLst>
                                    <p:cond delay="0"/>
                                  </p:stCondLst>
                                  <p:childTnLst>
                                    <p:set>
                                      <p:cBhvr>
                                        <p:cTn id="201" dur="1" fill="hold">
                                          <p:stCondLst>
                                            <p:cond delay="0"/>
                                          </p:stCondLst>
                                        </p:cTn>
                                        <p:tgtEl>
                                          <p:spTgt spid="85"/>
                                        </p:tgtEl>
                                        <p:attrNameLst>
                                          <p:attrName>style.visibility</p:attrName>
                                        </p:attrNameLst>
                                      </p:cBhvr>
                                      <p:to>
                                        <p:strVal val="hidden"/>
                                      </p:to>
                                    </p:set>
                                  </p:childTnLst>
                                </p:cTn>
                              </p:par>
                              <p:par>
                                <p:cTn id="202" presetID="1" presetClass="exit" presetSubtype="0" fill="hold" nodeType="withEffect">
                                  <p:stCondLst>
                                    <p:cond delay="0"/>
                                  </p:stCondLst>
                                  <p:childTnLst>
                                    <p:set>
                                      <p:cBhvr>
                                        <p:cTn id="203" dur="1" fill="hold">
                                          <p:stCondLst>
                                            <p:cond delay="0"/>
                                          </p:stCondLst>
                                        </p:cTn>
                                        <p:tgtEl>
                                          <p:spTgt spid="88"/>
                                        </p:tgtEl>
                                        <p:attrNameLst>
                                          <p:attrName>style.visibility</p:attrName>
                                        </p:attrNameLst>
                                      </p:cBhvr>
                                      <p:to>
                                        <p:strVal val="hidden"/>
                                      </p:to>
                                    </p:set>
                                  </p:childTnLst>
                                </p:cTn>
                              </p:par>
                            </p:childTnLst>
                          </p:cTn>
                        </p:par>
                      </p:childTnLst>
                    </p:cTn>
                  </p:par>
                  <p:par>
                    <p:cTn id="204" fill="hold">
                      <p:stCondLst>
                        <p:cond delay="indefinite"/>
                      </p:stCondLst>
                      <p:childTnLst>
                        <p:par>
                          <p:cTn id="205" fill="hold">
                            <p:stCondLst>
                              <p:cond delay="0"/>
                            </p:stCondLst>
                            <p:childTnLst>
                              <p:par>
                                <p:cTn id="206" presetID="1" presetClass="entr" presetSubtype="0" fill="hold" nodeType="clickEffect">
                                  <p:stCondLst>
                                    <p:cond delay="0"/>
                                  </p:stCondLst>
                                  <p:childTnLst>
                                    <p:set>
                                      <p:cBhvr>
                                        <p:cTn id="207" dur="1" fill="hold">
                                          <p:stCondLst>
                                            <p:cond delay="0"/>
                                          </p:stCondLst>
                                        </p:cTn>
                                        <p:tgtEl>
                                          <p:spTgt spid="4"/>
                                        </p:tgtEl>
                                        <p:attrNameLst>
                                          <p:attrName>style.visibility</p:attrName>
                                        </p:attrNameLst>
                                      </p:cBhvr>
                                      <p:to>
                                        <p:strVal val="visible"/>
                                      </p:to>
                                    </p:set>
                                  </p:childTnLst>
                                </p:cTn>
                              </p:par>
                            </p:childTnLst>
                          </p:cTn>
                        </p:par>
                      </p:childTnLst>
                    </p:cTn>
                  </p:par>
                  <p:par>
                    <p:cTn id="208" fill="hold">
                      <p:stCondLst>
                        <p:cond delay="indefinite"/>
                      </p:stCondLst>
                      <p:childTnLst>
                        <p:par>
                          <p:cTn id="209" fill="hold">
                            <p:stCondLst>
                              <p:cond delay="0"/>
                            </p:stCondLst>
                            <p:childTnLst>
                              <p:par>
                                <p:cTn id="210" presetID="1" presetClass="entr" presetSubtype="0" fill="hold" nodeType="clickEffect">
                                  <p:stCondLst>
                                    <p:cond delay="0"/>
                                  </p:stCondLst>
                                  <p:childTnLst>
                                    <p:set>
                                      <p:cBhvr>
                                        <p:cTn id="211" dur="1" fill="hold">
                                          <p:stCondLst>
                                            <p:cond delay="0"/>
                                          </p:stCondLst>
                                        </p:cTn>
                                        <p:tgtEl>
                                          <p:spTgt spid="98"/>
                                        </p:tgtEl>
                                        <p:attrNameLst>
                                          <p:attrName>style.visibility</p:attrName>
                                        </p:attrNameLst>
                                      </p:cBhvr>
                                      <p:to>
                                        <p:strVal val="visible"/>
                                      </p:to>
                                    </p:set>
                                  </p:childTnLst>
                                </p:cTn>
                              </p:par>
                            </p:childTnLst>
                          </p:cTn>
                        </p:par>
                      </p:childTnLst>
                    </p:cTn>
                  </p:par>
                  <p:par>
                    <p:cTn id="212" fill="hold">
                      <p:stCondLst>
                        <p:cond delay="indefinite"/>
                      </p:stCondLst>
                      <p:childTnLst>
                        <p:par>
                          <p:cTn id="213" fill="hold">
                            <p:stCondLst>
                              <p:cond delay="0"/>
                            </p:stCondLst>
                            <p:childTnLst>
                              <p:par>
                                <p:cTn id="214" presetID="22" presetClass="entr" presetSubtype="8" fill="hold" nodeType="clickEffect">
                                  <p:stCondLst>
                                    <p:cond delay="0"/>
                                  </p:stCondLst>
                                  <p:childTnLst>
                                    <p:set>
                                      <p:cBhvr>
                                        <p:cTn id="215" dur="1" fill="hold">
                                          <p:stCondLst>
                                            <p:cond delay="0"/>
                                          </p:stCondLst>
                                        </p:cTn>
                                        <p:tgtEl>
                                          <p:spTgt spid="99"/>
                                        </p:tgtEl>
                                        <p:attrNameLst>
                                          <p:attrName>style.visibility</p:attrName>
                                        </p:attrNameLst>
                                      </p:cBhvr>
                                      <p:to>
                                        <p:strVal val="visible"/>
                                      </p:to>
                                    </p:set>
                                    <p:animEffect transition="in" filter="wipe(left)">
                                      <p:cBhvr>
                                        <p:cTn id="216" dur="500"/>
                                        <p:tgtEl>
                                          <p:spTgt spid="99"/>
                                        </p:tgtEl>
                                      </p:cBhvr>
                                    </p:animEffect>
                                  </p:childTnLst>
                                </p:cTn>
                              </p:par>
                            </p:childTnLst>
                          </p:cTn>
                        </p:par>
                      </p:childTnLst>
                    </p:cTn>
                  </p:par>
                  <p:par>
                    <p:cTn id="217" fill="hold">
                      <p:stCondLst>
                        <p:cond delay="indefinite"/>
                      </p:stCondLst>
                      <p:childTnLst>
                        <p:par>
                          <p:cTn id="218" fill="hold">
                            <p:stCondLst>
                              <p:cond delay="0"/>
                            </p:stCondLst>
                            <p:childTnLst>
                              <p:par>
                                <p:cTn id="219" presetID="22" presetClass="entr" presetSubtype="1" fill="hold" grpId="0" nodeType="clickEffect">
                                  <p:stCondLst>
                                    <p:cond delay="0"/>
                                  </p:stCondLst>
                                  <p:childTnLst>
                                    <p:set>
                                      <p:cBhvr>
                                        <p:cTn id="220" dur="1" fill="hold">
                                          <p:stCondLst>
                                            <p:cond delay="0"/>
                                          </p:stCondLst>
                                        </p:cTn>
                                        <p:tgtEl>
                                          <p:spTgt spid="49"/>
                                        </p:tgtEl>
                                        <p:attrNameLst>
                                          <p:attrName>style.visibility</p:attrName>
                                        </p:attrNameLst>
                                      </p:cBhvr>
                                      <p:to>
                                        <p:strVal val="visible"/>
                                      </p:to>
                                    </p:set>
                                    <p:animEffect transition="in" filter="wipe(up)">
                                      <p:cBhvr>
                                        <p:cTn id="221" dur="500"/>
                                        <p:tgtEl>
                                          <p:spTgt spid="49"/>
                                        </p:tgtEl>
                                      </p:cBhvr>
                                    </p:animEffect>
                                  </p:childTnLst>
                                </p:cTn>
                              </p:par>
                            </p:childTnLst>
                          </p:cTn>
                        </p:par>
                        <p:par>
                          <p:cTn id="222" fill="hold">
                            <p:stCondLst>
                              <p:cond delay="500"/>
                            </p:stCondLst>
                            <p:childTnLst>
                              <p:par>
                                <p:cTn id="223" presetID="1" presetClass="entr" presetSubtype="0" fill="hold" grpId="1" nodeType="afterEffect">
                                  <p:stCondLst>
                                    <p:cond delay="0"/>
                                  </p:stCondLst>
                                  <p:childTnLst>
                                    <p:set>
                                      <p:cBhvr>
                                        <p:cTn id="224" dur="1" fill="hold">
                                          <p:stCondLst>
                                            <p:cond delay="0"/>
                                          </p:stCondLst>
                                        </p:cTn>
                                        <p:tgtEl>
                                          <p:spTgt spid="51"/>
                                        </p:tgtEl>
                                        <p:attrNameLst>
                                          <p:attrName>style.visibility</p:attrName>
                                        </p:attrNameLst>
                                      </p:cBhvr>
                                      <p:to>
                                        <p:strVal val="visible"/>
                                      </p:to>
                                    </p:set>
                                  </p:childTnLst>
                                </p:cTn>
                              </p:par>
                            </p:childTnLst>
                          </p:cTn>
                        </p:par>
                        <p:par>
                          <p:cTn id="225" fill="hold">
                            <p:stCondLst>
                              <p:cond delay="500"/>
                            </p:stCondLst>
                            <p:childTnLst>
                              <p:par>
                                <p:cTn id="226" presetID="27" presetClass="emph" presetSubtype="0" repeatCount="indefinite" fill="remove" grpId="0" nodeType="afterEffect">
                                  <p:stCondLst>
                                    <p:cond delay="0"/>
                                  </p:stCondLst>
                                  <p:childTnLst>
                                    <p:animClr clrSpc="rgb" dir="cw">
                                      <p:cBhvr override="childStyle">
                                        <p:cTn id="227" dur="250" autoRev="1" fill="remove"/>
                                        <p:tgtEl>
                                          <p:spTgt spid="51"/>
                                        </p:tgtEl>
                                        <p:attrNameLst>
                                          <p:attrName>style.color</p:attrName>
                                        </p:attrNameLst>
                                      </p:cBhvr>
                                      <p:to>
                                        <a:srgbClr val="FFFF0F"/>
                                      </p:to>
                                    </p:animClr>
                                    <p:animClr clrSpc="rgb" dir="cw">
                                      <p:cBhvr>
                                        <p:cTn id="228" dur="250" autoRev="1" fill="remove"/>
                                        <p:tgtEl>
                                          <p:spTgt spid="51"/>
                                        </p:tgtEl>
                                        <p:attrNameLst>
                                          <p:attrName>fillcolor</p:attrName>
                                        </p:attrNameLst>
                                      </p:cBhvr>
                                      <p:to>
                                        <a:srgbClr val="FFFF0F"/>
                                      </p:to>
                                    </p:animClr>
                                    <p:set>
                                      <p:cBhvr>
                                        <p:cTn id="229" dur="250" autoRev="1" fill="remove"/>
                                        <p:tgtEl>
                                          <p:spTgt spid="51"/>
                                        </p:tgtEl>
                                        <p:attrNameLst>
                                          <p:attrName>fill.type</p:attrName>
                                        </p:attrNameLst>
                                      </p:cBhvr>
                                      <p:to>
                                        <p:strVal val="solid"/>
                                      </p:to>
                                    </p:set>
                                    <p:set>
                                      <p:cBhvr>
                                        <p:cTn id="230" dur="250" autoRev="1" fill="remove"/>
                                        <p:tgtEl>
                                          <p:spTgt spid="51"/>
                                        </p:tgtEl>
                                        <p:attrNameLst>
                                          <p:attrName>fill.on</p:attrName>
                                        </p:attrNameLst>
                                      </p:cBhvr>
                                      <p:to>
                                        <p:strVal val="true"/>
                                      </p:to>
                                    </p:set>
                                  </p:childTnLst>
                                </p:cTn>
                              </p:par>
                            </p:childTnLst>
                          </p:cTn>
                        </p:par>
                        <p:par>
                          <p:cTn id="231" fill="hold">
                            <p:stCondLst>
                              <p:cond delay="1000"/>
                            </p:stCondLst>
                            <p:childTnLst>
                              <p:par>
                                <p:cTn id="232" presetID="22" presetClass="entr" presetSubtype="1" fill="hold" grpId="0" nodeType="afterEffect">
                                  <p:stCondLst>
                                    <p:cond delay="0"/>
                                  </p:stCondLst>
                                  <p:childTnLst>
                                    <p:set>
                                      <p:cBhvr>
                                        <p:cTn id="233" dur="1" fill="hold">
                                          <p:stCondLst>
                                            <p:cond delay="0"/>
                                          </p:stCondLst>
                                        </p:cTn>
                                        <p:tgtEl>
                                          <p:spTgt spid="50"/>
                                        </p:tgtEl>
                                        <p:attrNameLst>
                                          <p:attrName>style.visibility</p:attrName>
                                        </p:attrNameLst>
                                      </p:cBhvr>
                                      <p:to>
                                        <p:strVal val="visible"/>
                                      </p:to>
                                    </p:set>
                                    <p:animEffect transition="in" filter="wipe(up)">
                                      <p:cBhvr>
                                        <p:cTn id="234" dur="500"/>
                                        <p:tgtEl>
                                          <p:spTgt spid="50"/>
                                        </p:tgtEl>
                                      </p:cBhvr>
                                    </p:animEffect>
                                  </p:childTnLst>
                                </p:cTn>
                              </p:par>
                            </p:childTnLst>
                          </p:cTn>
                        </p:par>
                        <p:par>
                          <p:cTn id="235" fill="hold">
                            <p:stCondLst>
                              <p:cond delay="1500"/>
                            </p:stCondLst>
                            <p:childTnLst>
                              <p:par>
                                <p:cTn id="236" presetID="1" presetClass="entr" presetSubtype="0" fill="hold" grpId="1" nodeType="afterEffect">
                                  <p:stCondLst>
                                    <p:cond delay="0"/>
                                  </p:stCondLst>
                                  <p:childTnLst>
                                    <p:set>
                                      <p:cBhvr>
                                        <p:cTn id="237" dur="1" fill="hold">
                                          <p:stCondLst>
                                            <p:cond delay="0"/>
                                          </p:stCondLst>
                                        </p:cTn>
                                        <p:tgtEl>
                                          <p:spTgt spid="15"/>
                                        </p:tgtEl>
                                        <p:attrNameLst>
                                          <p:attrName>style.visibility</p:attrName>
                                        </p:attrNameLst>
                                      </p:cBhvr>
                                      <p:to>
                                        <p:strVal val="visible"/>
                                      </p:to>
                                    </p:set>
                                  </p:childTnLst>
                                </p:cTn>
                              </p:par>
                            </p:childTnLst>
                          </p:cTn>
                        </p:par>
                        <p:par>
                          <p:cTn id="238" fill="hold">
                            <p:stCondLst>
                              <p:cond delay="1500"/>
                            </p:stCondLst>
                            <p:childTnLst>
                              <p:par>
                                <p:cTn id="239" presetID="27" presetClass="emph" presetSubtype="0" repeatCount="indefinite" fill="remove" grpId="0" nodeType="afterEffect">
                                  <p:stCondLst>
                                    <p:cond delay="0"/>
                                  </p:stCondLst>
                                  <p:childTnLst>
                                    <p:animClr clrSpc="rgb" dir="cw">
                                      <p:cBhvr override="childStyle">
                                        <p:cTn id="240" dur="250" autoRev="1" fill="remove"/>
                                        <p:tgtEl>
                                          <p:spTgt spid="15"/>
                                        </p:tgtEl>
                                        <p:attrNameLst>
                                          <p:attrName>style.color</p:attrName>
                                        </p:attrNameLst>
                                      </p:cBhvr>
                                      <p:to>
                                        <a:srgbClr val="FFFF0F"/>
                                      </p:to>
                                    </p:animClr>
                                    <p:animClr clrSpc="rgb" dir="cw">
                                      <p:cBhvr>
                                        <p:cTn id="241" dur="250" autoRev="1" fill="remove"/>
                                        <p:tgtEl>
                                          <p:spTgt spid="15"/>
                                        </p:tgtEl>
                                        <p:attrNameLst>
                                          <p:attrName>fillcolor</p:attrName>
                                        </p:attrNameLst>
                                      </p:cBhvr>
                                      <p:to>
                                        <a:srgbClr val="FFFF0F"/>
                                      </p:to>
                                    </p:animClr>
                                    <p:set>
                                      <p:cBhvr>
                                        <p:cTn id="242" dur="250" autoRev="1" fill="remove"/>
                                        <p:tgtEl>
                                          <p:spTgt spid="15"/>
                                        </p:tgtEl>
                                        <p:attrNameLst>
                                          <p:attrName>fill.type</p:attrName>
                                        </p:attrNameLst>
                                      </p:cBhvr>
                                      <p:to>
                                        <p:strVal val="solid"/>
                                      </p:to>
                                    </p:set>
                                    <p:set>
                                      <p:cBhvr>
                                        <p:cTn id="243" dur="250" autoRev="1" fill="remove"/>
                                        <p:tgtEl>
                                          <p:spTgt spid="15"/>
                                        </p:tgtEl>
                                        <p:attrNameLst>
                                          <p:attrName>fill.on</p:attrName>
                                        </p:attrNameLst>
                                      </p:cBhvr>
                                      <p:to>
                                        <p:strVal val="true"/>
                                      </p:to>
                                    </p:set>
                                  </p:childTnLst>
                                </p:cTn>
                              </p:par>
                            </p:childTnLst>
                          </p:cTn>
                        </p:par>
                        <p:par>
                          <p:cTn id="244" fill="hold">
                            <p:stCondLst>
                              <p:cond delay="2000"/>
                            </p:stCondLst>
                            <p:childTnLst>
                              <p:par>
                                <p:cTn id="245" presetID="22" presetClass="entr" presetSubtype="1" fill="hold" grpId="0" nodeType="afterEffect">
                                  <p:stCondLst>
                                    <p:cond delay="0"/>
                                  </p:stCondLst>
                                  <p:childTnLst>
                                    <p:set>
                                      <p:cBhvr>
                                        <p:cTn id="246" dur="1" fill="hold">
                                          <p:stCondLst>
                                            <p:cond delay="0"/>
                                          </p:stCondLst>
                                        </p:cTn>
                                        <p:tgtEl>
                                          <p:spTgt spid="80"/>
                                        </p:tgtEl>
                                        <p:attrNameLst>
                                          <p:attrName>style.visibility</p:attrName>
                                        </p:attrNameLst>
                                      </p:cBhvr>
                                      <p:to>
                                        <p:strVal val="visible"/>
                                      </p:to>
                                    </p:set>
                                    <p:animEffect transition="in" filter="wipe(up)">
                                      <p:cBhvr>
                                        <p:cTn id="247" dur="500"/>
                                        <p:tgtEl>
                                          <p:spTgt spid="80"/>
                                        </p:tgtEl>
                                      </p:cBhvr>
                                    </p:animEffect>
                                  </p:childTnLst>
                                </p:cTn>
                              </p:par>
                            </p:childTnLst>
                          </p:cTn>
                        </p:par>
                        <p:par>
                          <p:cTn id="248" fill="hold">
                            <p:stCondLst>
                              <p:cond delay="2500"/>
                            </p:stCondLst>
                            <p:childTnLst>
                              <p:par>
                                <p:cTn id="249" presetID="1" presetClass="entr" presetSubtype="0" fill="hold" grpId="1" nodeType="afterEffect">
                                  <p:stCondLst>
                                    <p:cond delay="0"/>
                                  </p:stCondLst>
                                  <p:childTnLst>
                                    <p:set>
                                      <p:cBhvr>
                                        <p:cTn id="250" dur="1" fill="hold">
                                          <p:stCondLst>
                                            <p:cond delay="0"/>
                                          </p:stCondLst>
                                        </p:cTn>
                                        <p:tgtEl>
                                          <p:spTgt spid="81"/>
                                        </p:tgtEl>
                                        <p:attrNameLst>
                                          <p:attrName>style.visibility</p:attrName>
                                        </p:attrNameLst>
                                      </p:cBhvr>
                                      <p:to>
                                        <p:strVal val="visible"/>
                                      </p:to>
                                    </p:set>
                                  </p:childTnLst>
                                </p:cTn>
                              </p:par>
                            </p:childTnLst>
                          </p:cTn>
                        </p:par>
                        <p:par>
                          <p:cTn id="251" fill="hold">
                            <p:stCondLst>
                              <p:cond delay="2500"/>
                            </p:stCondLst>
                            <p:childTnLst>
                              <p:par>
                                <p:cTn id="252" presetID="27" presetClass="emph" presetSubtype="0" repeatCount="indefinite" fill="remove" grpId="0" nodeType="afterEffect">
                                  <p:stCondLst>
                                    <p:cond delay="0"/>
                                  </p:stCondLst>
                                  <p:childTnLst>
                                    <p:animClr clrSpc="rgb" dir="cw">
                                      <p:cBhvr override="childStyle">
                                        <p:cTn id="253" dur="250" autoRev="1" fill="remove"/>
                                        <p:tgtEl>
                                          <p:spTgt spid="81"/>
                                        </p:tgtEl>
                                        <p:attrNameLst>
                                          <p:attrName>style.color</p:attrName>
                                        </p:attrNameLst>
                                      </p:cBhvr>
                                      <p:to>
                                        <a:srgbClr val="FFFF0F"/>
                                      </p:to>
                                    </p:animClr>
                                    <p:animClr clrSpc="rgb" dir="cw">
                                      <p:cBhvr>
                                        <p:cTn id="254" dur="250" autoRev="1" fill="remove"/>
                                        <p:tgtEl>
                                          <p:spTgt spid="81"/>
                                        </p:tgtEl>
                                        <p:attrNameLst>
                                          <p:attrName>fillcolor</p:attrName>
                                        </p:attrNameLst>
                                      </p:cBhvr>
                                      <p:to>
                                        <a:srgbClr val="FFFF0F"/>
                                      </p:to>
                                    </p:animClr>
                                    <p:set>
                                      <p:cBhvr>
                                        <p:cTn id="255" dur="250" autoRev="1" fill="remove"/>
                                        <p:tgtEl>
                                          <p:spTgt spid="81"/>
                                        </p:tgtEl>
                                        <p:attrNameLst>
                                          <p:attrName>fill.type</p:attrName>
                                        </p:attrNameLst>
                                      </p:cBhvr>
                                      <p:to>
                                        <p:strVal val="solid"/>
                                      </p:to>
                                    </p:set>
                                    <p:set>
                                      <p:cBhvr>
                                        <p:cTn id="256" dur="250" autoRev="1" fill="remove"/>
                                        <p:tgtEl>
                                          <p:spTgt spid="81"/>
                                        </p:tgtEl>
                                        <p:attrNameLst>
                                          <p:attrName>fill.on</p:attrName>
                                        </p:attrNameLst>
                                      </p:cBhvr>
                                      <p:to>
                                        <p:strVal val="true"/>
                                      </p:to>
                                    </p:set>
                                  </p:childTnLst>
                                </p:cTn>
                              </p:par>
                            </p:childTnLst>
                          </p:cTn>
                        </p:par>
                      </p:childTnLst>
                    </p:cTn>
                  </p:par>
                  <p:par>
                    <p:cTn id="257" fill="hold">
                      <p:stCondLst>
                        <p:cond delay="indefinite"/>
                      </p:stCondLst>
                      <p:childTnLst>
                        <p:par>
                          <p:cTn id="258" fill="hold">
                            <p:stCondLst>
                              <p:cond delay="0"/>
                            </p:stCondLst>
                            <p:childTnLst>
                              <p:par>
                                <p:cTn id="259" presetID="1" presetClass="entr" presetSubtype="0" fill="hold" nodeType="clickEffect">
                                  <p:stCondLst>
                                    <p:cond delay="0"/>
                                  </p:stCondLst>
                                  <p:childTnLst>
                                    <p:set>
                                      <p:cBhvr>
                                        <p:cTn id="260" dur="1" fill="hold">
                                          <p:stCondLst>
                                            <p:cond delay="0"/>
                                          </p:stCondLst>
                                        </p:cTn>
                                        <p:tgtEl>
                                          <p:spTgt spid="18"/>
                                        </p:tgtEl>
                                        <p:attrNameLst>
                                          <p:attrName>style.visibility</p:attrName>
                                        </p:attrNameLst>
                                      </p:cBhvr>
                                      <p:to>
                                        <p:strVal val="visible"/>
                                      </p:to>
                                    </p:set>
                                  </p:childTnLst>
                                </p:cTn>
                              </p:par>
                              <p:par>
                                <p:cTn id="261" presetID="1" presetClass="exit" presetSubtype="0" fill="hold" nodeType="withEffect">
                                  <p:stCondLst>
                                    <p:cond delay="0"/>
                                  </p:stCondLst>
                                  <p:childTnLst>
                                    <p:set>
                                      <p:cBhvr>
                                        <p:cTn id="262" dur="1" fill="hold">
                                          <p:stCondLst>
                                            <p:cond delay="0"/>
                                          </p:stCondLst>
                                        </p:cTn>
                                        <p:tgtEl>
                                          <p:spTgt spid="99"/>
                                        </p:tgtEl>
                                        <p:attrNameLst>
                                          <p:attrName>style.visibility</p:attrName>
                                        </p:attrNameLst>
                                      </p:cBhvr>
                                      <p:to>
                                        <p:strVal val="hidden"/>
                                      </p:to>
                                    </p:set>
                                  </p:childTnLst>
                                </p:cTn>
                              </p:par>
                            </p:childTnLst>
                          </p:cTn>
                        </p:par>
                      </p:childTnLst>
                    </p:cTn>
                  </p:par>
                  <p:par>
                    <p:cTn id="263" fill="hold">
                      <p:stCondLst>
                        <p:cond delay="indefinite"/>
                      </p:stCondLst>
                      <p:childTnLst>
                        <p:par>
                          <p:cTn id="264" fill="hold">
                            <p:stCondLst>
                              <p:cond delay="0"/>
                            </p:stCondLst>
                            <p:childTnLst>
                              <p:par>
                                <p:cTn id="265" presetID="22" presetClass="entr" presetSubtype="8" fill="hold" nodeType="clickEffect">
                                  <p:stCondLst>
                                    <p:cond delay="0"/>
                                  </p:stCondLst>
                                  <p:childTnLst>
                                    <p:set>
                                      <p:cBhvr>
                                        <p:cTn id="266" dur="1" fill="hold">
                                          <p:stCondLst>
                                            <p:cond delay="0"/>
                                          </p:stCondLst>
                                        </p:cTn>
                                        <p:tgtEl>
                                          <p:spTgt spid="103"/>
                                        </p:tgtEl>
                                        <p:attrNameLst>
                                          <p:attrName>style.visibility</p:attrName>
                                        </p:attrNameLst>
                                      </p:cBhvr>
                                      <p:to>
                                        <p:strVal val="visible"/>
                                      </p:to>
                                    </p:set>
                                    <p:animEffect transition="in" filter="wipe(left)">
                                      <p:cBhvr>
                                        <p:cTn id="267" dur="500"/>
                                        <p:tgtEl>
                                          <p:spTgt spid="103"/>
                                        </p:tgtEl>
                                      </p:cBhvr>
                                    </p:animEffect>
                                  </p:childTnLst>
                                </p:cTn>
                              </p:par>
                            </p:childTnLst>
                          </p:cTn>
                        </p:par>
                      </p:childTnLst>
                    </p:cTn>
                  </p:par>
                  <p:par>
                    <p:cTn id="268" fill="hold">
                      <p:stCondLst>
                        <p:cond delay="indefinite"/>
                      </p:stCondLst>
                      <p:childTnLst>
                        <p:par>
                          <p:cTn id="269" fill="hold">
                            <p:stCondLst>
                              <p:cond delay="0"/>
                            </p:stCondLst>
                            <p:childTnLst>
                              <p:par>
                                <p:cTn id="270" presetID="22" presetClass="entr" presetSubtype="8" fill="hold" nodeType="clickEffect">
                                  <p:stCondLst>
                                    <p:cond delay="0"/>
                                  </p:stCondLst>
                                  <p:childTnLst>
                                    <p:set>
                                      <p:cBhvr>
                                        <p:cTn id="271" dur="1" fill="hold">
                                          <p:stCondLst>
                                            <p:cond delay="0"/>
                                          </p:stCondLst>
                                        </p:cTn>
                                        <p:tgtEl>
                                          <p:spTgt spid="106"/>
                                        </p:tgtEl>
                                        <p:attrNameLst>
                                          <p:attrName>style.visibility</p:attrName>
                                        </p:attrNameLst>
                                      </p:cBhvr>
                                      <p:to>
                                        <p:strVal val="visible"/>
                                      </p:to>
                                    </p:set>
                                    <p:animEffect transition="in" filter="wipe(left)">
                                      <p:cBhvr>
                                        <p:cTn id="272" dur="500"/>
                                        <p:tgtEl>
                                          <p:spTgt spid="106"/>
                                        </p:tgtEl>
                                      </p:cBhvr>
                                    </p:animEffect>
                                  </p:childTnLst>
                                </p:cTn>
                              </p:par>
                            </p:childTnLst>
                          </p:cTn>
                        </p:par>
                      </p:childTnLst>
                    </p:cTn>
                  </p:par>
                  <p:par>
                    <p:cTn id="273" fill="hold">
                      <p:stCondLst>
                        <p:cond delay="indefinite"/>
                      </p:stCondLst>
                      <p:childTnLst>
                        <p:par>
                          <p:cTn id="274" fill="hold">
                            <p:stCondLst>
                              <p:cond delay="0"/>
                            </p:stCondLst>
                            <p:childTnLst>
                              <p:par>
                                <p:cTn id="275" presetID="22" presetClass="entr" presetSubtype="1" fill="hold" grpId="0" nodeType="clickEffect">
                                  <p:stCondLst>
                                    <p:cond delay="0"/>
                                  </p:stCondLst>
                                  <p:childTnLst>
                                    <p:set>
                                      <p:cBhvr>
                                        <p:cTn id="276" dur="1" fill="hold">
                                          <p:stCondLst>
                                            <p:cond delay="0"/>
                                          </p:stCondLst>
                                        </p:cTn>
                                        <p:tgtEl>
                                          <p:spTgt spid="46"/>
                                        </p:tgtEl>
                                        <p:attrNameLst>
                                          <p:attrName>style.visibility</p:attrName>
                                        </p:attrNameLst>
                                      </p:cBhvr>
                                      <p:to>
                                        <p:strVal val="visible"/>
                                      </p:to>
                                    </p:set>
                                    <p:animEffect transition="in" filter="wipe(up)">
                                      <p:cBhvr>
                                        <p:cTn id="277" dur="500"/>
                                        <p:tgtEl>
                                          <p:spTgt spid="46"/>
                                        </p:tgtEl>
                                      </p:cBhvr>
                                    </p:animEffect>
                                  </p:childTnLst>
                                </p:cTn>
                              </p:par>
                            </p:childTnLst>
                          </p:cTn>
                        </p:par>
                        <p:par>
                          <p:cTn id="278" fill="hold">
                            <p:stCondLst>
                              <p:cond delay="500"/>
                            </p:stCondLst>
                            <p:childTnLst>
                              <p:par>
                                <p:cTn id="279" presetID="1" presetClass="entr" presetSubtype="0" fill="hold" grpId="1" nodeType="afterEffect">
                                  <p:stCondLst>
                                    <p:cond delay="0"/>
                                  </p:stCondLst>
                                  <p:childTnLst>
                                    <p:set>
                                      <p:cBhvr>
                                        <p:cTn id="280" dur="1" fill="hold">
                                          <p:stCondLst>
                                            <p:cond delay="0"/>
                                          </p:stCondLst>
                                        </p:cTn>
                                        <p:tgtEl>
                                          <p:spTgt spid="74"/>
                                        </p:tgtEl>
                                        <p:attrNameLst>
                                          <p:attrName>style.visibility</p:attrName>
                                        </p:attrNameLst>
                                      </p:cBhvr>
                                      <p:to>
                                        <p:strVal val="visible"/>
                                      </p:to>
                                    </p:set>
                                  </p:childTnLst>
                                </p:cTn>
                              </p:par>
                            </p:childTnLst>
                          </p:cTn>
                        </p:par>
                        <p:par>
                          <p:cTn id="281" fill="hold">
                            <p:stCondLst>
                              <p:cond delay="500"/>
                            </p:stCondLst>
                            <p:childTnLst>
                              <p:par>
                                <p:cTn id="282" presetID="27" presetClass="emph" presetSubtype="0" repeatCount="indefinite" fill="remove" grpId="0" nodeType="afterEffect">
                                  <p:stCondLst>
                                    <p:cond delay="0"/>
                                  </p:stCondLst>
                                  <p:childTnLst>
                                    <p:animClr clrSpc="rgb" dir="cw">
                                      <p:cBhvr override="childStyle">
                                        <p:cTn id="283" dur="250" autoRev="1" fill="remove"/>
                                        <p:tgtEl>
                                          <p:spTgt spid="74"/>
                                        </p:tgtEl>
                                        <p:attrNameLst>
                                          <p:attrName>style.color</p:attrName>
                                        </p:attrNameLst>
                                      </p:cBhvr>
                                      <p:to>
                                        <a:srgbClr val="FFFF0F"/>
                                      </p:to>
                                    </p:animClr>
                                    <p:animClr clrSpc="rgb" dir="cw">
                                      <p:cBhvr>
                                        <p:cTn id="284" dur="250" autoRev="1" fill="remove"/>
                                        <p:tgtEl>
                                          <p:spTgt spid="74"/>
                                        </p:tgtEl>
                                        <p:attrNameLst>
                                          <p:attrName>fillcolor</p:attrName>
                                        </p:attrNameLst>
                                      </p:cBhvr>
                                      <p:to>
                                        <a:srgbClr val="FFFF0F"/>
                                      </p:to>
                                    </p:animClr>
                                    <p:set>
                                      <p:cBhvr>
                                        <p:cTn id="285" dur="250" autoRev="1" fill="remove"/>
                                        <p:tgtEl>
                                          <p:spTgt spid="74"/>
                                        </p:tgtEl>
                                        <p:attrNameLst>
                                          <p:attrName>fill.type</p:attrName>
                                        </p:attrNameLst>
                                      </p:cBhvr>
                                      <p:to>
                                        <p:strVal val="solid"/>
                                      </p:to>
                                    </p:set>
                                    <p:set>
                                      <p:cBhvr>
                                        <p:cTn id="286" dur="250" autoRev="1" fill="remove"/>
                                        <p:tgtEl>
                                          <p:spTgt spid="74"/>
                                        </p:tgtEl>
                                        <p:attrNameLst>
                                          <p:attrName>fill.on</p:attrName>
                                        </p:attrNameLst>
                                      </p:cBhvr>
                                      <p:to>
                                        <p:strVal val="true"/>
                                      </p:to>
                                    </p:set>
                                  </p:childTnLst>
                                </p:cTn>
                              </p:par>
                            </p:childTnLst>
                          </p:cTn>
                        </p:par>
                        <p:par>
                          <p:cTn id="287" fill="hold">
                            <p:stCondLst>
                              <p:cond delay="1000"/>
                            </p:stCondLst>
                            <p:childTnLst>
                              <p:par>
                                <p:cTn id="288" presetID="22" presetClass="entr" presetSubtype="1" fill="hold" grpId="0" nodeType="afterEffect">
                                  <p:stCondLst>
                                    <p:cond delay="0"/>
                                  </p:stCondLst>
                                  <p:childTnLst>
                                    <p:set>
                                      <p:cBhvr>
                                        <p:cTn id="289" dur="1" fill="hold">
                                          <p:stCondLst>
                                            <p:cond delay="0"/>
                                          </p:stCondLst>
                                        </p:cTn>
                                        <p:tgtEl>
                                          <p:spTgt spid="44"/>
                                        </p:tgtEl>
                                        <p:attrNameLst>
                                          <p:attrName>style.visibility</p:attrName>
                                        </p:attrNameLst>
                                      </p:cBhvr>
                                      <p:to>
                                        <p:strVal val="visible"/>
                                      </p:to>
                                    </p:set>
                                    <p:animEffect transition="in" filter="wipe(up)">
                                      <p:cBhvr>
                                        <p:cTn id="290" dur="500"/>
                                        <p:tgtEl>
                                          <p:spTgt spid="44"/>
                                        </p:tgtEl>
                                      </p:cBhvr>
                                    </p:animEffect>
                                  </p:childTnLst>
                                </p:cTn>
                              </p:par>
                            </p:childTnLst>
                          </p:cTn>
                        </p:par>
                        <p:par>
                          <p:cTn id="291" fill="hold">
                            <p:stCondLst>
                              <p:cond delay="1500"/>
                            </p:stCondLst>
                            <p:childTnLst>
                              <p:par>
                                <p:cTn id="292" presetID="1" presetClass="entr" presetSubtype="0" fill="hold" grpId="1" nodeType="afterEffect">
                                  <p:stCondLst>
                                    <p:cond delay="0"/>
                                  </p:stCondLst>
                                  <p:childTnLst>
                                    <p:set>
                                      <p:cBhvr>
                                        <p:cTn id="293" dur="1" fill="hold">
                                          <p:stCondLst>
                                            <p:cond delay="0"/>
                                          </p:stCondLst>
                                        </p:cTn>
                                        <p:tgtEl>
                                          <p:spTgt spid="47"/>
                                        </p:tgtEl>
                                        <p:attrNameLst>
                                          <p:attrName>style.visibility</p:attrName>
                                        </p:attrNameLst>
                                      </p:cBhvr>
                                      <p:to>
                                        <p:strVal val="visible"/>
                                      </p:to>
                                    </p:set>
                                  </p:childTnLst>
                                </p:cTn>
                              </p:par>
                            </p:childTnLst>
                          </p:cTn>
                        </p:par>
                        <p:par>
                          <p:cTn id="294" fill="hold">
                            <p:stCondLst>
                              <p:cond delay="1500"/>
                            </p:stCondLst>
                            <p:childTnLst>
                              <p:par>
                                <p:cTn id="295" presetID="27" presetClass="emph" presetSubtype="0" repeatCount="indefinite" fill="remove" grpId="0" nodeType="afterEffect">
                                  <p:stCondLst>
                                    <p:cond delay="0"/>
                                  </p:stCondLst>
                                  <p:childTnLst>
                                    <p:animClr clrSpc="rgb" dir="cw">
                                      <p:cBhvr override="childStyle">
                                        <p:cTn id="296" dur="250" autoRev="1" fill="remove"/>
                                        <p:tgtEl>
                                          <p:spTgt spid="47"/>
                                        </p:tgtEl>
                                        <p:attrNameLst>
                                          <p:attrName>style.color</p:attrName>
                                        </p:attrNameLst>
                                      </p:cBhvr>
                                      <p:to>
                                        <a:srgbClr val="FFFF0F"/>
                                      </p:to>
                                    </p:animClr>
                                    <p:animClr clrSpc="rgb" dir="cw">
                                      <p:cBhvr>
                                        <p:cTn id="297" dur="250" autoRev="1" fill="remove"/>
                                        <p:tgtEl>
                                          <p:spTgt spid="47"/>
                                        </p:tgtEl>
                                        <p:attrNameLst>
                                          <p:attrName>fillcolor</p:attrName>
                                        </p:attrNameLst>
                                      </p:cBhvr>
                                      <p:to>
                                        <a:srgbClr val="FFFF0F"/>
                                      </p:to>
                                    </p:animClr>
                                    <p:set>
                                      <p:cBhvr>
                                        <p:cTn id="298" dur="250" autoRev="1" fill="remove"/>
                                        <p:tgtEl>
                                          <p:spTgt spid="47"/>
                                        </p:tgtEl>
                                        <p:attrNameLst>
                                          <p:attrName>fill.type</p:attrName>
                                        </p:attrNameLst>
                                      </p:cBhvr>
                                      <p:to>
                                        <p:strVal val="solid"/>
                                      </p:to>
                                    </p:set>
                                    <p:set>
                                      <p:cBhvr>
                                        <p:cTn id="299" dur="250" autoRev="1" fill="remove"/>
                                        <p:tgtEl>
                                          <p:spTgt spid="47"/>
                                        </p:tgtEl>
                                        <p:attrNameLst>
                                          <p:attrName>fill.on</p:attrName>
                                        </p:attrNameLst>
                                      </p:cBhvr>
                                      <p:to>
                                        <p:strVal val="true"/>
                                      </p:to>
                                    </p:set>
                                  </p:childTnLst>
                                </p:cTn>
                              </p:par>
                            </p:childTnLst>
                          </p:cTn>
                        </p:par>
                        <p:par>
                          <p:cTn id="300" fill="hold">
                            <p:stCondLst>
                              <p:cond delay="2000"/>
                            </p:stCondLst>
                            <p:childTnLst>
                              <p:par>
                                <p:cTn id="301" presetID="22" presetClass="entr" presetSubtype="1" fill="hold" grpId="0" nodeType="afterEffect">
                                  <p:stCondLst>
                                    <p:cond delay="0"/>
                                  </p:stCondLst>
                                  <p:childTnLst>
                                    <p:set>
                                      <p:cBhvr>
                                        <p:cTn id="302" dur="1" fill="hold">
                                          <p:stCondLst>
                                            <p:cond delay="0"/>
                                          </p:stCondLst>
                                        </p:cTn>
                                        <p:tgtEl>
                                          <p:spTgt spid="45"/>
                                        </p:tgtEl>
                                        <p:attrNameLst>
                                          <p:attrName>style.visibility</p:attrName>
                                        </p:attrNameLst>
                                      </p:cBhvr>
                                      <p:to>
                                        <p:strVal val="visible"/>
                                      </p:to>
                                    </p:set>
                                    <p:animEffect transition="in" filter="wipe(up)">
                                      <p:cBhvr>
                                        <p:cTn id="303" dur="500"/>
                                        <p:tgtEl>
                                          <p:spTgt spid="45"/>
                                        </p:tgtEl>
                                      </p:cBhvr>
                                    </p:animEffect>
                                  </p:childTnLst>
                                </p:cTn>
                              </p:par>
                            </p:childTnLst>
                          </p:cTn>
                        </p:par>
                        <p:par>
                          <p:cTn id="304" fill="hold">
                            <p:stCondLst>
                              <p:cond delay="2500"/>
                            </p:stCondLst>
                            <p:childTnLst>
                              <p:par>
                                <p:cTn id="305" presetID="1" presetClass="entr" presetSubtype="0" fill="hold" grpId="1" nodeType="afterEffect">
                                  <p:stCondLst>
                                    <p:cond delay="0"/>
                                  </p:stCondLst>
                                  <p:childTnLst>
                                    <p:set>
                                      <p:cBhvr>
                                        <p:cTn id="306" dur="1" fill="hold">
                                          <p:stCondLst>
                                            <p:cond delay="0"/>
                                          </p:stCondLst>
                                        </p:cTn>
                                        <p:tgtEl>
                                          <p:spTgt spid="48"/>
                                        </p:tgtEl>
                                        <p:attrNameLst>
                                          <p:attrName>style.visibility</p:attrName>
                                        </p:attrNameLst>
                                      </p:cBhvr>
                                      <p:to>
                                        <p:strVal val="visible"/>
                                      </p:to>
                                    </p:set>
                                  </p:childTnLst>
                                </p:cTn>
                              </p:par>
                            </p:childTnLst>
                          </p:cTn>
                        </p:par>
                        <p:par>
                          <p:cTn id="307" fill="hold">
                            <p:stCondLst>
                              <p:cond delay="2500"/>
                            </p:stCondLst>
                            <p:childTnLst>
                              <p:par>
                                <p:cTn id="308" presetID="27" presetClass="emph" presetSubtype="0" repeatCount="indefinite" fill="remove" grpId="0" nodeType="afterEffect">
                                  <p:stCondLst>
                                    <p:cond delay="0"/>
                                  </p:stCondLst>
                                  <p:childTnLst>
                                    <p:animClr clrSpc="rgb" dir="cw">
                                      <p:cBhvr override="childStyle">
                                        <p:cTn id="309" dur="250" autoRev="1" fill="remove"/>
                                        <p:tgtEl>
                                          <p:spTgt spid="48"/>
                                        </p:tgtEl>
                                        <p:attrNameLst>
                                          <p:attrName>style.color</p:attrName>
                                        </p:attrNameLst>
                                      </p:cBhvr>
                                      <p:to>
                                        <a:srgbClr val="FFFF0F"/>
                                      </p:to>
                                    </p:animClr>
                                    <p:animClr clrSpc="rgb" dir="cw">
                                      <p:cBhvr>
                                        <p:cTn id="310" dur="250" autoRev="1" fill="remove"/>
                                        <p:tgtEl>
                                          <p:spTgt spid="48"/>
                                        </p:tgtEl>
                                        <p:attrNameLst>
                                          <p:attrName>fillcolor</p:attrName>
                                        </p:attrNameLst>
                                      </p:cBhvr>
                                      <p:to>
                                        <a:srgbClr val="FFFF0F"/>
                                      </p:to>
                                    </p:animClr>
                                    <p:set>
                                      <p:cBhvr>
                                        <p:cTn id="311" dur="250" autoRev="1" fill="remove"/>
                                        <p:tgtEl>
                                          <p:spTgt spid="48"/>
                                        </p:tgtEl>
                                        <p:attrNameLst>
                                          <p:attrName>fill.type</p:attrName>
                                        </p:attrNameLst>
                                      </p:cBhvr>
                                      <p:to>
                                        <p:strVal val="solid"/>
                                      </p:to>
                                    </p:set>
                                    <p:set>
                                      <p:cBhvr>
                                        <p:cTn id="312" dur="250" autoRev="1" fill="remove"/>
                                        <p:tgtEl>
                                          <p:spTgt spid="48"/>
                                        </p:tgtEl>
                                        <p:attrNameLst>
                                          <p:attrName>fill.on</p:attrName>
                                        </p:attrNameLst>
                                      </p:cBhvr>
                                      <p:to>
                                        <p:strVal val="true"/>
                                      </p:to>
                                    </p:set>
                                  </p:childTnLst>
                                </p:cTn>
                              </p:par>
                            </p:childTnLst>
                          </p:cTn>
                        </p:par>
                      </p:childTnLst>
                    </p:cTn>
                  </p:par>
                  <p:par>
                    <p:cTn id="313" fill="hold">
                      <p:stCondLst>
                        <p:cond delay="indefinite"/>
                      </p:stCondLst>
                      <p:childTnLst>
                        <p:par>
                          <p:cTn id="314" fill="hold">
                            <p:stCondLst>
                              <p:cond delay="0"/>
                            </p:stCondLst>
                            <p:childTnLst>
                              <p:par>
                                <p:cTn id="315" presetID="1" presetClass="exit" presetSubtype="0" fill="hold" grpId="1" nodeType="clickEffect">
                                  <p:stCondLst>
                                    <p:cond delay="0"/>
                                  </p:stCondLst>
                                  <p:childTnLst>
                                    <p:set>
                                      <p:cBhvr>
                                        <p:cTn id="316" dur="1" fill="hold">
                                          <p:stCondLst>
                                            <p:cond delay="0"/>
                                          </p:stCondLst>
                                        </p:cTn>
                                        <p:tgtEl>
                                          <p:spTgt spid="49"/>
                                        </p:tgtEl>
                                        <p:attrNameLst>
                                          <p:attrName>style.visibility</p:attrName>
                                        </p:attrNameLst>
                                      </p:cBhvr>
                                      <p:to>
                                        <p:strVal val="hidden"/>
                                      </p:to>
                                    </p:set>
                                  </p:childTnLst>
                                </p:cTn>
                              </p:par>
                              <p:par>
                                <p:cTn id="317" presetID="1" presetClass="exit" presetSubtype="0" fill="hold" grpId="1" nodeType="withEffect">
                                  <p:stCondLst>
                                    <p:cond delay="0"/>
                                  </p:stCondLst>
                                  <p:childTnLst>
                                    <p:set>
                                      <p:cBhvr>
                                        <p:cTn id="318" dur="1" fill="hold">
                                          <p:stCondLst>
                                            <p:cond delay="0"/>
                                          </p:stCondLst>
                                        </p:cTn>
                                        <p:tgtEl>
                                          <p:spTgt spid="50"/>
                                        </p:tgtEl>
                                        <p:attrNameLst>
                                          <p:attrName>style.visibility</p:attrName>
                                        </p:attrNameLst>
                                      </p:cBhvr>
                                      <p:to>
                                        <p:strVal val="hidden"/>
                                      </p:to>
                                    </p:set>
                                  </p:childTnLst>
                                </p:cTn>
                              </p:par>
                              <p:par>
                                <p:cTn id="319" presetID="1" presetClass="exit" presetSubtype="0" fill="hold" grpId="1" nodeType="withEffect">
                                  <p:stCondLst>
                                    <p:cond delay="0"/>
                                  </p:stCondLst>
                                  <p:childTnLst>
                                    <p:set>
                                      <p:cBhvr>
                                        <p:cTn id="320" dur="1" fill="hold">
                                          <p:stCondLst>
                                            <p:cond delay="0"/>
                                          </p:stCondLst>
                                        </p:cTn>
                                        <p:tgtEl>
                                          <p:spTgt spid="80"/>
                                        </p:tgtEl>
                                        <p:attrNameLst>
                                          <p:attrName>style.visibility</p:attrName>
                                        </p:attrNameLst>
                                      </p:cBhvr>
                                      <p:to>
                                        <p:strVal val="hidden"/>
                                      </p:to>
                                    </p:set>
                                  </p:childTnLst>
                                </p:cTn>
                              </p:par>
                              <p:par>
                                <p:cTn id="321" presetID="1" presetClass="exit" presetSubtype="0" fill="hold" grpId="1" nodeType="withEffect">
                                  <p:stCondLst>
                                    <p:cond delay="0"/>
                                  </p:stCondLst>
                                  <p:childTnLst>
                                    <p:set>
                                      <p:cBhvr>
                                        <p:cTn id="322" dur="1" fill="hold">
                                          <p:stCondLst>
                                            <p:cond delay="0"/>
                                          </p:stCondLst>
                                        </p:cTn>
                                        <p:tgtEl>
                                          <p:spTgt spid="46"/>
                                        </p:tgtEl>
                                        <p:attrNameLst>
                                          <p:attrName>style.visibility</p:attrName>
                                        </p:attrNameLst>
                                      </p:cBhvr>
                                      <p:to>
                                        <p:strVal val="hidden"/>
                                      </p:to>
                                    </p:set>
                                  </p:childTnLst>
                                </p:cTn>
                              </p:par>
                              <p:par>
                                <p:cTn id="323" presetID="1" presetClass="exit" presetSubtype="0" fill="hold" grpId="1" nodeType="withEffect">
                                  <p:stCondLst>
                                    <p:cond delay="0"/>
                                  </p:stCondLst>
                                  <p:childTnLst>
                                    <p:set>
                                      <p:cBhvr>
                                        <p:cTn id="324" dur="1" fill="hold">
                                          <p:stCondLst>
                                            <p:cond delay="0"/>
                                          </p:stCondLst>
                                        </p:cTn>
                                        <p:tgtEl>
                                          <p:spTgt spid="44"/>
                                        </p:tgtEl>
                                        <p:attrNameLst>
                                          <p:attrName>style.visibility</p:attrName>
                                        </p:attrNameLst>
                                      </p:cBhvr>
                                      <p:to>
                                        <p:strVal val="hidden"/>
                                      </p:to>
                                    </p:set>
                                  </p:childTnLst>
                                </p:cTn>
                              </p:par>
                              <p:par>
                                <p:cTn id="325" presetID="1" presetClass="exit" presetSubtype="0" fill="hold" grpId="1" nodeType="withEffect">
                                  <p:stCondLst>
                                    <p:cond delay="0"/>
                                  </p:stCondLst>
                                  <p:childTnLst>
                                    <p:set>
                                      <p:cBhvr>
                                        <p:cTn id="326" dur="1" fill="hold">
                                          <p:stCondLst>
                                            <p:cond delay="0"/>
                                          </p:stCondLst>
                                        </p:cTn>
                                        <p:tgtEl>
                                          <p:spTgt spid="45"/>
                                        </p:tgtEl>
                                        <p:attrNameLst>
                                          <p:attrName>style.visibility</p:attrName>
                                        </p:attrNameLst>
                                      </p:cBhvr>
                                      <p:to>
                                        <p:strVal val="hidden"/>
                                      </p:to>
                                    </p:set>
                                  </p:childTnLst>
                                </p:cTn>
                              </p:par>
                              <p:par>
                                <p:cTn id="327" presetID="1" presetClass="exit" presetSubtype="0" fill="hold" nodeType="withEffect">
                                  <p:stCondLst>
                                    <p:cond delay="0"/>
                                  </p:stCondLst>
                                  <p:childTnLst>
                                    <p:set>
                                      <p:cBhvr>
                                        <p:cTn id="328" dur="1" fill="hold">
                                          <p:stCondLst>
                                            <p:cond delay="0"/>
                                          </p:stCondLst>
                                        </p:cTn>
                                        <p:tgtEl>
                                          <p:spTgt spid="98"/>
                                        </p:tgtEl>
                                        <p:attrNameLst>
                                          <p:attrName>style.visibility</p:attrName>
                                        </p:attrNameLst>
                                      </p:cBhvr>
                                      <p:to>
                                        <p:strVal val="hidden"/>
                                      </p:to>
                                    </p:set>
                                  </p:childTnLst>
                                </p:cTn>
                              </p:par>
                              <p:par>
                                <p:cTn id="329" presetID="1" presetClass="exit" presetSubtype="0" fill="hold" nodeType="withEffect">
                                  <p:stCondLst>
                                    <p:cond delay="0"/>
                                  </p:stCondLst>
                                  <p:childTnLst>
                                    <p:set>
                                      <p:cBhvr>
                                        <p:cTn id="330" dur="1" fill="hold">
                                          <p:stCondLst>
                                            <p:cond delay="0"/>
                                          </p:stCondLst>
                                        </p:cTn>
                                        <p:tgtEl>
                                          <p:spTgt spid="18"/>
                                        </p:tgtEl>
                                        <p:attrNameLst>
                                          <p:attrName>style.visibility</p:attrName>
                                        </p:attrNameLst>
                                      </p:cBhvr>
                                      <p:to>
                                        <p:strVal val="hidden"/>
                                      </p:to>
                                    </p:set>
                                  </p:childTnLst>
                                </p:cTn>
                              </p:par>
                              <p:par>
                                <p:cTn id="331" presetID="1" presetClass="exit" presetSubtype="0" fill="hold" nodeType="withEffect">
                                  <p:stCondLst>
                                    <p:cond delay="0"/>
                                  </p:stCondLst>
                                  <p:childTnLst>
                                    <p:set>
                                      <p:cBhvr>
                                        <p:cTn id="332" dur="1" fill="hold">
                                          <p:stCondLst>
                                            <p:cond delay="0"/>
                                          </p:stCondLst>
                                        </p:cTn>
                                        <p:tgtEl>
                                          <p:spTgt spid="103"/>
                                        </p:tgtEl>
                                        <p:attrNameLst>
                                          <p:attrName>style.visibility</p:attrName>
                                        </p:attrNameLst>
                                      </p:cBhvr>
                                      <p:to>
                                        <p:strVal val="hidden"/>
                                      </p:to>
                                    </p:set>
                                  </p:childTnLst>
                                </p:cTn>
                              </p:par>
                              <p:par>
                                <p:cTn id="333" presetID="1" presetClass="exit" presetSubtype="0" fill="hold" nodeType="withEffect">
                                  <p:stCondLst>
                                    <p:cond delay="0"/>
                                  </p:stCondLst>
                                  <p:childTnLst>
                                    <p:set>
                                      <p:cBhvr>
                                        <p:cTn id="334" dur="1" fill="hold">
                                          <p:stCondLst>
                                            <p:cond delay="0"/>
                                          </p:stCondLst>
                                        </p:cTn>
                                        <p:tgtEl>
                                          <p:spTgt spid="106"/>
                                        </p:tgtEl>
                                        <p:attrNameLst>
                                          <p:attrName>style.visibility</p:attrName>
                                        </p:attrNameLst>
                                      </p:cBhvr>
                                      <p:to>
                                        <p:strVal val="hidden"/>
                                      </p:to>
                                    </p:set>
                                  </p:childTnLst>
                                </p:cTn>
                              </p:par>
                            </p:childTnLst>
                          </p:cTn>
                        </p:par>
                      </p:childTnLst>
                    </p:cTn>
                  </p:par>
                  <p:par>
                    <p:cTn id="335" fill="hold">
                      <p:stCondLst>
                        <p:cond delay="indefinite"/>
                      </p:stCondLst>
                      <p:childTnLst>
                        <p:par>
                          <p:cTn id="336" fill="hold">
                            <p:stCondLst>
                              <p:cond delay="0"/>
                            </p:stCondLst>
                            <p:childTnLst>
                              <p:par>
                                <p:cTn id="337" presetID="1" presetClass="entr" presetSubtype="0" fill="hold" nodeType="clickEffect">
                                  <p:stCondLst>
                                    <p:cond delay="0"/>
                                  </p:stCondLst>
                                  <p:childTnLst>
                                    <p:set>
                                      <p:cBhvr>
                                        <p:cTn id="338" dur="1" fill="hold">
                                          <p:stCondLst>
                                            <p:cond delay="0"/>
                                          </p:stCondLst>
                                        </p:cTn>
                                        <p:tgtEl>
                                          <p:spTgt spid="5"/>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ntr" presetSubtype="0" fill="hold" nodeType="clickEffect">
                                  <p:stCondLst>
                                    <p:cond delay="0"/>
                                  </p:stCondLst>
                                  <p:childTnLst>
                                    <p:set>
                                      <p:cBhvr>
                                        <p:cTn id="342" dur="1" fill="hold">
                                          <p:stCondLst>
                                            <p:cond delay="0"/>
                                          </p:stCondLst>
                                        </p:cTn>
                                        <p:tgtEl>
                                          <p:spTgt spid="111"/>
                                        </p:tgtEl>
                                        <p:attrNameLst>
                                          <p:attrName>style.visibility</p:attrName>
                                        </p:attrNameLst>
                                      </p:cBhvr>
                                      <p:to>
                                        <p:strVal val="visible"/>
                                      </p:to>
                                    </p:set>
                                  </p:childTnLst>
                                </p:cTn>
                              </p:par>
                            </p:childTnLst>
                          </p:cTn>
                        </p:par>
                      </p:childTnLst>
                    </p:cTn>
                  </p:par>
                  <p:par>
                    <p:cTn id="343" fill="hold">
                      <p:stCondLst>
                        <p:cond delay="indefinite"/>
                      </p:stCondLst>
                      <p:childTnLst>
                        <p:par>
                          <p:cTn id="344" fill="hold">
                            <p:stCondLst>
                              <p:cond delay="0"/>
                            </p:stCondLst>
                            <p:childTnLst>
                              <p:par>
                                <p:cTn id="345" presetID="22" presetClass="entr" presetSubtype="8" fill="hold" nodeType="clickEffect">
                                  <p:stCondLst>
                                    <p:cond delay="0"/>
                                  </p:stCondLst>
                                  <p:childTnLst>
                                    <p:set>
                                      <p:cBhvr>
                                        <p:cTn id="346" dur="1" fill="hold">
                                          <p:stCondLst>
                                            <p:cond delay="0"/>
                                          </p:stCondLst>
                                        </p:cTn>
                                        <p:tgtEl>
                                          <p:spTgt spid="112"/>
                                        </p:tgtEl>
                                        <p:attrNameLst>
                                          <p:attrName>style.visibility</p:attrName>
                                        </p:attrNameLst>
                                      </p:cBhvr>
                                      <p:to>
                                        <p:strVal val="visible"/>
                                      </p:to>
                                    </p:set>
                                    <p:animEffect transition="in" filter="wipe(left)">
                                      <p:cBhvr>
                                        <p:cTn id="347" dur="500"/>
                                        <p:tgtEl>
                                          <p:spTgt spid="112"/>
                                        </p:tgtEl>
                                      </p:cBhvr>
                                    </p:animEffect>
                                  </p:childTnLst>
                                </p:cTn>
                              </p:par>
                            </p:childTnLst>
                          </p:cTn>
                        </p:par>
                      </p:childTnLst>
                    </p:cTn>
                  </p:par>
                  <p:par>
                    <p:cTn id="348" fill="hold">
                      <p:stCondLst>
                        <p:cond delay="indefinite"/>
                      </p:stCondLst>
                      <p:childTnLst>
                        <p:par>
                          <p:cTn id="349" fill="hold">
                            <p:stCondLst>
                              <p:cond delay="0"/>
                            </p:stCondLst>
                            <p:childTnLst>
                              <p:par>
                                <p:cTn id="350" presetID="22" presetClass="entr" presetSubtype="8" fill="hold" nodeType="clickEffect">
                                  <p:stCondLst>
                                    <p:cond delay="0"/>
                                  </p:stCondLst>
                                  <p:childTnLst>
                                    <p:set>
                                      <p:cBhvr>
                                        <p:cTn id="351" dur="1" fill="hold">
                                          <p:stCondLst>
                                            <p:cond delay="0"/>
                                          </p:stCondLst>
                                        </p:cTn>
                                        <p:tgtEl>
                                          <p:spTgt spid="115"/>
                                        </p:tgtEl>
                                        <p:attrNameLst>
                                          <p:attrName>style.visibility</p:attrName>
                                        </p:attrNameLst>
                                      </p:cBhvr>
                                      <p:to>
                                        <p:strVal val="visible"/>
                                      </p:to>
                                    </p:set>
                                    <p:animEffect transition="in" filter="wipe(left)">
                                      <p:cBhvr>
                                        <p:cTn id="352" dur="500"/>
                                        <p:tgtEl>
                                          <p:spTgt spid="115"/>
                                        </p:tgtEl>
                                      </p:cBhvr>
                                    </p:animEffect>
                                  </p:childTnLst>
                                </p:cTn>
                              </p:par>
                            </p:childTnLst>
                          </p:cTn>
                        </p:par>
                      </p:childTnLst>
                    </p:cTn>
                  </p:par>
                  <p:par>
                    <p:cTn id="353" fill="hold">
                      <p:stCondLst>
                        <p:cond delay="indefinite"/>
                      </p:stCondLst>
                      <p:childTnLst>
                        <p:par>
                          <p:cTn id="354" fill="hold">
                            <p:stCondLst>
                              <p:cond delay="0"/>
                            </p:stCondLst>
                            <p:childTnLst>
                              <p:par>
                                <p:cTn id="355" presetID="22" presetClass="entr" presetSubtype="1" fill="hold" grpId="0" nodeType="clickEffect">
                                  <p:stCondLst>
                                    <p:cond delay="0"/>
                                  </p:stCondLst>
                                  <p:childTnLst>
                                    <p:set>
                                      <p:cBhvr>
                                        <p:cTn id="356" dur="1" fill="hold">
                                          <p:stCondLst>
                                            <p:cond delay="0"/>
                                          </p:stCondLst>
                                        </p:cTn>
                                        <p:tgtEl>
                                          <p:spTgt spid="55"/>
                                        </p:tgtEl>
                                        <p:attrNameLst>
                                          <p:attrName>style.visibility</p:attrName>
                                        </p:attrNameLst>
                                      </p:cBhvr>
                                      <p:to>
                                        <p:strVal val="visible"/>
                                      </p:to>
                                    </p:set>
                                    <p:animEffect transition="in" filter="wipe(up)">
                                      <p:cBhvr>
                                        <p:cTn id="357" dur="500"/>
                                        <p:tgtEl>
                                          <p:spTgt spid="55"/>
                                        </p:tgtEl>
                                      </p:cBhvr>
                                    </p:animEffect>
                                  </p:childTnLst>
                                </p:cTn>
                              </p:par>
                            </p:childTnLst>
                          </p:cTn>
                        </p:par>
                        <p:par>
                          <p:cTn id="358" fill="hold">
                            <p:stCondLst>
                              <p:cond delay="500"/>
                            </p:stCondLst>
                            <p:childTnLst>
                              <p:par>
                                <p:cTn id="359" presetID="1" presetClass="entr" presetSubtype="0" fill="hold" grpId="1" nodeType="afterEffect">
                                  <p:stCondLst>
                                    <p:cond delay="0"/>
                                  </p:stCondLst>
                                  <p:childTnLst>
                                    <p:set>
                                      <p:cBhvr>
                                        <p:cTn id="360" dur="1" fill="hold">
                                          <p:stCondLst>
                                            <p:cond delay="0"/>
                                          </p:stCondLst>
                                        </p:cTn>
                                        <p:tgtEl>
                                          <p:spTgt spid="57"/>
                                        </p:tgtEl>
                                        <p:attrNameLst>
                                          <p:attrName>style.visibility</p:attrName>
                                        </p:attrNameLst>
                                      </p:cBhvr>
                                      <p:to>
                                        <p:strVal val="visible"/>
                                      </p:to>
                                    </p:set>
                                  </p:childTnLst>
                                </p:cTn>
                              </p:par>
                            </p:childTnLst>
                          </p:cTn>
                        </p:par>
                        <p:par>
                          <p:cTn id="361" fill="hold">
                            <p:stCondLst>
                              <p:cond delay="500"/>
                            </p:stCondLst>
                            <p:childTnLst>
                              <p:par>
                                <p:cTn id="362" presetID="27" presetClass="emph" presetSubtype="0" repeatCount="indefinite" fill="remove" grpId="0" nodeType="afterEffect">
                                  <p:stCondLst>
                                    <p:cond delay="0"/>
                                  </p:stCondLst>
                                  <p:childTnLst>
                                    <p:animClr clrSpc="rgb" dir="cw">
                                      <p:cBhvr override="childStyle">
                                        <p:cTn id="363" dur="250" autoRev="1" fill="remove"/>
                                        <p:tgtEl>
                                          <p:spTgt spid="57"/>
                                        </p:tgtEl>
                                        <p:attrNameLst>
                                          <p:attrName>style.color</p:attrName>
                                        </p:attrNameLst>
                                      </p:cBhvr>
                                      <p:to>
                                        <a:srgbClr val="FFFF0F"/>
                                      </p:to>
                                    </p:animClr>
                                    <p:animClr clrSpc="rgb" dir="cw">
                                      <p:cBhvr>
                                        <p:cTn id="364" dur="250" autoRev="1" fill="remove"/>
                                        <p:tgtEl>
                                          <p:spTgt spid="57"/>
                                        </p:tgtEl>
                                        <p:attrNameLst>
                                          <p:attrName>fillcolor</p:attrName>
                                        </p:attrNameLst>
                                      </p:cBhvr>
                                      <p:to>
                                        <a:srgbClr val="FFFF0F"/>
                                      </p:to>
                                    </p:animClr>
                                    <p:set>
                                      <p:cBhvr>
                                        <p:cTn id="365" dur="250" autoRev="1" fill="remove"/>
                                        <p:tgtEl>
                                          <p:spTgt spid="57"/>
                                        </p:tgtEl>
                                        <p:attrNameLst>
                                          <p:attrName>fill.type</p:attrName>
                                        </p:attrNameLst>
                                      </p:cBhvr>
                                      <p:to>
                                        <p:strVal val="solid"/>
                                      </p:to>
                                    </p:set>
                                    <p:set>
                                      <p:cBhvr>
                                        <p:cTn id="366" dur="250" autoRev="1" fill="remove"/>
                                        <p:tgtEl>
                                          <p:spTgt spid="57"/>
                                        </p:tgtEl>
                                        <p:attrNameLst>
                                          <p:attrName>fill.on</p:attrName>
                                        </p:attrNameLst>
                                      </p:cBhvr>
                                      <p:to>
                                        <p:strVal val="true"/>
                                      </p:to>
                                    </p:set>
                                  </p:childTnLst>
                                </p:cTn>
                              </p:par>
                              <p:par>
                                <p:cTn id="367" presetID="22" presetClass="entr" presetSubtype="1" fill="hold" grpId="0" nodeType="withEffect">
                                  <p:stCondLst>
                                    <p:cond delay="0"/>
                                  </p:stCondLst>
                                  <p:childTnLst>
                                    <p:set>
                                      <p:cBhvr>
                                        <p:cTn id="368" dur="1" fill="hold">
                                          <p:stCondLst>
                                            <p:cond delay="0"/>
                                          </p:stCondLst>
                                        </p:cTn>
                                        <p:tgtEl>
                                          <p:spTgt spid="56"/>
                                        </p:tgtEl>
                                        <p:attrNameLst>
                                          <p:attrName>style.visibility</p:attrName>
                                        </p:attrNameLst>
                                      </p:cBhvr>
                                      <p:to>
                                        <p:strVal val="visible"/>
                                      </p:to>
                                    </p:set>
                                    <p:animEffect transition="in" filter="wipe(up)">
                                      <p:cBhvr>
                                        <p:cTn id="369" dur="500"/>
                                        <p:tgtEl>
                                          <p:spTgt spid="56"/>
                                        </p:tgtEl>
                                      </p:cBhvr>
                                    </p:animEffect>
                                  </p:childTnLst>
                                </p:cTn>
                              </p:par>
                            </p:childTnLst>
                          </p:cTn>
                        </p:par>
                        <p:par>
                          <p:cTn id="370" fill="hold">
                            <p:stCondLst>
                              <p:cond delay="1000"/>
                            </p:stCondLst>
                            <p:childTnLst>
                              <p:par>
                                <p:cTn id="371" presetID="1" presetClass="entr" presetSubtype="0" fill="hold" grpId="1" nodeType="afterEffect">
                                  <p:stCondLst>
                                    <p:cond delay="0"/>
                                  </p:stCondLst>
                                  <p:childTnLst>
                                    <p:set>
                                      <p:cBhvr>
                                        <p:cTn id="372" dur="1" fill="hold">
                                          <p:stCondLst>
                                            <p:cond delay="0"/>
                                          </p:stCondLst>
                                        </p:cTn>
                                        <p:tgtEl>
                                          <p:spTgt spid="59"/>
                                        </p:tgtEl>
                                        <p:attrNameLst>
                                          <p:attrName>style.visibility</p:attrName>
                                        </p:attrNameLst>
                                      </p:cBhvr>
                                      <p:to>
                                        <p:strVal val="visible"/>
                                      </p:to>
                                    </p:set>
                                  </p:childTnLst>
                                </p:cTn>
                              </p:par>
                            </p:childTnLst>
                          </p:cTn>
                        </p:par>
                        <p:par>
                          <p:cTn id="373" fill="hold">
                            <p:stCondLst>
                              <p:cond delay="1000"/>
                            </p:stCondLst>
                            <p:childTnLst>
                              <p:par>
                                <p:cTn id="374" presetID="27" presetClass="emph" presetSubtype="0" repeatCount="indefinite" fill="remove" grpId="0" nodeType="afterEffect">
                                  <p:stCondLst>
                                    <p:cond delay="0"/>
                                  </p:stCondLst>
                                  <p:childTnLst>
                                    <p:animClr clrSpc="rgb" dir="cw">
                                      <p:cBhvr override="childStyle">
                                        <p:cTn id="375" dur="250" autoRev="1" fill="remove"/>
                                        <p:tgtEl>
                                          <p:spTgt spid="59"/>
                                        </p:tgtEl>
                                        <p:attrNameLst>
                                          <p:attrName>style.color</p:attrName>
                                        </p:attrNameLst>
                                      </p:cBhvr>
                                      <p:to>
                                        <a:srgbClr val="FFFF0F"/>
                                      </p:to>
                                    </p:animClr>
                                    <p:animClr clrSpc="rgb" dir="cw">
                                      <p:cBhvr>
                                        <p:cTn id="376" dur="250" autoRev="1" fill="remove"/>
                                        <p:tgtEl>
                                          <p:spTgt spid="59"/>
                                        </p:tgtEl>
                                        <p:attrNameLst>
                                          <p:attrName>fillcolor</p:attrName>
                                        </p:attrNameLst>
                                      </p:cBhvr>
                                      <p:to>
                                        <a:srgbClr val="FFFF0F"/>
                                      </p:to>
                                    </p:animClr>
                                    <p:set>
                                      <p:cBhvr>
                                        <p:cTn id="377" dur="250" autoRev="1" fill="remove"/>
                                        <p:tgtEl>
                                          <p:spTgt spid="59"/>
                                        </p:tgtEl>
                                        <p:attrNameLst>
                                          <p:attrName>fill.type</p:attrName>
                                        </p:attrNameLst>
                                      </p:cBhvr>
                                      <p:to>
                                        <p:strVal val="solid"/>
                                      </p:to>
                                    </p:set>
                                    <p:set>
                                      <p:cBhvr>
                                        <p:cTn id="378" dur="250" autoRev="1" fill="remove"/>
                                        <p:tgtEl>
                                          <p:spTgt spid="59"/>
                                        </p:tgtEl>
                                        <p:attrNameLst>
                                          <p:attrName>fill.on</p:attrName>
                                        </p:attrNameLst>
                                      </p:cBhvr>
                                      <p:to>
                                        <p:strVal val="true"/>
                                      </p:to>
                                    </p:set>
                                  </p:childTnLst>
                                </p:cTn>
                              </p:par>
                              <p:par>
                                <p:cTn id="379" presetID="22" presetClass="entr" presetSubtype="1" fill="hold" grpId="0" nodeType="withEffect">
                                  <p:stCondLst>
                                    <p:cond delay="0"/>
                                  </p:stCondLst>
                                  <p:childTnLst>
                                    <p:set>
                                      <p:cBhvr>
                                        <p:cTn id="380" dur="1" fill="hold">
                                          <p:stCondLst>
                                            <p:cond delay="0"/>
                                          </p:stCondLst>
                                        </p:cTn>
                                        <p:tgtEl>
                                          <p:spTgt spid="54"/>
                                        </p:tgtEl>
                                        <p:attrNameLst>
                                          <p:attrName>style.visibility</p:attrName>
                                        </p:attrNameLst>
                                      </p:cBhvr>
                                      <p:to>
                                        <p:strVal val="visible"/>
                                      </p:to>
                                    </p:set>
                                    <p:animEffect transition="in" filter="wipe(up)">
                                      <p:cBhvr>
                                        <p:cTn id="381" dur="500"/>
                                        <p:tgtEl>
                                          <p:spTgt spid="54"/>
                                        </p:tgtEl>
                                      </p:cBhvr>
                                    </p:animEffect>
                                  </p:childTnLst>
                                </p:cTn>
                              </p:par>
                            </p:childTnLst>
                          </p:cTn>
                        </p:par>
                        <p:par>
                          <p:cTn id="382" fill="hold">
                            <p:stCondLst>
                              <p:cond delay="1500"/>
                            </p:stCondLst>
                            <p:childTnLst>
                              <p:par>
                                <p:cTn id="383" presetID="1" presetClass="entr" presetSubtype="0" fill="hold" grpId="1" nodeType="afterEffect">
                                  <p:stCondLst>
                                    <p:cond delay="0"/>
                                  </p:stCondLst>
                                  <p:childTnLst>
                                    <p:set>
                                      <p:cBhvr>
                                        <p:cTn id="384" dur="1" fill="hold">
                                          <p:stCondLst>
                                            <p:cond delay="0"/>
                                          </p:stCondLst>
                                        </p:cTn>
                                        <p:tgtEl>
                                          <p:spTgt spid="58"/>
                                        </p:tgtEl>
                                        <p:attrNameLst>
                                          <p:attrName>style.visibility</p:attrName>
                                        </p:attrNameLst>
                                      </p:cBhvr>
                                      <p:to>
                                        <p:strVal val="visible"/>
                                      </p:to>
                                    </p:set>
                                  </p:childTnLst>
                                </p:cTn>
                              </p:par>
                            </p:childTnLst>
                          </p:cTn>
                        </p:par>
                        <p:par>
                          <p:cTn id="385" fill="hold">
                            <p:stCondLst>
                              <p:cond delay="1500"/>
                            </p:stCondLst>
                            <p:childTnLst>
                              <p:par>
                                <p:cTn id="386" presetID="27" presetClass="emph" presetSubtype="0" repeatCount="indefinite" fill="remove" grpId="0" nodeType="afterEffect">
                                  <p:stCondLst>
                                    <p:cond delay="0"/>
                                  </p:stCondLst>
                                  <p:childTnLst>
                                    <p:animClr clrSpc="rgb" dir="cw">
                                      <p:cBhvr override="childStyle">
                                        <p:cTn id="387" dur="250" autoRev="1" fill="remove"/>
                                        <p:tgtEl>
                                          <p:spTgt spid="58"/>
                                        </p:tgtEl>
                                        <p:attrNameLst>
                                          <p:attrName>style.color</p:attrName>
                                        </p:attrNameLst>
                                      </p:cBhvr>
                                      <p:to>
                                        <a:srgbClr val="FFFF0F"/>
                                      </p:to>
                                    </p:animClr>
                                    <p:animClr clrSpc="rgb" dir="cw">
                                      <p:cBhvr>
                                        <p:cTn id="388" dur="250" autoRev="1" fill="remove"/>
                                        <p:tgtEl>
                                          <p:spTgt spid="58"/>
                                        </p:tgtEl>
                                        <p:attrNameLst>
                                          <p:attrName>fillcolor</p:attrName>
                                        </p:attrNameLst>
                                      </p:cBhvr>
                                      <p:to>
                                        <a:srgbClr val="FFFF0F"/>
                                      </p:to>
                                    </p:animClr>
                                    <p:set>
                                      <p:cBhvr>
                                        <p:cTn id="389" dur="250" autoRev="1" fill="remove"/>
                                        <p:tgtEl>
                                          <p:spTgt spid="58"/>
                                        </p:tgtEl>
                                        <p:attrNameLst>
                                          <p:attrName>fill.type</p:attrName>
                                        </p:attrNameLst>
                                      </p:cBhvr>
                                      <p:to>
                                        <p:strVal val="solid"/>
                                      </p:to>
                                    </p:set>
                                    <p:set>
                                      <p:cBhvr>
                                        <p:cTn id="390" dur="250" autoRev="1" fill="remove"/>
                                        <p:tgtEl>
                                          <p:spTgt spid="58"/>
                                        </p:tgtEl>
                                        <p:attrNameLst>
                                          <p:attrName>fill.on</p:attrName>
                                        </p:attrNameLst>
                                      </p:cBhvr>
                                      <p:to>
                                        <p:strVal val="true"/>
                                      </p:to>
                                    </p:set>
                                  </p:childTnLst>
                                </p:cTn>
                              </p:par>
                            </p:childTnLst>
                          </p:cTn>
                        </p:par>
                      </p:childTnLst>
                    </p:cTn>
                  </p:par>
                  <p:par>
                    <p:cTn id="391" fill="hold">
                      <p:stCondLst>
                        <p:cond delay="indefinite"/>
                      </p:stCondLst>
                      <p:childTnLst>
                        <p:par>
                          <p:cTn id="392" fill="hold">
                            <p:stCondLst>
                              <p:cond delay="0"/>
                            </p:stCondLst>
                            <p:childTnLst>
                              <p:par>
                                <p:cTn id="393" presetID="1" presetClass="exit" presetSubtype="0" fill="hold" nodeType="clickEffect">
                                  <p:stCondLst>
                                    <p:cond delay="0"/>
                                  </p:stCondLst>
                                  <p:childTnLst>
                                    <p:set>
                                      <p:cBhvr>
                                        <p:cTn id="394" dur="1" fill="hold">
                                          <p:stCondLst>
                                            <p:cond delay="0"/>
                                          </p:stCondLst>
                                        </p:cTn>
                                        <p:tgtEl>
                                          <p:spTgt spid="111"/>
                                        </p:tgtEl>
                                        <p:attrNameLst>
                                          <p:attrName>style.visibility</p:attrName>
                                        </p:attrNameLst>
                                      </p:cBhvr>
                                      <p:to>
                                        <p:strVal val="hidden"/>
                                      </p:to>
                                    </p:set>
                                  </p:childTnLst>
                                </p:cTn>
                              </p:par>
                              <p:par>
                                <p:cTn id="395" presetID="1" presetClass="exit" presetSubtype="0" fill="hold" nodeType="withEffect">
                                  <p:stCondLst>
                                    <p:cond delay="0"/>
                                  </p:stCondLst>
                                  <p:childTnLst>
                                    <p:set>
                                      <p:cBhvr>
                                        <p:cTn id="396" dur="1" fill="hold">
                                          <p:stCondLst>
                                            <p:cond delay="0"/>
                                          </p:stCondLst>
                                        </p:cTn>
                                        <p:tgtEl>
                                          <p:spTgt spid="112"/>
                                        </p:tgtEl>
                                        <p:attrNameLst>
                                          <p:attrName>style.visibility</p:attrName>
                                        </p:attrNameLst>
                                      </p:cBhvr>
                                      <p:to>
                                        <p:strVal val="hidden"/>
                                      </p:to>
                                    </p:set>
                                  </p:childTnLst>
                                </p:cTn>
                              </p:par>
                              <p:par>
                                <p:cTn id="397" presetID="1" presetClass="exit" presetSubtype="0" fill="hold" nodeType="withEffect">
                                  <p:stCondLst>
                                    <p:cond delay="0"/>
                                  </p:stCondLst>
                                  <p:childTnLst>
                                    <p:set>
                                      <p:cBhvr>
                                        <p:cTn id="398" dur="1" fill="hold">
                                          <p:stCondLst>
                                            <p:cond delay="0"/>
                                          </p:stCondLst>
                                        </p:cTn>
                                        <p:tgtEl>
                                          <p:spTgt spid="115"/>
                                        </p:tgtEl>
                                        <p:attrNameLst>
                                          <p:attrName>style.visibility</p:attrName>
                                        </p:attrNameLst>
                                      </p:cBhvr>
                                      <p:to>
                                        <p:strVal val="hidden"/>
                                      </p:to>
                                    </p:set>
                                  </p:childTnLst>
                                </p:cTn>
                              </p:par>
                            </p:childTnLst>
                          </p:cTn>
                        </p:par>
                        <p:par>
                          <p:cTn id="399" fill="hold">
                            <p:stCondLst>
                              <p:cond delay="0"/>
                            </p:stCondLst>
                            <p:childTnLst>
                              <p:par>
                                <p:cTn id="400" presetID="1" presetClass="exit" presetSubtype="0" fill="hold" grpId="1" nodeType="afterEffect">
                                  <p:stCondLst>
                                    <p:cond delay="0"/>
                                  </p:stCondLst>
                                  <p:childTnLst>
                                    <p:set>
                                      <p:cBhvr>
                                        <p:cTn id="401" dur="1" fill="hold">
                                          <p:stCondLst>
                                            <p:cond delay="0"/>
                                          </p:stCondLst>
                                        </p:cTn>
                                        <p:tgtEl>
                                          <p:spTgt spid="55"/>
                                        </p:tgtEl>
                                        <p:attrNameLst>
                                          <p:attrName>style.visibility</p:attrName>
                                        </p:attrNameLst>
                                      </p:cBhvr>
                                      <p:to>
                                        <p:strVal val="hidden"/>
                                      </p:to>
                                    </p:set>
                                  </p:childTnLst>
                                </p:cTn>
                              </p:par>
                              <p:par>
                                <p:cTn id="402" presetID="1" presetClass="exit" presetSubtype="0" fill="hold" grpId="1" nodeType="withEffect">
                                  <p:stCondLst>
                                    <p:cond delay="0"/>
                                  </p:stCondLst>
                                  <p:childTnLst>
                                    <p:set>
                                      <p:cBhvr>
                                        <p:cTn id="403" dur="1" fill="hold">
                                          <p:stCondLst>
                                            <p:cond delay="0"/>
                                          </p:stCondLst>
                                        </p:cTn>
                                        <p:tgtEl>
                                          <p:spTgt spid="56"/>
                                        </p:tgtEl>
                                        <p:attrNameLst>
                                          <p:attrName>style.visibility</p:attrName>
                                        </p:attrNameLst>
                                      </p:cBhvr>
                                      <p:to>
                                        <p:strVal val="hidden"/>
                                      </p:to>
                                    </p:set>
                                  </p:childTnLst>
                                </p:cTn>
                              </p:par>
                              <p:par>
                                <p:cTn id="404" presetID="1" presetClass="exit" presetSubtype="0" fill="hold" grpId="1" nodeType="withEffect">
                                  <p:stCondLst>
                                    <p:cond delay="0"/>
                                  </p:stCondLst>
                                  <p:childTnLst>
                                    <p:set>
                                      <p:cBhvr>
                                        <p:cTn id="405" dur="1" fill="hold">
                                          <p:stCondLst>
                                            <p:cond delay="0"/>
                                          </p:stCondLst>
                                        </p:cTn>
                                        <p:tgtEl>
                                          <p:spTgt spid="54"/>
                                        </p:tgtEl>
                                        <p:attrNameLst>
                                          <p:attrName>style.visibility</p:attrName>
                                        </p:attrNameLst>
                                      </p:cBhvr>
                                      <p:to>
                                        <p:strVal val="hidden"/>
                                      </p:to>
                                    </p:set>
                                  </p:childTnLst>
                                </p:cTn>
                              </p:par>
                            </p:childTnLst>
                          </p:cTn>
                        </p:par>
                      </p:childTnLst>
                    </p:cTn>
                  </p:par>
                  <p:par>
                    <p:cTn id="406" fill="hold">
                      <p:stCondLst>
                        <p:cond delay="indefinite"/>
                      </p:stCondLst>
                      <p:childTnLst>
                        <p:par>
                          <p:cTn id="407" fill="hold">
                            <p:stCondLst>
                              <p:cond delay="0"/>
                            </p:stCondLst>
                            <p:childTnLst>
                              <p:par>
                                <p:cTn id="408" presetID="1" presetClass="entr" presetSubtype="0" fill="hold" nodeType="clickEffect">
                                  <p:stCondLst>
                                    <p:cond delay="0"/>
                                  </p:stCondLst>
                                  <p:childTnLst>
                                    <p:set>
                                      <p:cBhvr>
                                        <p:cTn id="409" dur="1" fill="hold">
                                          <p:stCondLst>
                                            <p:cond delay="0"/>
                                          </p:stCondLst>
                                        </p:cTn>
                                        <p:tgtEl>
                                          <p:spTgt spid="6"/>
                                        </p:tgtEl>
                                        <p:attrNameLst>
                                          <p:attrName>style.visibility</p:attrName>
                                        </p:attrNameLst>
                                      </p:cBhvr>
                                      <p:to>
                                        <p:strVal val="visible"/>
                                      </p:to>
                                    </p:set>
                                  </p:childTnLst>
                                </p:cTn>
                              </p:par>
                            </p:childTnLst>
                          </p:cTn>
                        </p:par>
                      </p:childTnLst>
                    </p:cTn>
                  </p:par>
                  <p:par>
                    <p:cTn id="410" fill="hold">
                      <p:stCondLst>
                        <p:cond delay="indefinite"/>
                      </p:stCondLst>
                      <p:childTnLst>
                        <p:par>
                          <p:cTn id="411" fill="hold">
                            <p:stCondLst>
                              <p:cond delay="0"/>
                            </p:stCondLst>
                            <p:childTnLst>
                              <p:par>
                                <p:cTn id="412" presetID="1" presetClass="entr" presetSubtype="0" fill="hold" nodeType="clickEffect">
                                  <p:stCondLst>
                                    <p:cond delay="0"/>
                                  </p:stCondLst>
                                  <p:childTnLst>
                                    <p:set>
                                      <p:cBhvr>
                                        <p:cTn id="413" dur="1" fill="hold">
                                          <p:stCondLst>
                                            <p:cond delay="0"/>
                                          </p:stCondLst>
                                        </p:cTn>
                                        <p:tgtEl>
                                          <p:spTgt spid="125"/>
                                        </p:tgtEl>
                                        <p:attrNameLst>
                                          <p:attrName>style.visibility</p:attrName>
                                        </p:attrNameLst>
                                      </p:cBhvr>
                                      <p:to>
                                        <p:strVal val="visible"/>
                                      </p:to>
                                    </p:set>
                                  </p:childTnLst>
                                </p:cTn>
                              </p:par>
                            </p:childTnLst>
                          </p:cTn>
                        </p:par>
                      </p:childTnLst>
                    </p:cTn>
                  </p:par>
                  <p:par>
                    <p:cTn id="414" fill="hold">
                      <p:stCondLst>
                        <p:cond delay="indefinite"/>
                      </p:stCondLst>
                      <p:childTnLst>
                        <p:par>
                          <p:cTn id="415" fill="hold">
                            <p:stCondLst>
                              <p:cond delay="0"/>
                            </p:stCondLst>
                            <p:childTnLst>
                              <p:par>
                                <p:cTn id="416" presetID="1" presetClass="entr" presetSubtype="0" fill="hold" nodeType="clickEffect">
                                  <p:stCondLst>
                                    <p:cond delay="0"/>
                                  </p:stCondLst>
                                  <p:childTnLst>
                                    <p:set>
                                      <p:cBhvr>
                                        <p:cTn id="417" dur="1" fill="hold">
                                          <p:stCondLst>
                                            <p:cond delay="0"/>
                                          </p:stCondLst>
                                        </p:cTn>
                                        <p:tgtEl>
                                          <p:spTgt spid="126"/>
                                        </p:tgtEl>
                                        <p:attrNameLst>
                                          <p:attrName>style.visibility</p:attrName>
                                        </p:attrNameLst>
                                      </p:cBhvr>
                                      <p:to>
                                        <p:strVal val="visible"/>
                                      </p:to>
                                    </p:set>
                                  </p:childTnLst>
                                </p:cTn>
                              </p:par>
                            </p:childTnLst>
                          </p:cTn>
                        </p:par>
                      </p:childTnLst>
                    </p:cTn>
                  </p:par>
                  <p:par>
                    <p:cTn id="418" fill="hold">
                      <p:stCondLst>
                        <p:cond delay="indefinite"/>
                      </p:stCondLst>
                      <p:childTnLst>
                        <p:par>
                          <p:cTn id="419" fill="hold">
                            <p:stCondLst>
                              <p:cond delay="0"/>
                            </p:stCondLst>
                            <p:childTnLst>
                              <p:par>
                                <p:cTn id="420" presetID="22" presetClass="entr" presetSubtype="8" fill="hold" nodeType="clickEffect">
                                  <p:stCondLst>
                                    <p:cond delay="0"/>
                                  </p:stCondLst>
                                  <p:childTnLst>
                                    <p:set>
                                      <p:cBhvr>
                                        <p:cTn id="421" dur="1" fill="hold">
                                          <p:stCondLst>
                                            <p:cond delay="0"/>
                                          </p:stCondLst>
                                        </p:cTn>
                                        <p:tgtEl>
                                          <p:spTgt spid="133"/>
                                        </p:tgtEl>
                                        <p:attrNameLst>
                                          <p:attrName>style.visibility</p:attrName>
                                        </p:attrNameLst>
                                      </p:cBhvr>
                                      <p:to>
                                        <p:strVal val="visible"/>
                                      </p:to>
                                    </p:set>
                                    <p:animEffect transition="in" filter="wipe(left)">
                                      <p:cBhvr>
                                        <p:cTn id="422" dur="500"/>
                                        <p:tgtEl>
                                          <p:spTgt spid="133"/>
                                        </p:tgtEl>
                                      </p:cBhvr>
                                    </p:animEffect>
                                  </p:childTnLst>
                                </p:cTn>
                              </p:par>
                            </p:childTnLst>
                          </p:cTn>
                        </p:par>
                      </p:childTnLst>
                    </p:cTn>
                  </p:par>
                  <p:par>
                    <p:cTn id="423" fill="hold">
                      <p:stCondLst>
                        <p:cond delay="indefinite"/>
                      </p:stCondLst>
                      <p:childTnLst>
                        <p:par>
                          <p:cTn id="424" fill="hold">
                            <p:stCondLst>
                              <p:cond delay="0"/>
                            </p:stCondLst>
                            <p:childTnLst>
                              <p:par>
                                <p:cTn id="425" presetID="22" presetClass="entr" presetSubtype="1" fill="hold" grpId="0" nodeType="clickEffect">
                                  <p:stCondLst>
                                    <p:cond delay="0"/>
                                  </p:stCondLst>
                                  <p:childTnLst>
                                    <p:set>
                                      <p:cBhvr>
                                        <p:cTn id="426" dur="1" fill="hold">
                                          <p:stCondLst>
                                            <p:cond delay="0"/>
                                          </p:stCondLst>
                                        </p:cTn>
                                        <p:tgtEl>
                                          <p:spTgt spid="70"/>
                                        </p:tgtEl>
                                        <p:attrNameLst>
                                          <p:attrName>style.visibility</p:attrName>
                                        </p:attrNameLst>
                                      </p:cBhvr>
                                      <p:to>
                                        <p:strVal val="visible"/>
                                      </p:to>
                                    </p:set>
                                    <p:animEffect transition="in" filter="wipe(up)">
                                      <p:cBhvr>
                                        <p:cTn id="427" dur="500"/>
                                        <p:tgtEl>
                                          <p:spTgt spid="70"/>
                                        </p:tgtEl>
                                      </p:cBhvr>
                                    </p:animEffect>
                                  </p:childTnLst>
                                </p:cTn>
                              </p:par>
                              <p:par>
                                <p:cTn id="428" presetID="22" presetClass="entr" presetSubtype="1" fill="hold" grpId="0" nodeType="withEffect">
                                  <p:stCondLst>
                                    <p:cond delay="0"/>
                                  </p:stCondLst>
                                  <p:childTnLst>
                                    <p:set>
                                      <p:cBhvr>
                                        <p:cTn id="429" dur="1" fill="hold">
                                          <p:stCondLst>
                                            <p:cond delay="0"/>
                                          </p:stCondLst>
                                        </p:cTn>
                                        <p:tgtEl>
                                          <p:spTgt spid="62"/>
                                        </p:tgtEl>
                                        <p:attrNameLst>
                                          <p:attrName>style.visibility</p:attrName>
                                        </p:attrNameLst>
                                      </p:cBhvr>
                                      <p:to>
                                        <p:strVal val="visible"/>
                                      </p:to>
                                    </p:set>
                                    <p:animEffect transition="in" filter="wipe(up)">
                                      <p:cBhvr>
                                        <p:cTn id="430" dur="500"/>
                                        <p:tgtEl>
                                          <p:spTgt spid="62"/>
                                        </p:tgtEl>
                                      </p:cBhvr>
                                    </p:animEffect>
                                  </p:childTnLst>
                                </p:cTn>
                              </p:par>
                              <p:par>
                                <p:cTn id="431" presetID="22" presetClass="entr" presetSubtype="1" fill="hold" grpId="0" nodeType="withEffect">
                                  <p:stCondLst>
                                    <p:cond delay="0"/>
                                  </p:stCondLst>
                                  <p:childTnLst>
                                    <p:set>
                                      <p:cBhvr>
                                        <p:cTn id="432" dur="1" fill="hold">
                                          <p:stCondLst>
                                            <p:cond delay="0"/>
                                          </p:stCondLst>
                                        </p:cTn>
                                        <p:tgtEl>
                                          <p:spTgt spid="63"/>
                                        </p:tgtEl>
                                        <p:attrNameLst>
                                          <p:attrName>style.visibility</p:attrName>
                                        </p:attrNameLst>
                                      </p:cBhvr>
                                      <p:to>
                                        <p:strVal val="visible"/>
                                      </p:to>
                                    </p:set>
                                    <p:animEffect transition="in" filter="wipe(up)">
                                      <p:cBhvr>
                                        <p:cTn id="433" dur="500"/>
                                        <p:tgtEl>
                                          <p:spTgt spid="63"/>
                                        </p:tgtEl>
                                      </p:cBhvr>
                                    </p:animEffect>
                                  </p:childTnLst>
                                </p:cTn>
                              </p:par>
                            </p:childTnLst>
                          </p:cTn>
                        </p:par>
                      </p:childTnLst>
                    </p:cTn>
                  </p:par>
                  <p:par>
                    <p:cTn id="434" fill="hold">
                      <p:stCondLst>
                        <p:cond delay="indefinite"/>
                      </p:stCondLst>
                      <p:childTnLst>
                        <p:par>
                          <p:cTn id="435" fill="hold">
                            <p:stCondLst>
                              <p:cond delay="0"/>
                            </p:stCondLst>
                            <p:childTnLst>
                              <p:par>
                                <p:cTn id="436" presetID="22" presetClass="entr" presetSubtype="4" fill="hold" grpId="0" nodeType="clickEffect">
                                  <p:stCondLst>
                                    <p:cond delay="0"/>
                                  </p:stCondLst>
                                  <p:childTnLst>
                                    <p:set>
                                      <p:cBhvr>
                                        <p:cTn id="437" dur="1" fill="hold">
                                          <p:stCondLst>
                                            <p:cond delay="0"/>
                                          </p:stCondLst>
                                        </p:cTn>
                                        <p:tgtEl>
                                          <p:spTgt spid="65"/>
                                        </p:tgtEl>
                                        <p:attrNameLst>
                                          <p:attrName>style.visibility</p:attrName>
                                        </p:attrNameLst>
                                      </p:cBhvr>
                                      <p:to>
                                        <p:strVal val="visible"/>
                                      </p:to>
                                    </p:set>
                                    <p:animEffect transition="in" filter="wipe(down)">
                                      <p:cBhvr>
                                        <p:cTn id="438" dur="500"/>
                                        <p:tgtEl>
                                          <p:spTgt spid="65"/>
                                        </p:tgtEl>
                                      </p:cBhvr>
                                    </p:animEffect>
                                  </p:childTnLst>
                                </p:cTn>
                              </p:par>
                            </p:childTnLst>
                          </p:cTn>
                        </p:par>
                      </p:childTnLst>
                    </p:cTn>
                  </p:par>
                  <p:par>
                    <p:cTn id="439" fill="hold">
                      <p:stCondLst>
                        <p:cond delay="indefinite"/>
                      </p:stCondLst>
                      <p:childTnLst>
                        <p:par>
                          <p:cTn id="440" fill="hold">
                            <p:stCondLst>
                              <p:cond delay="0"/>
                            </p:stCondLst>
                            <p:childTnLst>
                              <p:par>
                                <p:cTn id="441" presetID="22" presetClass="entr" presetSubtype="4" fill="hold" grpId="0" nodeType="clickEffect">
                                  <p:stCondLst>
                                    <p:cond delay="0"/>
                                  </p:stCondLst>
                                  <p:childTnLst>
                                    <p:set>
                                      <p:cBhvr>
                                        <p:cTn id="442" dur="1" fill="hold">
                                          <p:stCondLst>
                                            <p:cond delay="0"/>
                                          </p:stCondLst>
                                        </p:cTn>
                                        <p:tgtEl>
                                          <p:spTgt spid="10"/>
                                        </p:tgtEl>
                                        <p:attrNameLst>
                                          <p:attrName>style.visibility</p:attrName>
                                        </p:attrNameLst>
                                      </p:cBhvr>
                                      <p:to>
                                        <p:strVal val="visible"/>
                                      </p:to>
                                    </p:set>
                                    <p:animEffect transition="in" filter="wipe(down)">
                                      <p:cBhvr>
                                        <p:cTn id="443" dur="500"/>
                                        <p:tgtEl>
                                          <p:spTgt spid="10"/>
                                        </p:tgtEl>
                                      </p:cBhvr>
                                    </p:animEffect>
                                  </p:childTnLst>
                                </p:cTn>
                              </p:par>
                            </p:childTnLst>
                          </p:cTn>
                        </p:par>
                      </p:childTnLst>
                    </p:cTn>
                  </p:par>
                  <p:par>
                    <p:cTn id="444" fill="hold">
                      <p:stCondLst>
                        <p:cond delay="indefinite"/>
                      </p:stCondLst>
                      <p:childTnLst>
                        <p:par>
                          <p:cTn id="445" fill="hold">
                            <p:stCondLst>
                              <p:cond delay="0"/>
                            </p:stCondLst>
                            <p:childTnLst>
                              <p:par>
                                <p:cTn id="446" presetID="22" presetClass="entr" presetSubtype="8" fill="hold" grpId="0" nodeType="clickEffect">
                                  <p:stCondLst>
                                    <p:cond delay="0"/>
                                  </p:stCondLst>
                                  <p:childTnLst>
                                    <p:set>
                                      <p:cBhvr>
                                        <p:cTn id="447" dur="1" fill="hold">
                                          <p:stCondLst>
                                            <p:cond delay="0"/>
                                          </p:stCondLst>
                                        </p:cTn>
                                        <p:tgtEl>
                                          <p:spTgt spid="67"/>
                                        </p:tgtEl>
                                        <p:attrNameLst>
                                          <p:attrName>style.visibility</p:attrName>
                                        </p:attrNameLst>
                                      </p:cBhvr>
                                      <p:to>
                                        <p:strVal val="visible"/>
                                      </p:to>
                                    </p:set>
                                    <p:animEffect transition="in" filter="wipe(left)">
                                      <p:cBhvr>
                                        <p:cTn id="448" dur="500"/>
                                        <p:tgtEl>
                                          <p:spTgt spid="67"/>
                                        </p:tgtEl>
                                      </p:cBhvr>
                                    </p:animEffect>
                                  </p:childTnLst>
                                </p:cTn>
                              </p:par>
                            </p:childTnLst>
                          </p:cTn>
                        </p:par>
                      </p:childTnLst>
                    </p:cTn>
                  </p:par>
                  <p:par>
                    <p:cTn id="449" fill="hold">
                      <p:stCondLst>
                        <p:cond delay="indefinite"/>
                      </p:stCondLst>
                      <p:childTnLst>
                        <p:par>
                          <p:cTn id="450" fill="hold">
                            <p:stCondLst>
                              <p:cond delay="0"/>
                            </p:stCondLst>
                            <p:childTnLst>
                              <p:par>
                                <p:cTn id="451" presetID="22" presetClass="entr" presetSubtype="8" fill="hold" grpId="0" nodeType="clickEffect">
                                  <p:stCondLst>
                                    <p:cond delay="0"/>
                                  </p:stCondLst>
                                  <p:childTnLst>
                                    <p:set>
                                      <p:cBhvr>
                                        <p:cTn id="452" dur="1" fill="hold">
                                          <p:stCondLst>
                                            <p:cond delay="0"/>
                                          </p:stCondLst>
                                        </p:cTn>
                                        <p:tgtEl>
                                          <p:spTgt spid="66"/>
                                        </p:tgtEl>
                                        <p:attrNameLst>
                                          <p:attrName>style.visibility</p:attrName>
                                        </p:attrNameLst>
                                      </p:cBhvr>
                                      <p:to>
                                        <p:strVal val="visible"/>
                                      </p:to>
                                    </p:set>
                                    <p:animEffect transition="in" filter="wipe(left)">
                                      <p:cBhvr>
                                        <p:cTn id="453" dur="500"/>
                                        <p:tgtEl>
                                          <p:spTgt spid="66"/>
                                        </p:tgtEl>
                                      </p:cBhvr>
                                    </p:animEffect>
                                  </p:childTnLst>
                                </p:cTn>
                              </p:par>
                            </p:childTnLst>
                          </p:cTn>
                        </p:par>
                      </p:childTnLst>
                    </p:cTn>
                  </p:par>
                  <p:par>
                    <p:cTn id="454" fill="hold">
                      <p:stCondLst>
                        <p:cond delay="indefinite"/>
                      </p:stCondLst>
                      <p:childTnLst>
                        <p:par>
                          <p:cTn id="455" fill="hold">
                            <p:stCondLst>
                              <p:cond delay="0"/>
                            </p:stCondLst>
                            <p:childTnLst>
                              <p:par>
                                <p:cTn id="456" presetID="22" presetClass="entr" presetSubtype="1" fill="hold" grpId="0" nodeType="clickEffect">
                                  <p:stCondLst>
                                    <p:cond delay="0"/>
                                  </p:stCondLst>
                                  <p:childTnLst>
                                    <p:set>
                                      <p:cBhvr>
                                        <p:cTn id="457" dur="1" fill="hold">
                                          <p:stCondLst>
                                            <p:cond delay="0"/>
                                          </p:stCondLst>
                                        </p:cTn>
                                        <p:tgtEl>
                                          <p:spTgt spid="76"/>
                                        </p:tgtEl>
                                        <p:attrNameLst>
                                          <p:attrName>style.visibility</p:attrName>
                                        </p:attrNameLst>
                                      </p:cBhvr>
                                      <p:to>
                                        <p:strVal val="visible"/>
                                      </p:to>
                                    </p:set>
                                    <p:animEffect transition="in" filter="wipe(up)">
                                      <p:cBhvr>
                                        <p:cTn id="458" dur="500"/>
                                        <p:tgtEl>
                                          <p:spTgt spid="76"/>
                                        </p:tgtEl>
                                      </p:cBhvr>
                                    </p:animEffect>
                                  </p:childTnLst>
                                </p:cTn>
                              </p:par>
                            </p:childTnLst>
                          </p:cTn>
                        </p:par>
                      </p:childTnLst>
                    </p:cTn>
                  </p:par>
                  <p:par>
                    <p:cTn id="459" fill="hold">
                      <p:stCondLst>
                        <p:cond delay="indefinite"/>
                      </p:stCondLst>
                      <p:childTnLst>
                        <p:par>
                          <p:cTn id="460" fill="hold">
                            <p:stCondLst>
                              <p:cond delay="0"/>
                            </p:stCondLst>
                            <p:childTnLst>
                              <p:par>
                                <p:cTn id="461" presetID="22" presetClass="entr" presetSubtype="1" fill="hold" grpId="0" nodeType="clickEffect">
                                  <p:stCondLst>
                                    <p:cond delay="0"/>
                                  </p:stCondLst>
                                  <p:childTnLst>
                                    <p:set>
                                      <p:cBhvr>
                                        <p:cTn id="462" dur="1" fill="hold">
                                          <p:stCondLst>
                                            <p:cond delay="0"/>
                                          </p:stCondLst>
                                        </p:cTn>
                                        <p:tgtEl>
                                          <p:spTgt spid="77"/>
                                        </p:tgtEl>
                                        <p:attrNameLst>
                                          <p:attrName>style.visibility</p:attrName>
                                        </p:attrNameLst>
                                      </p:cBhvr>
                                      <p:to>
                                        <p:strVal val="visible"/>
                                      </p:to>
                                    </p:set>
                                    <p:animEffect transition="in" filter="wipe(up)">
                                      <p:cBhvr>
                                        <p:cTn id="463" dur="500"/>
                                        <p:tgtEl>
                                          <p:spTgt spid="77"/>
                                        </p:tgtEl>
                                      </p:cBhvr>
                                    </p:animEffect>
                                  </p:childTnLst>
                                </p:cTn>
                              </p:par>
                            </p:childTnLst>
                          </p:cTn>
                        </p:par>
                      </p:childTnLst>
                    </p:cTn>
                  </p:par>
                  <p:par>
                    <p:cTn id="464" fill="hold">
                      <p:stCondLst>
                        <p:cond delay="indefinite"/>
                      </p:stCondLst>
                      <p:childTnLst>
                        <p:par>
                          <p:cTn id="465" fill="hold">
                            <p:stCondLst>
                              <p:cond delay="0"/>
                            </p:stCondLst>
                            <p:childTnLst>
                              <p:par>
                                <p:cTn id="466" presetID="22" presetClass="entr" presetSubtype="1" fill="hold" grpId="0" nodeType="clickEffect">
                                  <p:stCondLst>
                                    <p:cond delay="0"/>
                                  </p:stCondLst>
                                  <p:childTnLst>
                                    <p:set>
                                      <p:cBhvr>
                                        <p:cTn id="467" dur="1" fill="hold">
                                          <p:stCondLst>
                                            <p:cond delay="0"/>
                                          </p:stCondLst>
                                        </p:cTn>
                                        <p:tgtEl>
                                          <p:spTgt spid="78"/>
                                        </p:tgtEl>
                                        <p:attrNameLst>
                                          <p:attrName>style.visibility</p:attrName>
                                        </p:attrNameLst>
                                      </p:cBhvr>
                                      <p:to>
                                        <p:strVal val="visible"/>
                                      </p:to>
                                    </p:set>
                                    <p:animEffect transition="in" filter="wipe(up)">
                                      <p:cBhvr>
                                        <p:cTn id="468" dur="500"/>
                                        <p:tgtEl>
                                          <p:spTgt spid="78"/>
                                        </p:tgtEl>
                                      </p:cBhvr>
                                    </p:animEffect>
                                  </p:childTnLst>
                                </p:cTn>
                              </p:par>
                            </p:childTnLst>
                          </p:cTn>
                        </p:par>
                      </p:childTnLst>
                    </p:cTn>
                  </p:par>
                  <p:par>
                    <p:cTn id="469" fill="hold">
                      <p:stCondLst>
                        <p:cond delay="indefinite"/>
                      </p:stCondLst>
                      <p:childTnLst>
                        <p:par>
                          <p:cTn id="470" fill="hold">
                            <p:stCondLst>
                              <p:cond delay="0"/>
                            </p:stCondLst>
                            <p:childTnLst>
                              <p:par>
                                <p:cTn id="471" presetID="1" presetClass="entr" presetSubtype="0" fill="hold" grpId="1" nodeType="clickEffect">
                                  <p:stCondLst>
                                    <p:cond delay="0"/>
                                  </p:stCondLst>
                                  <p:childTnLst>
                                    <p:set>
                                      <p:cBhvr>
                                        <p:cTn id="472" dur="1" fill="hold">
                                          <p:stCondLst>
                                            <p:cond delay="0"/>
                                          </p:stCondLst>
                                        </p:cTn>
                                        <p:tgtEl>
                                          <p:spTgt spid="69"/>
                                        </p:tgtEl>
                                        <p:attrNameLst>
                                          <p:attrName>style.visibility</p:attrName>
                                        </p:attrNameLst>
                                      </p:cBhvr>
                                      <p:to>
                                        <p:strVal val="visible"/>
                                      </p:to>
                                    </p:set>
                                  </p:childTnLst>
                                </p:cTn>
                              </p:par>
                            </p:childTnLst>
                          </p:cTn>
                        </p:par>
                        <p:par>
                          <p:cTn id="473" fill="hold">
                            <p:stCondLst>
                              <p:cond delay="0"/>
                            </p:stCondLst>
                            <p:childTnLst>
                              <p:par>
                                <p:cTn id="474" presetID="27" presetClass="emph" presetSubtype="0" repeatCount="indefinite" fill="remove" grpId="0" nodeType="afterEffect">
                                  <p:stCondLst>
                                    <p:cond delay="0"/>
                                  </p:stCondLst>
                                  <p:childTnLst>
                                    <p:animClr clrSpc="rgb" dir="cw">
                                      <p:cBhvr override="childStyle">
                                        <p:cTn id="475" dur="250" autoRev="1" fill="remove"/>
                                        <p:tgtEl>
                                          <p:spTgt spid="69"/>
                                        </p:tgtEl>
                                        <p:attrNameLst>
                                          <p:attrName>style.color</p:attrName>
                                        </p:attrNameLst>
                                      </p:cBhvr>
                                      <p:to>
                                        <a:srgbClr val="FFFF0F"/>
                                      </p:to>
                                    </p:animClr>
                                    <p:animClr clrSpc="rgb" dir="cw">
                                      <p:cBhvr>
                                        <p:cTn id="476" dur="250" autoRev="1" fill="remove"/>
                                        <p:tgtEl>
                                          <p:spTgt spid="69"/>
                                        </p:tgtEl>
                                        <p:attrNameLst>
                                          <p:attrName>fillcolor</p:attrName>
                                        </p:attrNameLst>
                                      </p:cBhvr>
                                      <p:to>
                                        <a:srgbClr val="FFFF0F"/>
                                      </p:to>
                                    </p:animClr>
                                    <p:set>
                                      <p:cBhvr>
                                        <p:cTn id="477" dur="250" autoRev="1" fill="remove"/>
                                        <p:tgtEl>
                                          <p:spTgt spid="69"/>
                                        </p:tgtEl>
                                        <p:attrNameLst>
                                          <p:attrName>fill.type</p:attrName>
                                        </p:attrNameLst>
                                      </p:cBhvr>
                                      <p:to>
                                        <p:strVal val="solid"/>
                                      </p:to>
                                    </p:set>
                                    <p:set>
                                      <p:cBhvr>
                                        <p:cTn id="478" dur="250" autoRev="1" fill="remove"/>
                                        <p:tgtEl>
                                          <p:spTgt spid="69"/>
                                        </p:tgtEl>
                                        <p:attrNameLst>
                                          <p:attrName>fill.on</p:attrName>
                                        </p:attrNameLst>
                                      </p:cBhvr>
                                      <p:to>
                                        <p:strVal val="true"/>
                                      </p:to>
                                    </p:set>
                                  </p:childTnLst>
                                </p:cTn>
                              </p:par>
                            </p:childTnLst>
                          </p:cTn>
                        </p:par>
                        <p:par>
                          <p:cTn id="479" fill="hold">
                            <p:stCondLst>
                              <p:cond delay="500"/>
                            </p:stCondLst>
                            <p:childTnLst>
                              <p:par>
                                <p:cTn id="480" presetID="1" presetClass="entr" presetSubtype="0" fill="hold" grpId="1" nodeType="afterEffect">
                                  <p:stCondLst>
                                    <p:cond delay="0"/>
                                  </p:stCondLst>
                                  <p:childTnLst>
                                    <p:set>
                                      <p:cBhvr>
                                        <p:cTn id="481" dur="1" fill="hold">
                                          <p:stCondLst>
                                            <p:cond delay="0"/>
                                          </p:stCondLst>
                                        </p:cTn>
                                        <p:tgtEl>
                                          <p:spTgt spid="68"/>
                                        </p:tgtEl>
                                        <p:attrNameLst>
                                          <p:attrName>style.visibility</p:attrName>
                                        </p:attrNameLst>
                                      </p:cBhvr>
                                      <p:to>
                                        <p:strVal val="visible"/>
                                      </p:to>
                                    </p:set>
                                  </p:childTnLst>
                                </p:cTn>
                              </p:par>
                            </p:childTnLst>
                          </p:cTn>
                        </p:par>
                        <p:par>
                          <p:cTn id="482" fill="hold">
                            <p:stCondLst>
                              <p:cond delay="500"/>
                            </p:stCondLst>
                            <p:childTnLst>
                              <p:par>
                                <p:cTn id="483" presetID="27" presetClass="emph" presetSubtype="0" repeatCount="indefinite" fill="remove" grpId="0" nodeType="afterEffect">
                                  <p:stCondLst>
                                    <p:cond delay="0"/>
                                  </p:stCondLst>
                                  <p:childTnLst>
                                    <p:animClr clrSpc="rgb" dir="cw">
                                      <p:cBhvr override="childStyle">
                                        <p:cTn id="484" dur="250" autoRev="1" fill="remove"/>
                                        <p:tgtEl>
                                          <p:spTgt spid="68"/>
                                        </p:tgtEl>
                                        <p:attrNameLst>
                                          <p:attrName>style.color</p:attrName>
                                        </p:attrNameLst>
                                      </p:cBhvr>
                                      <p:to>
                                        <a:srgbClr val="FFFF0F"/>
                                      </p:to>
                                    </p:animClr>
                                    <p:animClr clrSpc="rgb" dir="cw">
                                      <p:cBhvr>
                                        <p:cTn id="485" dur="250" autoRev="1" fill="remove"/>
                                        <p:tgtEl>
                                          <p:spTgt spid="68"/>
                                        </p:tgtEl>
                                        <p:attrNameLst>
                                          <p:attrName>fillcolor</p:attrName>
                                        </p:attrNameLst>
                                      </p:cBhvr>
                                      <p:to>
                                        <a:srgbClr val="FFFF0F"/>
                                      </p:to>
                                    </p:animClr>
                                    <p:set>
                                      <p:cBhvr>
                                        <p:cTn id="486" dur="250" autoRev="1" fill="remove"/>
                                        <p:tgtEl>
                                          <p:spTgt spid="68"/>
                                        </p:tgtEl>
                                        <p:attrNameLst>
                                          <p:attrName>fill.type</p:attrName>
                                        </p:attrNameLst>
                                      </p:cBhvr>
                                      <p:to>
                                        <p:strVal val="solid"/>
                                      </p:to>
                                    </p:set>
                                    <p:set>
                                      <p:cBhvr>
                                        <p:cTn id="487" dur="250" autoRev="1" fill="remove"/>
                                        <p:tgtEl>
                                          <p:spTgt spid="68"/>
                                        </p:tgtEl>
                                        <p:attrNameLst>
                                          <p:attrName>fill.on</p:attrName>
                                        </p:attrNameLst>
                                      </p:cBhvr>
                                      <p:to>
                                        <p:strVal val="true"/>
                                      </p:to>
                                    </p:set>
                                  </p:childTnLst>
                                </p:cTn>
                              </p:par>
                            </p:childTnLst>
                          </p:cTn>
                        </p:par>
                        <p:par>
                          <p:cTn id="488" fill="hold">
                            <p:stCondLst>
                              <p:cond delay="1000"/>
                            </p:stCondLst>
                            <p:childTnLst>
                              <p:par>
                                <p:cTn id="489" presetID="1" presetClass="entr" presetSubtype="0" fill="hold" grpId="0" nodeType="afterEffect">
                                  <p:stCondLst>
                                    <p:cond delay="0"/>
                                  </p:stCondLst>
                                  <p:childTnLst>
                                    <p:set>
                                      <p:cBhvr>
                                        <p:cTn id="490" dur="1" fill="hold">
                                          <p:stCondLst>
                                            <p:cond delay="0"/>
                                          </p:stCondLst>
                                        </p:cTn>
                                        <p:tgtEl>
                                          <p:spTgt spid="16"/>
                                        </p:tgtEl>
                                        <p:attrNameLst>
                                          <p:attrName>style.visibility</p:attrName>
                                        </p:attrNameLst>
                                      </p:cBhvr>
                                      <p:to>
                                        <p:strVal val="visible"/>
                                      </p:to>
                                    </p:set>
                                  </p:childTnLst>
                                </p:cTn>
                              </p:par>
                            </p:childTnLst>
                          </p:cTn>
                        </p:par>
                        <p:par>
                          <p:cTn id="491" fill="hold">
                            <p:stCondLst>
                              <p:cond delay="1000"/>
                            </p:stCondLst>
                            <p:childTnLst>
                              <p:par>
                                <p:cTn id="492" presetID="27" presetClass="emph" presetSubtype="0" repeatCount="indefinite" fill="remove" grpId="1" nodeType="afterEffect">
                                  <p:stCondLst>
                                    <p:cond delay="0"/>
                                  </p:stCondLst>
                                  <p:childTnLst>
                                    <p:animClr clrSpc="rgb" dir="cw">
                                      <p:cBhvr override="childStyle">
                                        <p:cTn id="493" dur="250" autoRev="1" fill="remove"/>
                                        <p:tgtEl>
                                          <p:spTgt spid="16"/>
                                        </p:tgtEl>
                                        <p:attrNameLst>
                                          <p:attrName>style.color</p:attrName>
                                        </p:attrNameLst>
                                      </p:cBhvr>
                                      <p:to>
                                        <a:srgbClr val="FFFF0F"/>
                                      </p:to>
                                    </p:animClr>
                                    <p:animClr clrSpc="rgb" dir="cw">
                                      <p:cBhvr>
                                        <p:cTn id="494" dur="250" autoRev="1" fill="remove"/>
                                        <p:tgtEl>
                                          <p:spTgt spid="16"/>
                                        </p:tgtEl>
                                        <p:attrNameLst>
                                          <p:attrName>fillcolor</p:attrName>
                                        </p:attrNameLst>
                                      </p:cBhvr>
                                      <p:to>
                                        <a:srgbClr val="FFFF0F"/>
                                      </p:to>
                                    </p:animClr>
                                    <p:set>
                                      <p:cBhvr>
                                        <p:cTn id="495" dur="250" autoRev="1" fill="remove"/>
                                        <p:tgtEl>
                                          <p:spTgt spid="16"/>
                                        </p:tgtEl>
                                        <p:attrNameLst>
                                          <p:attrName>fill.type</p:attrName>
                                        </p:attrNameLst>
                                      </p:cBhvr>
                                      <p:to>
                                        <p:strVal val="solid"/>
                                      </p:to>
                                    </p:set>
                                    <p:set>
                                      <p:cBhvr>
                                        <p:cTn id="496" dur="250" autoRev="1" fill="remove"/>
                                        <p:tgtEl>
                                          <p:spTgt spid="16"/>
                                        </p:tgtEl>
                                        <p:attrNameLst>
                                          <p:attrName>fill.on</p:attrName>
                                        </p:attrNameLst>
                                      </p:cBhvr>
                                      <p:to>
                                        <p:strVal val="true"/>
                                      </p:to>
                                    </p:set>
                                  </p:childTnLst>
                                </p:cTn>
                              </p:par>
                            </p:childTnLst>
                          </p:cTn>
                        </p:par>
                        <p:par>
                          <p:cTn id="497" fill="hold">
                            <p:stCondLst>
                              <p:cond delay="1500"/>
                            </p:stCondLst>
                            <p:childTnLst>
                              <p:par>
                                <p:cTn id="498" presetID="1" presetClass="entr" presetSubtype="0" fill="hold" grpId="1" nodeType="afterEffect">
                                  <p:stCondLst>
                                    <p:cond delay="0"/>
                                  </p:stCondLst>
                                  <p:childTnLst>
                                    <p:set>
                                      <p:cBhvr>
                                        <p:cTn id="499" dur="1" fill="hold">
                                          <p:stCondLst>
                                            <p:cond delay="0"/>
                                          </p:stCondLst>
                                        </p:cTn>
                                        <p:tgtEl>
                                          <p:spTgt spid="79"/>
                                        </p:tgtEl>
                                        <p:attrNameLst>
                                          <p:attrName>style.visibility</p:attrName>
                                        </p:attrNameLst>
                                      </p:cBhvr>
                                      <p:to>
                                        <p:strVal val="visible"/>
                                      </p:to>
                                    </p:set>
                                  </p:childTnLst>
                                </p:cTn>
                              </p:par>
                            </p:childTnLst>
                          </p:cTn>
                        </p:par>
                        <p:par>
                          <p:cTn id="500" fill="hold">
                            <p:stCondLst>
                              <p:cond delay="1500"/>
                            </p:stCondLst>
                            <p:childTnLst>
                              <p:par>
                                <p:cTn id="501" presetID="27" presetClass="emph" presetSubtype="0" repeatCount="indefinite" fill="remove" grpId="0" nodeType="afterEffect">
                                  <p:stCondLst>
                                    <p:cond delay="0"/>
                                  </p:stCondLst>
                                  <p:childTnLst>
                                    <p:animClr clrSpc="rgb" dir="cw">
                                      <p:cBhvr override="childStyle">
                                        <p:cTn id="502" dur="250" autoRev="1" fill="remove"/>
                                        <p:tgtEl>
                                          <p:spTgt spid="79"/>
                                        </p:tgtEl>
                                        <p:attrNameLst>
                                          <p:attrName>style.color</p:attrName>
                                        </p:attrNameLst>
                                      </p:cBhvr>
                                      <p:to>
                                        <a:srgbClr val="FFFF0F"/>
                                      </p:to>
                                    </p:animClr>
                                    <p:animClr clrSpc="rgb" dir="cw">
                                      <p:cBhvr>
                                        <p:cTn id="503" dur="250" autoRev="1" fill="remove"/>
                                        <p:tgtEl>
                                          <p:spTgt spid="79"/>
                                        </p:tgtEl>
                                        <p:attrNameLst>
                                          <p:attrName>fillcolor</p:attrName>
                                        </p:attrNameLst>
                                      </p:cBhvr>
                                      <p:to>
                                        <a:srgbClr val="FFFF0F"/>
                                      </p:to>
                                    </p:animClr>
                                    <p:set>
                                      <p:cBhvr>
                                        <p:cTn id="504" dur="250" autoRev="1" fill="remove"/>
                                        <p:tgtEl>
                                          <p:spTgt spid="79"/>
                                        </p:tgtEl>
                                        <p:attrNameLst>
                                          <p:attrName>fill.type</p:attrName>
                                        </p:attrNameLst>
                                      </p:cBhvr>
                                      <p:to>
                                        <p:strVal val="solid"/>
                                      </p:to>
                                    </p:set>
                                    <p:set>
                                      <p:cBhvr>
                                        <p:cTn id="505" dur="250" autoRev="1" fill="remove"/>
                                        <p:tgtEl>
                                          <p:spTgt spid="79"/>
                                        </p:tgtEl>
                                        <p:attrNameLst>
                                          <p:attrName>fill.on</p:attrName>
                                        </p:attrNameLst>
                                      </p:cBhvr>
                                      <p:to>
                                        <p:strVal val="true"/>
                                      </p:to>
                                    </p:set>
                                  </p:childTnLst>
                                </p:cTn>
                              </p:par>
                            </p:childTnLst>
                          </p:cTn>
                        </p:par>
                      </p:childTnLst>
                    </p:cTn>
                  </p:par>
                  <p:par>
                    <p:cTn id="506" fill="hold">
                      <p:stCondLst>
                        <p:cond delay="indefinite"/>
                      </p:stCondLst>
                      <p:childTnLst>
                        <p:par>
                          <p:cTn id="507" fill="hold">
                            <p:stCondLst>
                              <p:cond delay="0"/>
                            </p:stCondLst>
                            <p:childTnLst>
                              <p:par>
                                <p:cTn id="508" presetID="1" presetClass="exit" presetSubtype="0" fill="hold" grpId="1" nodeType="clickEffect">
                                  <p:stCondLst>
                                    <p:cond delay="0"/>
                                  </p:stCondLst>
                                  <p:childTnLst>
                                    <p:set>
                                      <p:cBhvr>
                                        <p:cTn id="509" dur="1" fill="hold">
                                          <p:stCondLst>
                                            <p:cond delay="0"/>
                                          </p:stCondLst>
                                        </p:cTn>
                                        <p:tgtEl>
                                          <p:spTgt spid="70"/>
                                        </p:tgtEl>
                                        <p:attrNameLst>
                                          <p:attrName>style.visibility</p:attrName>
                                        </p:attrNameLst>
                                      </p:cBhvr>
                                      <p:to>
                                        <p:strVal val="hidden"/>
                                      </p:to>
                                    </p:set>
                                  </p:childTnLst>
                                </p:cTn>
                              </p:par>
                            </p:childTnLst>
                          </p:cTn>
                        </p:par>
                        <p:par>
                          <p:cTn id="510" fill="hold">
                            <p:stCondLst>
                              <p:cond delay="0"/>
                            </p:stCondLst>
                            <p:childTnLst>
                              <p:par>
                                <p:cTn id="511" presetID="1" presetClass="exit" presetSubtype="0" fill="hold" grpId="1" nodeType="afterEffect">
                                  <p:stCondLst>
                                    <p:cond delay="0"/>
                                  </p:stCondLst>
                                  <p:childTnLst>
                                    <p:set>
                                      <p:cBhvr>
                                        <p:cTn id="512" dur="1" fill="hold">
                                          <p:stCondLst>
                                            <p:cond delay="0"/>
                                          </p:stCondLst>
                                        </p:cTn>
                                        <p:tgtEl>
                                          <p:spTgt spid="62"/>
                                        </p:tgtEl>
                                        <p:attrNameLst>
                                          <p:attrName>style.visibility</p:attrName>
                                        </p:attrNameLst>
                                      </p:cBhvr>
                                      <p:to>
                                        <p:strVal val="hidden"/>
                                      </p:to>
                                    </p:set>
                                  </p:childTnLst>
                                </p:cTn>
                              </p:par>
                            </p:childTnLst>
                          </p:cTn>
                        </p:par>
                        <p:par>
                          <p:cTn id="513" fill="hold">
                            <p:stCondLst>
                              <p:cond delay="0"/>
                            </p:stCondLst>
                            <p:childTnLst>
                              <p:par>
                                <p:cTn id="514" presetID="1" presetClass="exit" presetSubtype="0" fill="hold" grpId="1" nodeType="afterEffect">
                                  <p:stCondLst>
                                    <p:cond delay="0"/>
                                  </p:stCondLst>
                                  <p:childTnLst>
                                    <p:set>
                                      <p:cBhvr>
                                        <p:cTn id="515" dur="1" fill="hold">
                                          <p:stCondLst>
                                            <p:cond delay="0"/>
                                          </p:stCondLst>
                                        </p:cTn>
                                        <p:tgtEl>
                                          <p:spTgt spid="63"/>
                                        </p:tgtEl>
                                        <p:attrNameLst>
                                          <p:attrName>style.visibility</p:attrName>
                                        </p:attrNameLst>
                                      </p:cBhvr>
                                      <p:to>
                                        <p:strVal val="hidden"/>
                                      </p:to>
                                    </p:set>
                                  </p:childTnLst>
                                </p:cTn>
                              </p:par>
                            </p:childTnLst>
                          </p:cTn>
                        </p:par>
                        <p:par>
                          <p:cTn id="516" fill="hold">
                            <p:stCondLst>
                              <p:cond delay="0"/>
                            </p:stCondLst>
                            <p:childTnLst>
                              <p:par>
                                <p:cTn id="517" presetID="1" presetClass="exit" presetSubtype="0" fill="hold" grpId="1" nodeType="afterEffect">
                                  <p:stCondLst>
                                    <p:cond delay="0"/>
                                  </p:stCondLst>
                                  <p:childTnLst>
                                    <p:set>
                                      <p:cBhvr>
                                        <p:cTn id="518" dur="1" fill="hold">
                                          <p:stCondLst>
                                            <p:cond delay="0"/>
                                          </p:stCondLst>
                                        </p:cTn>
                                        <p:tgtEl>
                                          <p:spTgt spid="65"/>
                                        </p:tgtEl>
                                        <p:attrNameLst>
                                          <p:attrName>style.visibility</p:attrName>
                                        </p:attrNameLst>
                                      </p:cBhvr>
                                      <p:to>
                                        <p:strVal val="hidden"/>
                                      </p:to>
                                    </p:set>
                                  </p:childTnLst>
                                </p:cTn>
                              </p:par>
                            </p:childTnLst>
                          </p:cTn>
                        </p:par>
                        <p:par>
                          <p:cTn id="519" fill="hold">
                            <p:stCondLst>
                              <p:cond delay="0"/>
                            </p:stCondLst>
                            <p:childTnLst>
                              <p:par>
                                <p:cTn id="520" presetID="1" presetClass="exit" presetSubtype="0" fill="hold" grpId="1" nodeType="afterEffect">
                                  <p:stCondLst>
                                    <p:cond delay="0"/>
                                  </p:stCondLst>
                                  <p:childTnLst>
                                    <p:set>
                                      <p:cBhvr>
                                        <p:cTn id="521" dur="1" fill="hold">
                                          <p:stCondLst>
                                            <p:cond delay="0"/>
                                          </p:stCondLst>
                                        </p:cTn>
                                        <p:tgtEl>
                                          <p:spTgt spid="10"/>
                                        </p:tgtEl>
                                        <p:attrNameLst>
                                          <p:attrName>style.visibility</p:attrName>
                                        </p:attrNameLst>
                                      </p:cBhvr>
                                      <p:to>
                                        <p:strVal val="hidden"/>
                                      </p:to>
                                    </p:set>
                                  </p:childTnLst>
                                </p:cTn>
                              </p:par>
                            </p:childTnLst>
                          </p:cTn>
                        </p:par>
                        <p:par>
                          <p:cTn id="522" fill="hold">
                            <p:stCondLst>
                              <p:cond delay="0"/>
                            </p:stCondLst>
                            <p:childTnLst>
                              <p:par>
                                <p:cTn id="523" presetID="1" presetClass="exit" presetSubtype="0" fill="hold" grpId="1" nodeType="afterEffect">
                                  <p:stCondLst>
                                    <p:cond delay="0"/>
                                  </p:stCondLst>
                                  <p:childTnLst>
                                    <p:set>
                                      <p:cBhvr>
                                        <p:cTn id="524" dur="1" fill="hold">
                                          <p:stCondLst>
                                            <p:cond delay="0"/>
                                          </p:stCondLst>
                                        </p:cTn>
                                        <p:tgtEl>
                                          <p:spTgt spid="76"/>
                                        </p:tgtEl>
                                        <p:attrNameLst>
                                          <p:attrName>style.visibility</p:attrName>
                                        </p:attrNameLst>
                                      </p:cBhvr>
                                      <p:to>
                                        <p:strVal val="hidden"/>
                                      </p:to>
                                    </p:set>
                                  </p:childTnLst>
                                </p:cTn>
                              </p:par>
                            </p:childTnLst>
                          </p:cTn>
                        </p:par>
                        <p:par>
                          <p:cTn id="525" fill="hold">
                            <p:stCondLst>
                              <p:cond delay="0"/>
                            </p:stCondLst>
                            <p:childTnLst>
                              <p:par>
                                <p:cTn id="526" presetID="1" presetClass="exit" presetSubtype="0" fill="hold" grpId="1" nodeType="afterEffect">
                                  <p:stCondLst>
                                    <p:cond delay="0"/>
                                  </p:stCondLst>
                                  <p:childTnLst>
                                    <p:set>
                                      <p:cBhvr>
                                        <p:cTn id="527" dur="1" fill="hold">
                                          <p:stCondLst>
                                            <p:cond delay="0"/>
                                          </p:stCondLst>
                                        </p:cTn>
                                        <p:tgtEl>
                                          <p:spTgt spid="77"/>
                                        </p:tgtEl>
                                        <p:attrNameLst>
                                          <p:attrName>style.visibility</p:attrName>
                                        </p:attrNameLst>
                                      </p:cBhvr>
                                      <p:to>
                                        <p:strVal val="hidden"/>
                                      </p:to>
                                    </p:set>
                                  </p:childTnLst>
                                </p:cTn>
                              </p:par>
                            </p:childTnLst>
                          </p:cTn>
                        </p:par>
                        <p:par>
                          <p:cTn id="528" fill="hold">
                            <p:stCondLst>
                              <p:cond delay="0"/>
                            </p:stCondLst>
                            <p:childTnLst>
                              <p:par>
                                <p:cTn id="529" presetID="1" presetClass="exit" presetSubtype="0" fill="hold" grpId="1" nodeType="afterEffect">
                                  <p:stCondLst>
                                    <p:cond delay="0"/>
                                  </p:stCondLst>
                                  <p:childTnLst>
                                    <p:set>
                                      <p:cBhvr>
                                        <p:cTn id="530" dur="1" fill="hold">
                                          <p:stCondLst>
                                            <p:cond delay="0"/>
                                          </p:stCondLst>
                                        </p:cTn>
                                        <p:tgtEl>
                                          <p:spTgt spid="78"/>
                                        </p:tgtEl>
                                        <p:attrNameLst>
                                          <p:attrName>style.visibility</p:attrName>
                                        </p:attrNameLst>
                                      </p:cBhvr>
                                      <p:to>
                                        <p:strVal val="hidden"/>
                                      </p:to>
                                    </p:set>
                                  </p:childTnLst>
                                </p:cTn>
                              </p:par>
                            </p:childTnLst>
                          </p:cTn>
                        </p:par>
                        <p:par>
                          <p:cTn id="531" fill="hold">
                            <p:stCondLst>
                              <p:cond delay="0"/>
                            </p:stCondLst>
                            <p:childTnLst>
                              <p:par>
                                <p:cTn id="532" presetID="1" presetClass="exit" presetSubtype="0" fill="hold" grpId="1" nodeType="afterEffect">
                                  <p:stCondLst>
                                    <p:cond delay="0"/>
                                  </p:stCondLst>
                                  <p:childTnLst>
                                    <p:set>
                                      <p:cBhvr>
                                        <p:cTn id="533" dur="1" fill="hold">
                                          <p:stCondLst>
                                            <p:cond delay="0"/>
                                          </p:stCondLst>
                                        </p:cTn>
                                        <p:tgtEl>
                                          <p:spTgt spid="66"/>
                                        </p:tgtEl>
                                        <p:attrNameLst>
                                          <p:attrName>style.visibility</p:attrName>
                                        </p:attrNameLst>
                                      </p:cBhvr>
                                      <p:to>
                                        <p:strVal val="hidden"/>
                                      </p:to>
                                    </p:set>
                                  </p:childTnLst>
                                </p:cTn>
                              </p:par>
                            </p:childTnLst>
                          </p:cTn>
                        </p:par>
                        <p:par>
                          <p:cTn id="534" fill="hold">
                            <p:stCondLst>
                              <p:cond delay="0"/>
                            </p:stCondLst>
                            <p:childTnLst>
                              <p:par>
                                <p:cTn id="535" presetID="1" presetClass="exit" presetSubtype="0" fill="hold" grpId="1" nodeType="afterEffect">
                                  <p:stCondLst>
                                    <p:cond delay="0"/>
                                  </p:stCondLst>
                                  <p:childTnLst>
                                    <p:set>
                                      <p:cBhvr>
                                        <p:cTn id="536" dur="1" fill="hold">
                                          <p:stCondLst>
                                            <p:cond delay="0"/>
                                          </p:stCondLst>
                                        </p:cTn>
                                        <p:tgtEl>
                                          <p:spTgt spid="67"/>
                                        </p:tgtEl>
                                        <p:attrNameLst>
                                          <p:attrName>style.visibility</p:attrName>
                                        </p:attrNameLst>
                                      </p:cBhvr>
                                      <p:to>
                                        <p:strVal val="hidden"/>
                                      </p:to>
                                    </p:set>
                                  </p:childTnLst>
                                </p:cTn>
                              </p:par>
                            </p:childTnLst>
                          </p:cTn>
                        </p:par>
                        <p:par>
                          <p:cTn id="537" fill="hold">
                            <p:stCondLst>
                              <p:cond delay="0"/>
                            </p:stCondLst>
                            <p:childTnLst>
                              <p:par>
                                <p:cTn id="538" presetID="1" presetClass="exit" presetSubtype="0" fill="hold" grpId="2" nodeType="afterEffect">
                                  <p:stCondLst>
                                    <p:cond delay="0"/>
                                  </p:stCondLst>
                                  <p:childTnLst>
                                    <p:set>
                                      <p:cBhvr>
                                        <p:cTn id="539" dur="1" fill="hold">
                                          <p:stCondLst>
                                            <p:cond delay="0"/>
                                          </p:stCondLst>
                                        </p:cTn>
                                        <p:tgtEl>
                                          <p:spTgt spid="67"/>
                                        </p:tgtEl>
                                        <p:attrNameLst>
                                          <p:attrName>style.visibility</p:attrName>
                                        </p:attrNameLst>
                                      </p:cBhvr>
                                      <p:to>
                                        <p:strVal val="hidden"/>
                                      </p:to>
                                    </p:set>
                                  </p:childTnLst>
                                </p:cTn>
                              </p:par>
                            </p:childTnLst>
                          </p:cTn>
                        </p:par>
                        <p:par>
                          <p:cTn id="540" fill="hold">
                            <p:stCondLst>
                              <p:cond delay="0"/>
                            </p:stCondLst>
                            <p:childTnLst>
                              <p:par>
                                <p:cTn id="541" presetID="1" presetClass="exit" presetSubtype="0" fill="hold" grpId="2" nodeType="afterEffect">
                                  <p:stCondLst>
                                    <p:cond delay="0"/>
                                  </p:stCondLst>
                                  <p:childTnLst>
                                    <p:set>
                                      <p:cBhvr>
                                        <p:cTn id="542" dur="1" fill="hold">
                                          <p:stCondLst>
                                            <p:cond delay="0"/>
                                          </p:stCondLst>
                                        </p:cTn>
                                        <p:tgtEl>
                                          <p:spTgt spid="66"/>
                                        </p:tgtEl>
                                        <p:attrNameLst>
                                          <p:attrName>style.visibility</p:attrName>
                                        </p:attrNameLst>
                                      </p:cBhvr>
                                      <p:to>
                                        <p:strVal val="hidden"/>
                                      </p:to>
                                    </p:set>
                                  </p:childTnLst>
                                </p:cTn>
                              </p:par>
                            </p:childTnLst>
                          </p:cTn>
                        </p:par>
                        <p:par>
                          <p:cTn id="543" fill="hold">
                            <p:stCondLst>
                              <p:cond delay="0"/>
                            </p:stCondLst>
                            <p:childTnLst>
                              <p:par>
                                <p:cTn id="544" presetID="1" presetClass="exit" presetSubtype="0" fill="hold" nodeType="afterEffect">
                                  <p:stCondLst>
                                    <p:cond delay="0"/>
                                  </p:stCondLst>
                                  <p:childTnLst>
                                    <p:set>
                                      <p:cBhvr>
                                        <p:cTn id="545" dur="1" fill="hold">
                                          <p:stCondLst>
                                            <p:cond delay="0"/>
                                          </p:stCondLst>
                                        </p:cTn>
                                        <p:tgtEl>
                                          <p:spTgt spid="125"/>
                                        </p:tgtEl>
                                        <p:attrNameLst>
                                          <p:attrName>style.visibility</p:attrName>
                                        </p:attrNameLst>
                                      </p:cBhvr>
                                      <p:to>
                                        <p:strVal val="hidden"/>
                                      </p:to>
                                    </p:set>
                                  </p:childTnLst>
                                </p:cTn>
                              </p:par>
                            </p:childTnLst>
                          </p:cTn>
                        </p:par>
                        <p:par>
                          <p:cTn id="546" fill="hold">
                            <p:stCondLst>
                              <p:cond delay="0"/>
                            </p:stCondLst>
                            <p:childTnLst>
                              <p:par>
                                <p:cTn id="547" presetID="1" presetClass="exit" presetSubtype="0" fill="hold" nodeType="afterEffect">
                                  <p:stCondLst>
                                    <p:cond delay="0"/>
                                  </p:stCondLst>
                                  <p:childTnLst>
                                    <p:set>
                                      <p:cBhvr>
                                        <p:cTn id="548" dur="1" fill="hold">
                                          <p:stCondLst>
                                            <p:cond delay="0"/>
                                          </p:stCondLst>
                                        </p:cTn>
                                        <p:tgtEl>
                                          <p:spTgt spid="126"/>
                                        </p:tgtEl>
                                        <p:attrNameLst>
                                          <p:attrName>style.visibility</p:attrName>
                                        </p:attrNameLst>
                                      </p:cBhvr>
                                      <p:to>
                                        <p:strVal val="hidden"/>
                                      </p:to>
                                    </p:set>
                                  </p:childTnLst>
                                </p:cTn>
                              </p:par>
                            </p:childTnLst>
                          </p:cTn>
                        </p:par>
                        <p:par>
                          <p:cTn id="549" fill="hold">
                            <p:stCondLst>
                              <p:cond delay="0"/>
                            </p:stCondLst>
                            <p:childTnLst>
                              <p:par>
                                <p:cTn id="550" presetID="1" presetClass="exit" presetSubtype="0" fill="hold" nodeType="afterEffect">
                                  <p:stCondLst>
                                    <p:cond delay="0"/>
                                  </p:stCondLst>
                                  <p:childTnLst>
                                    <p:set>
                                      <p:cBhvr>
                                        <p:cTn id="551" dur="1" fill="hold">
                                          <p:stCondLst>
                                            <p:cond delay="0"/>
                                          </p:stCondLst>
                                        </p:cTn>
                                        <p:tgtEl>
                                          <p:spTgt spid="1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7" grpId="1" animBg="1"/>
      <p:bldP spid="14" grpId="0" animBg="1"/>
      <p:bldP spid="14" grpId="1" animBg="1"/>
      <p:bldP spid="30" grpId="0" animBg="1"/>
      <p:bldP spid="30" grpId="1" animBg="1"/>
      <p:bldP spid="31" grpId="0" animBg="1"/>
      <p:bldP spid="31" grpId="1" animBg="1"/>
      <p:bldP spid="32" grpId="0" animBg="1"/>
      <p:bldP spid="32" grpId="1" animBg="1"/>
      <p:bldP spid="9" grpId="0" animBg="1"/>
      <p:bldP spid="9" grpId="1" animBg="1"/>
      <p:bldP spid="25" grpId="0" animBg="1"/>
      <p:bldP spid="25" grpId="1" animBg="1"/>
      <p:bldP spid="26" grpId="0" animBg="1"/>
      <p:bldP spid="26" grpId="1" animBg="1"/>
      <p:bldP spid="38" grpId="0" animBg="1"/>
      <p:bldP spid="38" grpId="1" animBg="1"/>
      <p:bldP spid="39" grpId="0" animBg="1"/>
      <p:bldP spid="39" grpId="1" animBg="1"/>
      <p:bldP spid="40" grpId="0" animBg="1"/>
      <p:bldP spid="40" grpId="1" animBg="1"/>
      <p:bldP spid="41" grpId="0" animBg="1"/>
      <p:bldP spid="41" grpId="1" animBg="1"/>
      <p:bldP spid="46" grpId="0" animBg="1"/>
      <p:bldP spid="46" grpId="1" animBg="1"/>
      <p:bldP spid="47" grpId="0" animBg="1"/>
      <p:bldP spid="47" grpId="1" animBg="1"/>
      <p:bldP spid="48" grpId="0" animBg="1"/>
      <p:bldP spid="48" grpId="1" animBg="1"/>
      <p:bldP spid="51" grpId="0" animBg="1"/>
      <p:bldP spid="51" grpId="1" animBg="1"/>
      <p:bldP spid="55" grpId="0" animBg="1"/>
      <p:bldP spid="55" grpId="1" animBg="1"/>
      <p:bldP spid="58" grpId="0" animBg="1"/>
      <p:bldP spid="58" grpId="1" animBg="1"/>
      <p:bldP spid="59" grpId="0" animBg="1"/>
      <p:bldP spid="59" grpId="1" animBg="1"/>
      <p:bldP spid="62" grpId="0" animBg="1"/>
      <p:bldP spid="62" grpId="1" animBg="1"/>
      <p:bldP spid="63" grpId="0" animBg="1"/>
      <p:bldP spid="63" grpId="1" animBg="1"/>
      <p:bldP spid="10" grpId="0" animBg="1"/>
      <p:bldP spid="10" grpId="1" animBg="1"/>
      <p:bldP spid="65" grpId="0" animBg="1"/>
      <p:bldP spid="65" grpId="1" animBg="1"/>
      <p:bldP spid="66" grpId="0" animBg="1"/>
      <p:bldP spid="66" grpId="1" animBg="1"/>
      <p:bldP spid="66" grpId="2" animBg="1"/>
      <p:bldP spid="67" grpId="0" animBg="1"/>
      <p:bldP spid="67" grpId="1" animBg="1"/>
      <p:bldP spid="67" grpId="2" animBg="1"/>
      <p:bldP spid="56" grpId="0" animBg="1"/>
      <p:bldP spid="56" grpId="1" animBg="1"/>
      <p:bldP spid="54" grpId="0" animBg="1"/>
      <p:bldP spid="54" grpId="1" animBg="1"/>
      <p:bldP spid="44" grpId="0" animBg="1"/>
      <p:bldP spid="44" grpId="1" animBg="1"/>
      <p:bldP spid="45" grpId="0" animBg="1"/>
      <p:bldP spid="45" grpId="1" animBg="1"/>
      <p:bldP spid="15" grpId="0" animBg="1"/>
      <p:bldP spid="15" grpId="1" animBg="1"/>
      <p:bldP spid="70" grpId="0" animBg="1"/>
      <p:bldP spid="70" grpId="1" animBg="1"/>
      <p:bldP spid="74" grpId="0" animBg="1"/>
      <p:bldP spid="74" grpId="1" animBg="1"/>
      <p:bldP spid="76" grpId="0" animBg="1"/>
      <p:bldP spid="76" grpId="1" animBg="1"/>
      <p:bldP spid="77" grpId="0" animBg="1"/>
      <p:bldP spid="77" grpId="1" animBg="1"/>
      <p:bldP spid="78" grpId="0" animBg="1"/>
      <p:bldP spid="78" grpId="1" animBg="1"/>
      <p:bldP spid="81" grpId="0" animBg="1"/>
      <p:bldP spid="81" grpId="1" animBg="1"/>
      <p:bldP spid="109" grpId="0" animBg="1"/>
      <p:bldP spid="109" grpId="1" animBg="1"/>
      <p:bldP spid="110" grpId="0" animBg="1"/>
      <p:bldP spid="110" grpId="1" animBg="1"/>
      <p:bldP spid="68" grpId="0" animBg="1"/>
      <p:bldP spid="68" grpId="1" animBg="1"/>
      <p:bldP spid="16" grpId="0" animBg="1"/>
      <p:bldP spid="16" grpId="1" animBg="1"/>
      <p:bldP spid="69" grpId="0" animBg="1"/>
      <p:bldP spid="69" grpId="1" animBg="1"/>
      <p:bldP spid="79" grpId="0" animBg="1"/>
      <p:bldP spid="79" grpId="1" animBg="1"/>
      <p:bldP spid="37" grpId="0" animBg="1"/>
      <p:bldP spid="37" grpId="1" animBg="1"/>
      <p:bldP spid="50" grpId="0" animBg="1"/>
      <p:bldP spid="50" grpId="1" animBg="1"/>
      <p:bldP spid="80" grpId="0" animBg="1"/>
      <p:bldP spid="80" grpId="1" animBg="1"/>
      <p:bldP spid="33" grpId="0" animBg="1"/>
      <p:bldP spid="33" grpId="1" animBg="1"/>
      <p:bldP spid="29" grpId="0" animBg="1"/>
      <p:bldP spid="29" grpId="1" animBg="1"/>
      <p:bldP spid="49" grpId="0" animBg="1"/>
      <p:bldP spid="49"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15632" y="655440"/>
            <a:ext cx="1238250" cy="6486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5" name="Rounded Rectangle 84"/>
          <p:cNvSpPr/>
          <p:nvPr/>
        </p:nvSpPr>
        <p:spPr>
          <a:xfrm>
            <a:off x="7598887" y="651755"/>
            <a:ext cx="2067630"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25000"/>
                  </a:schemeClr>
                </a:solidFill>
              </a:rPr>
              <a:t>&lt; Your goods</a:t>
            </a:r>
            <a:endParaRPr lang="en-CA" dirty="0">
              <a:solidFill>
                <a:schemeClr val="bg2">
                  <a:lumMod val="25000"/>
                </a:schemeClr>
              </a:solidFill>
            </a:endParaRPr>
          </a:p>
        </p:txBody>
      </p:sp>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879" y="648817"/>
            <a:ext cx="1143607" cy="60932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20750137">
            <a:off x="1969192" y="4328550"/>
            <a:ext cx="5354638" cy="1046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682298" y="4751782"/>
            <a:ext cx="2024150" cy="1678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75601" y="5141419"/>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8" name="Grupo 84"/>
          <p:cNvGrpSpPr/>
          <p:nvPr/>
        </p:nvGrpSpPr>
        <p:grpSpPr>
          <a:xfrm>
            <a:off x="4206609" y="3325962"/>
            <a:ext cx="991117" cy="869622"/>
            <a:chOff x="5381529" y="75373"/>
            <a:chExt cx="1800000" cy="1625807"/>
          </a:xfrm>
        </p:grpSpPr>
        <p:pic>
          <p:nvPicPr>
            <p:cNvPr id="19" name="Picture 1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20" name="Smiley Face 19"/>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pic>
        <p:nvPicPr>
          <p:cNvPr id="22" name="Picture 2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87332" y="3897038"/>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ounded Rectangle 5"/>
          <p:cNvSpPr/>
          <p:nvPr/>
        </p:nvSpPr>
        <p:spPr>
          <a:xfrm>
            <a:off x="-630716" y="631905"/>
            <a:ext cx="2067630" cy="430519"/>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chemeClr val="bg2">
                    <a:lumMod val="25000"/>
                  </a:schemeClr>
                </a:solidFill>
              </a:rPr>
              <a:t>Your </a:t>
            </a:r>
            <a:r>
              <a:rPr lang="en-US" dirty="0" err="1">
                <a:solidFill>
                  <a:schemeClr val="bg2">
                    <a:lumMod val="25000"/>
                  </a:schemeClr>
                </a:solidFill>
              </a:rPr>
              <a:t>bads</a:t>
            </a:r>
            <a:r>
              <a:rPr lang="en-US" dirty="0">
                <a:solidFill>
                  <a:schemeClr val="bg2">
                    <a:lumMod val="25000"/>
                  </a:schemeClr>
                </a:solidFill>
              </a:rPr>
              <a:t>  .</a:t>
            </a:r>
            <a:endParaRPr lang="en-CA" dirty="0">
              <a:solidFill>
                <a:schemeClr val="bg2">
                  <a:lumMod val="25000"/>
                </a:schemeClr>
              </a:solidFill>
            </a:endParaRPr>
          </a:p>
        </p:txBody>
      </p:sp>
      <p:grpSp>
        <p:nvGrpSpPr>
          <p:cNvPr id="23" name="Grupo 24"/>
          <p:cNvGrpSpPr/>
          <p:nvPr/>
        </p:nvGrpSpPr>
        <p:grpSpPr>
          <a:xfrm>
            <a:off x="774745" y="1669768"/>
            <a:ext cx="180000" cy="184666"/>
            <a:chOff x="1455830" y="939529"/>
            <a:chExt cx="180000" cy="184666"/>
          </a:xfrm>
        </p:grpSpPr>
        <p:sp>
          <p:nvSpPr>
            <p:cNvPr id="2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7"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7</a:t>
              </a:r>
            </a:p>
          </p:txBody>
        </p:sp>
      </p:grpSp>
      <p:grpSp>
        <p:nvGrpSpPr>
          <p:cNvPr id="29" name="Grupo 83"/>
          <p:cNvGrpSpPr/>
          <p:nvPr/>
        </p:nvGrpSpPr>
        <p:grpSpPr>
          <a:xfrm>
            <a:off x="3827281" y="1451993"/>
            <a:ext cx="1896637" cy="1200329"/>
            <a:chOff x="3571451" y="417091"/>
            <a:chExt cx="1896637" cy="1200329"/>
          </a:xfrm>
        </p:grpSpPr>
        <p:sp>
          <p:nvSpPr>
            <p:cNvPr id="30" name="TextBox 29"/>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19.0</a:t>
              </a:r>
              <a:endParaRPr lang="en-CA" sz="7200" b="1" dirty="0">
                <a:solidFill>
                  <a:srgbClr val="FF0000"/>
                </a:solidFill>
              </a:endParaRPr>
            </a:p>
          </p:txBody>
        </p:sp>
        <p:sp>
          <p:nvSpPr>
            <p:cNvPr id="31" name="TextBox 30"/>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32" name="TextBox 31"/>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grpSp>
        <p:nvGrpSpPr>
          <p:cNvPr id="33" name="Grupo 24"/>
          <p:cNvGrpSpPr/>
          <p:nvPr/>
        </p:nvGrpSpPr>
        <p:grpSpPr>
          <a:xfrm>
            <a:off x="766800" y="2026592"/>
            <a:ext cx="180000" cy="184666"/>
            <a:chOff x="1455830" y="939529"/>
            <a:chExt cx="180000" cy="184666"/>
          </a:xfrm>
        </p:grpSpPr>
        <p:sp>
          <p:nvSpPr>
            <p:cNvPr id="3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6" name="Grupo 24"/>
          <p:cNvGrpSpPr/>
          <p:nvPr/>
        </p:nvGrpSpPr>
        <p:grpSpPr>
          <a:xfrm>
            <a:off x="763344" y="2394493"/>
            <a:ext cx="180000" cy="184666"/>
            <a:chOff x="1455830" y="939529"/>
            <a:chExt cx="180000" cy="184666"/>
          </a:xfrm>
        </p:grpSpPr>
        <p:sp>
          <p:nvSpPr>
            <p:cNvPr id="3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9" name="Grupo 24"/>
          <p:cNvGrpSpPr/>
          <p:nvPr/>
        </p:nvGrpSpPr>
        <p:grpSpPr>
          <a:xfrm>
            <a:off x="756312" y="2731559"/>
            <a:ext cx="180000" cy="184666"/>
            <a:chOff x="1455830" y="939529"/>
            <a:chExt cx="180000" cy="184666"/>
          </a:xfrm>
        </p:grpSpPr>
        <p:sp>
          <p:nvSpPr>
            <p:cNvPr id="4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44" name="Grupo 24"/>
          <p:cNvGrpSpPr/>
          <p:nvPr/>
        </p:nvGrpSpPr>
        <p:grpSpPr>
          <a:xfrm>
            <a:off x="763344" y="3079630"/>
            <a:ext cx="180000" cy="184666"/>
            <a:chOff x="1455830" y="939529"/>
            <a:chExt cx="180000" cy="184666"/>
          </a:xfrm>
        </p:grpSpPr>
        <p:sp>
          <p:nvSpPr>
            <p:cNvPr id="4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47" name="Grupo 24"/>
          <p:cNvGrpSpPr/>
          <p:nvPr/>
        </p:nvGrpSpPr>
        <p:grpSpPr>
          <a:xfrm>
            <a:off x="774745" y="3804705"/>
            <a:ext cx="180000" cy="184666"/>
            <a:chOff x="1455830" y="939529"/>
            <a:chExt cx="180000" cy="184666"/>
          </a:xfrm>
        </p:grpSpPr>
        <p:sp>
          <p:nvSpPr>
            <p:cNvPr id="4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51" name="Grupo 24"/>
          <p:cNvGrpSpPr/>
          <p:nvPr/>
        </p:nvGrpSpPr>
        <p:grpSpPr>
          <a:xfrm>
            <a:off x="759854" y="4535984"/>
            <a:ext cx="180000" cy="184666"/>
            <a:chOff x="1455830" y="939529"/>
            <a:chExt cx="180000" cy="184666"/>
          </a:xfrm>
        </p:grpSpPr>
        <p:sp>
          <p:nvSpPr>
            <p:cNvPr id="52"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3"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2</a:t>
              </a:r>
            </a:p>
          </p:txBody>
        </p:sp>
      </p:grpSp>
      <p:grpSp>
        <p:nvGrpSpPr>
          <p:cNvPr id="54" name="Grupo 24"/>
          <p:cNvGrpSpPr/>
          <p:nvPr/>
        </p:nvGrpSpPr>
        <p:grpSpPr>
          <a:xfrm>
            <a:off x="752856" y="4146704"/>
            <a:ext cx="180000" cy="184666"/>
            <a:chOff x="1455830" y="939529"/>
            <a:chExt cx="180000" cy="184666"/>
          </a:xfrm>
        </p:grpSpPr>
        <p:sp>
          <p:nvSpPr>
            <p:cNvPr id="5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57" name="Grupo 24"/>
          <p:cNvGrpSpPr/>
          <p:nvPr/>
        </p:nvGrpSpPr>
        <p:grpSpPr>
          <a:xfrm>
            <a:off x="770240" y="4851975"/>
            <a:ext cx="180000" cy="184666"/>
            <a:chOff x="1455830" y="939529"/>
            <a:chExt cx="180000" cy="184666"/>
          </a:xfrm>
        </p:grpSpPr>
        <p:sp>
          <p:nvSpPr>
            <p:cNvPr id="5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60" name="Grupo 24"/>
          <p:cNvGrpSpPr/>
          <p:nvPr/>
        </p:nvGrpSpPr>
        <p:grpSpPr>
          <a:xfrm>
            <a:off x="749400" y="5596001"/>
            <a:ext cx="180000" cy="184666"/>
            <a:chOff x="1455830" y="939529"/>
            <a:chExt cx="180000" cy="184666"/>
          </a:xfrm>
        </p:grpSpPr>
        <p:sp>
          <p:nvSpPr>
            <p:cNvPr id="61"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2"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grpSp>
        <p:nvGrpSpPr>
          <p:cNvPr id="63" name="Grupo 24"/>
          <p:cNvGrpSpPr/>
          <p:nvPr/>
        </p:nvGrpSpPr>
        <p:grpSpPr>
          <a:xfrm>
            <a:off x="774730" y="6430514"/>
            <a:ext cx="180000" cy="184666"/>
            <a:chOff x="1455830" y="939529"/>
            <a:chExt cx="180000" cy="184666"/>
          </a:xfrm>
        </p:grpSpPr>
        <p:sp>
          <p:nvSpPr>
            <p:cNvPr id="6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sp>
        <p:nvSpPr>
          <p:cNvPr id="73" name="TextBox 72"/>
          <p:cNvSpPr txBox="1"/>
          <p:nvPr/>
        </p:nvSpPr>
        <p:spPr>
          <a:xfrm>
            <a:off x="7902670" y="1427905"/>
            <a:ext cx="476412" cy="276999"/>
          </a:xfrm>
          <a:prstGeom prst="rect">
            <a:avLst/>
          </a:prstGeom>
          <a:noFill/>
        </p:spPr>
        <p:txBody>
          <a:bodyPr wrap="none" rtlCol="0">
            <a:spAutoFit/>
          </a:bodyPr>
          <a:lstStyle/>
          <a:p>
            <a:r>
              <a:rPr lang="en-US" sz="1200" dirty="0" err="1">
                <a:solidFill>
                  <a:schemeClr val="accent3">
                    <a:lumMod val="75000"/>
                  </a:schemeClr>
                </a:solidFill>
              </a:rPr>
              <a:t>Ohia</a:t>
            </a:r>
            <a:endParaRPr lang="en-CA" sz="1200" dirty="0">
              <a:solidFill>
                <a:schemeClr val="accent3">
                  <a:lumMod val="75000"/>
                </a:schemeClr>
              </a:solidFill>
            </a:endParaRPr>
          </a:p>
        </p:txBody>
      </p:sp>
      <p:sp>
        <p:nvSpPr>
          <p:cNvPr id="74" name="TextBox 73"/>
          <p:cNvSpPr txBox="1"/>
          <p:nvPr/>
        </p:nvSpPr>
        <p:spPr>
          <a:xfrm>
            <a:off x="7939499" y="1773909"/>
            <a:ext cx="417550" cy="276999"/>
          </a:xfrm>
          <a:prstGeom prst="rect">
            <a:avLst/>
          </a:prstGeom>
          <a:noFill/>
        </p:spPr>
        <p:txBody>
          <a:bodyPr wrap="none" rtlCol="0">
            <a:spAutoFit/>
          </a:bodyPr>
          <a:lstStyle/>
          <a:p>
            <a:r>
              <a:rPr lang="en-US" sz="1200" dirty="0">
                <a:solidFill>
                  <a:schemeClr val="accent3">
                    <a:lumMod val="75000"/>
                  </a:schemeClr>
                </a:solidFill>
              </a:rPr>
              <a:t>Koa</a:t>
            </a:r>
            <a:endParaRPr lang="en-CA" sz="1200" dirty="0">
              <a:solidFill>
                <a:schemeClr val="accent3">
                  <a:lumMod val="75000"/>
                </a:schemeClr>
              </a:solidFill>
            </a:endParaRPr>
          </a:p>
        </p:txBody>
      </p:sp>
      <p:pic>
        <p:nvPicPr>
          <p:cNvPr id="76" name="Imagen 51"/>
          <p:cNvPicPr>
            <a:picLocks noChangeAspect="1"/>
          </p:cNvPicPr>
          <p:nvPr/>
        </p:nvPicPr>
        <p:blipFill>
          <a:blip r:embed="rId9">
            <a:clrChange>
              <a:clrFrom>
                <a:srgbClr val="FEFEFE"/>
              </a:clrFrom>
              <a:clrTo>
                <a:srgbClr val="FEFEFE">
                  <a:alpha val="0"/>
                </a:srgbClr>
              </a:clrTo>
            </a:clrChange>
          </a:blip>
          <a:stretch>
            <a:fillRect/>
          </a:stretch>
        </p:blipFill>
        <p:spPr>
          <a:xfrm>
            <a:off x="5723918" y="3039243"/>
            <a:ext cx="685800" cy="1143000"/>
          </a:xfrm>
          <a:prstGeom prst="rect">
            <a:avLst/>
          </a:prstGeom>
        </p:spPr>
      </p:pic>
      <p:grpSp>
        <p:nvGrpSpPr>
          <p:cNvPr id="2" name="Group 1"/>
          <p:cNvGrpSpPr/>
          <p:nvPr/>
        </p:nvGrpSpPr>
        <p:grpSpPr>
          <a:xfrm>
            <a:off x="7964393" y="2622992"/>
            <a:ext cx="830426" cy="477899"/>
            <a:chOff x="7964393" y="2622992"/>
            <a:chExt cx="830426" cy="477899"/>
          </a:xfrm>
        </p:grpSpPr>
        <p:grpSp>
          <p:nvGrpSpPr>
            <p:cNvPr id="77" name="Grupo 24"/>
            <p:cNvGrpSpPr/>
            <p:nvPr/>
          </p:nvGrpSpPr>
          <p:grpSpPr>
            <a:xfrm>
              <a:off x="8232396" y="2916225"/>
              <a:ext cx="180000" cy="184666"/>
              <a:chOff x="1455830" y="939529"/>
              <a:chExt cx="180000" cy="184666"/>
            </a:xfrm>
          </p:grpSpPr>
          <p:sp>
            <p:nvSpPr>
              <p:cNvPr id="7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sp>
          <p:nvSpPr>
            <p:cNvPr id="80" name="TextBox 79"/>
            <p:cNvSpPr txBox="1"/>
            <p:nvPr/>
          </p:nvSpPr>
          <p:spPr>
            <a:xfrm>
              <a:off x="7964393" y="2622992"/>
              <a:ext cx="476412" cy="276999"/>
            </a:xfrm>
            <a:prstGeom prst="rect">
              <a:avLst/>
            </a:prstGeom>
            <a:noFill/>
          </p:spPr>
          <p:txBody>
            <a:bodyPr wrap="none" rtlCol="0">
              <a:spAutoFit/>
            </a:bodyPr>
            <a:lstStyle/>
            <a:p>
              <a:r>
                <a:rPr lang="en-US" sz="1200" dirty="0" err="1">
                  <a:solidFill>
                    <a:schemeClr val="accent3">
                      <a:lumMod val="75000"/>
                    </a:schemeClr>
                  </a:solidFill>
                </a:rPr>
                <a:t>Ohia</a:t>
              </a:r>
              <a:endParaRPr lang="en-CA" sz="1200" dirty="0">
                <a:solidFill>
                  <a:schemeClr val="accent3">
                    <a:lumMod val="75000"/>
                  </a:schemeClr>
                </a:solidFill>
              </a:endParaRPr>
            </a:p>
          </p:txBody>
        </p:sp>
        <p:grpSp>
          <p:nvGrpSpPr>
            <p:cNvPr id="99" name="Grupo 24"/>
            <p:cNvGrpSpPr/>
            <p:nvPr/>
          </p:nvGrpSpPr>
          <p:grpSpPr>
            <a:xfrm>
              <a:off x="8614819" y="2894964"/>
              <a:ext cx="180000" cy="184666"/>
              <a:chOff x="1455830" y="939529"/>
              <a:chExt cx="180000" cy="184666"/>
            </a:xfrm>
          </p:grpSpPr>
          <p:sp>
            <p:nvSpPr>
              <p:cNvPr id="10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pic>
        <p:nvPicPr>
          <p:cNvPr id="109" name="Imagen 49"/>
          <p:cNvPicPr>
            <a:picLocks noChangeAspect="1"/>
          </p:cNvPicPr>
          <p:nvPr/>
        </p:nvPicPr>
        <p:blipFill>
          <a:blip r:embed="rId9">
            <a:clrChange>
              <a:clrFrom>
                <a:srgbClr val="FEFEFE"/>
              </a:clrFrom>
              <a:clrTo>
                <a:srgbClr val="FEFEFE">
                  <a:alpha val="0"/>
                </a:srgbClr>
              </a:clrTo>
            </a:clrChange>
          </a:blip>
          <a:stretch>
            <a:fillRect/>
          </a:stretch>
        </p:blipFill>
        <p:spPr>
          <a:xfrm>
            <a:off x="6634460" y="3343944"/>
            <a:ext cx="457910" cy="763183"/>
          </a:xfrm>
          <a:prstGeom prst="rect">
            <a:avLst/>
          </a:prstGeom>
        </p:spPr>
      </p:pic>
      <p:pic>
        <p:nvPicPr>
          <p:cNvPr id="110" name="Imagen 49"/>
          <p:cNvPicPr>
            <a:picLocks noChangeAspect="1"/>
          </p:cNvPicPr>
          <p:nvPr/>
        </p:nvPicPr>
        <p:blipFill>
          <a:blip r:embed="rId9">
            <a:clrChange>
              <a:clrFrom>
                <a:srgbClr val="FEFEFE"/>
              </a:clrFrom>
              <a:clrTo>
                <a:srgbClr val="FEFEFE">
                  <a:alpha val="0"/>
                </a:srgbClr>
              </a:clrTo>
            </a:clrChange>
          </a:blip>
          <a:stretch>
            <a:fillRect/>
          </a:stretch>
        </p:blipFill>
        <p:spPr>
          <a:xfrm>
            <a:off x="6217331" y="3325962"/>
            <a:ext cx="457910" cy="763183"/>
          </a:xfrm>
          <a:prstGeom prst="rect">
            <a:avLst/>
          </a:prstGeom>
        </p:spPr>
      </p:pic>
      <p:pic>
        <p:nvPicPr>
          <p:cNvPr id="111" name="Imagen 49"/>
          <p:cNvPicPr>
            <a:picLocks noChangeAspect="1"/>
          </p:cNvPicPr>
          <p:nvPr/>
        </p:nvPicPr>
        <p:blipFill>
          <a:blip r:embed="rId9">
            <a:clrChange>
              <a:clrFrom>
                <a:srgbClr val="FEFEFE"/>
              </a:clrFrom>
              <a:clrTo>
                <a:srgbClr val="FEFEFE">
                  <a:alpha val="0"/>
                </a:srgbClr>
              </a:clrTo>
            </a:clrChange>
          </a:blip>
          <a:stretch>
            <a:fillRect/>
          </a:stretch>
        </p:blipFill>
        <p:spPr>
          <a:xfrm>
            <a:off x="7060549" y="3482379"/>
            <a:ext cx="457910" cy="763183"/>
          </a:xfrm>
          <a:prstGeom prst="rect">
            <a:avLst/>
          </a:prstGeom>
        </p:spPr>
      </p:pic>
      <p:pic>
        <p:nvPicPr>
          <p:cNvPr id="112" name="Imagen 49"/>
          <p:cNvPicPr>
            <a:picLocks noChangeAspect="1"/>
          </p:cNvPicPr>
          <p:nvPr/>
        </p:nvPicPr>
        <p:blipFill>
          <a:blip r:embed="rId9">
            <a:clrChange>
              <a:clrFrom>
                <a:srgbClr val="FEFEFE"/>
              </a:clrFrom>
              <a:clrTo>
                <a:srgbClr val="FEFEFE">
                  <a:alpha val="0"/>
                </a:srgbClr>
              </a:clrTo>
            </a:clrChange>
          </a:blip>
          <a:stretch>
            <a:fillRect/>
          </a:stretch>
        </p:blipFill>
        <p:spPr>
          <a:xfrm>
            <a:off x="7444760" y="3343099"/>
            <a:ext cx="457910" cy="763183"/>
          </a:xfrm>
          <a:prstGeom prst="rect">
            <a:avLst/>
          </a:prstGeom>
        </p:spPr>
      </p:pic>
      <p:sp>
        <p:nvSpPr>
          <p:cNvPr id="113" name="Isosceles Triangle 112"/>
          <p:cNvSpPr/>
          <p:nvPr/>
        </p:nvSpPr>
        <p:spPr>
          <a:xfrm rot="5400000">
            <a:off x="1141360" y="792032"/>
            <a:ext cx="280517" cy="110265"/>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4" name="Isosceles Triangle 113"/>
          <p:cNvSpPr/>
          <p:nvPr/>
        </p:nvSpPr>
        <p:spPr>
          <a:xfrm rot="16200000" flipH="1">
            <a:off x="7661073" y="824582"/>
            <a:ext cx="280517" cy="110265"/>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5" name="Grupo 83"/>
          <p:cNvGrpSpPr/>
          <p:nvPr/>
        </p:nvGrpSpPr>
        <p:grpSpPr>
          <a:xfrm>
            <a:off x="3827088" y="1451992"/>
            <a:ext cx="1896637" cy="1200329"/>
            <a:chOff x="3571451" y="417091"/>
            <a:chExt cx="1896637" cy="1200329"/>
          </a:xfrm>
        </p:grpSpPr>
        <p:sp>
          <p:nvSpPr>
            <p:cNvPr id="116" name="TextBox 115"/>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16.0</a:t>
              </a:r>
              <a:endParaRPr lang="en-CA" sz="7200" b="1" dirty="0">
                <a:solidFill>
                  <a:srgbClr val="FF0000"/>
                </a:solidFill>
              </a:endParaRPr>
            </a:p>
          </p:txBody>
        </p:sp>
        <p:sp>
          <p:nvSpPr>
            <p:cNvPr id="117" name="TextBox 116"/>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118" name="TextBox 117"/>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grpSp>
        <p:nvGrpSpPr>
          <p:cNvPr id="123" name="Grupo 24"/>
          <p:cNvGrpSpPr/>
          <p:nvPr/>
        </p:nvGrpSpPr>
        <p:grpSpPr>
          <a:xfrm>
            <a:off x="8632702" y="1727502"/>
            <a:ext cx="180000" cy="184666"/>
            <a:chOff x="1455830" y="939529"/>
            <a:chExt cx="180000" cy="184666"/>
          </a:xfrm>
        </p:grpSpPr>
        <p:sp>
          <p:nvSpPr>
            <p:cNvPr id="12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126" name="Grupo 24"/>
          <p:cNvGrpSpPr/>
          <p:nvPr/>
        </p:nvGrpSpPr>
        <p:grpSpPr>
          <a:xfrm>
            <a:off x="8620344" y="2064568"/>
            <a:ext cx="180000" cy="184666"/>
            <a:chOff x="1455830" y="939529"/>
            <a:chExt cx="180000" cy="184666"/>
          </a:xfrm>
        </p:grpSpPr>
        <p:sp>
          <p:nvSpPr>
            <p:cNvPr id="12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86" name="Group 85"/>
          <p:cNvGrpSpPr/>
          <p:nvPr/>
        </p:nvGrpSpPr>
        <p:grpSpPr>
          <a:xfrm>
            <a:off x="-19753" y="-29070"/>
            <a:ext cx="9163753" cy="584775"/>
            <a:chOff x="-19753" y="-29070"/>
            <a:chExt cx="9163753" cy="584775"/>
          </a:xfrm>
        </p:grpSpPr>
        <p:sp>
          <p:nvSpPr>
            <p:cNvPr id="87" name="Rectangle 86"/>
            <p:cNvSpPr/>
            <p:nvPr/>
          </p:nvSpPr>
          <p:spPr>
            <a:xfrm>
              <a:off x="0" y="7953"/>
              <a:ext cx="9144000" cy="5009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extBox 87"/>
            <p:cNvSpPr txBox="1"/>
            <p:nvPr/>
          </p:nvSpPr>
          <p:spPr>
            <a:xfrm>
              <a:off x="0" y="32485"/>
              <a:ext cx="9144000" cy="523220"/>
            </a:xfrm>
            <a:prstGeom prst="rect">
              <a:avLst/>
            </a:prstGeom>
            <a:noFill/>
          </p:spPr>
          <p:txBody>
            <a:bodyPr wrap="square" rtlCol="0">
              <a:spAutoFit/>
            </a:bodyPr>
            <a:lstStyle/>
            <a:p>
              <a:pPr algn="ctr"/>
              <a:r>
                <a:rPr lang="en-US" sz="2800" b="1" dirty="0">
                  <a:solidFill>
                    <a:schemeClr val="bg2">
                      <a:lumMod val="50000"/>
                    </a:schemeClr>
                  </a:solidFill>
                  <a:latin typeface="Aharoni" panose="02010803020104030203" pitchFamily="2" charset="-79"/>
                  <a:cs typeface="Aharoni" panose="02010803020104030203" pitchFamily="2" charset="-79"/>
                </a:rPr>
                <a:t>The Carbon Neutrality Challenge</a:t>
              </a:r>
              <a:endParaRPr lang="en-CA" sz="2800" b="1" dirty="0">
                <a:solidFill>
                  <a:schemeClr val="bg2">
                    <a:lumMod val="50000"/>
                  </a:schemeClr>
                </a:solidFill>
                <a:latin typeface="Aharoni" panose="02010803020104030203" pitchFamily="2" charset="-79"/>
                <a:cs typeface="Aharoni" panose="02010803020104030203" pitchFamily="2" charset="-79"/>
              </a:endParaRPr>
            </a:p>
          </p:txBody>
        </p:sp>
        <p:sp>
          <p:nvSpPr>
            <p:cNvPr id="89" name="TextBox 28"/>
            <p:cNvSpPr txBox="1"/>
            <p:nvPr/>
          </p:nvSpPr>
          <p:spPr>
            <a:xfrm>
              <a:off x="-19753" y="-29070"/>
              <a:ext cx="1864408" cy="276999"/>
            </a:xfrm>
            <a:prstGeom prst="rect">
              <a:avLst/>
            </a:prstGeom>
            <a:noFill/>
          </p:spPr>
          <p:txBody>
            <a:bodyPr wrap="square" rtlCol="0">
              <a:spAutoFit/>
            </a:bodyPr>
            <a:lstStyle/>
            <a:p>
              <a:r>
                <a:rPr lang="en-US" sz="1200" b="1" dirty="0" err="1">
                  <a:solidFill>
                    <a:srgbClr val="0070C0"/>
                  </a:solidFill>
                  <a:latin typeface="Aharoni" panose="02010803020104030203" pitchFamily="2" charset="-79"/>
                  <a:cs typeface="Aharoni" panose="02010803020104030203" pitchFamily="2" charset="-79"/>
                </a:rPr>
                <a:t>Mora</a:t>
              </a:r>
              <a:r>
                <a:rPr lang="en-US" sz="1200" b="1" dirty="0" err="1">
                  <a:solidFill>
                    <a:schemeClr val="tx2">
                      <a:lumMod val="75000"/>
                    </a:schemeClr>
                  </a:solidFill>
                  <a:latin typeface="Aharoni" panose="02010803020104030203" pitchFamily="2" charset="-79"/>
                  <a:cs typeface="Aharoni" panose="02010803020104030203" pitchFamily="2" charset="-79"/>
                </a:rPr>
                <a:t>Lab</a:t>
              </a:r>
              <a:endParaRPr lang="en-CA" sz="1200" b="1" dirty="0">
                <a:solidFill>
                  <a:schemeClr val="tx2">
                    <a:lumMod val="75000"/>
                  </a:schemeClr>
                </a:solidFill>
                <a:latin typeface="Aharoni" panose="02010803020104030203" pitchFamily="2" charset="-79"/>
                <a:cs typeface="Aharoni" panose="02010803020104030203" pitchFamily="2" charset="-79"/>
              </a:endParaRPr>
            </a:p>
          </p:txBody>
        </p:sp>
        <p:pic>
          <p:nvPicPr>
            <p:cNvPr id="90" name="Picture 2"/>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633252" y="0"/>
              <a:ext cx="1510748" cy="4994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91" name="TextBox 90"/>
          <p:cNvSpPr txBox="1"/>
          <p:nvPr/>
        </p:nvSpPr>
        <p:spPr>
          <a:xfrm>
            <a:off x="317918" y="5835886"/>
            <a:ext cx="710772" cy="276999"/>
          </a:xfrm>
          <a:prstGeom prst="rect">
            <a:avLst/>
          </a:prstGeom>
          <a:solidFill>
            <a:schemeClr val="bg1"/>
          </a:solidFill>
        </p:spPr>
        <p:txBody>
          <a:bodyPr wrap="none" rtlCol="0">
            <a:spAutoFit/>
          </a:bodyPr>
          <a:lstStyle/>
          <a:p>
            <a:r>
              <a:rPr lang="en-US" sz="1200" dirty="0"/>
              <a:t>Garbage</a:t>
            </a:r>
            <a:endParaRPr lang="en-CA" sz="1200" dirty="0"/>
          </a:p>
        </p:txBody>
      </p:sp>
      <p:grpSp>
        <p:nvGrpSpPr>
          <p:cNvPr id="106" name="Group 105"/>
          <p:cNvGrpSpPr/>
          <p:nvPr/>
        </p:nvGrpSpPr>
        <p:grpSpPr>
          <a:xfrm>
            <a:off x="1368479" y="4266045"/>
            <a:ext cx="2089280" cy="1179751"/>
            <a:chOff x="1451029" y="4850245"/>
            <a:chExt cx="2089280" cy="1179751"/>
          </a:xfrm>
        </p:grpSpPr>
        <p:sp>
          <p:nvSpPr>
            <p:cNvPr id="107" name="Cloud Callout 106"/>
            <p:cNvSpPr/>
            <p:nvPr/>
          </p:nvSpPr>
          <p:spPr>
            <a:xfrm rot="315896">
              <a:off x="1905470" y="5888781"/>
              <a:ext cx="192584" cy="73169"/>
            </a:xfrm>
            <a:prstGeom prst="cloudCallout">
              <a:avLst/>
            </a:prstGeom>
            <a:solidFill>
              <a:schemeClr val="bg1">
                <a:lumMod val="50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08" name="Imagen 53"/>
            <p:cNvPicPr>
              <a:picLocks noChangeAspect="1"/>
            </p:cNvPicPr>
            <p:nvPr/>
          </p:nvPicPr>
          <p:blipFill>
            <a:blip r:embed="rId11">
              <a:clrChange>
                <a:clrFrom>
                  <a:srgbClr val="FFFFFF"/>
                </a:clrFrom>
                <a:clrTo>
                  <a:srgbClr val="FFFFFF">
                    <a:alpha val="0"/>
                  </a:srgbClr>
                </a:clrTo>
              </a:clrChange>
            </a:blip>
            <a:stretch>
              <a:fillRect/>
            </a:stretch>
          </p:blipFill>
          <p:spPr>
            <a:xfrm>
              <a:off x="2038812" y="5694080"/>
              <a:ext cx="517706" cy="335916"/>
            </a:xfrm>
            <a:prstGeom prst="rect">
              <a:avLst/>
            </a:prstGeom>
          </p:spPr>
        </p:pic>
        <p:pic>
          <p:nvPicPr>
            <p:cNvPr id="119" name="Picture 2"/>
            <p:cNvPicPr>
              <a:picLocks noChangeAspect="1" noChangeArrowheads="1"/>
            </p:cNvPicPr>
            <p:nvPr/>
          </p:nvPicPr>
          <p:blipFill>
            <a:blip r:embed="rId1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721159" y="5262415"/>
              <a:ext cx="819150" cy="69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0" name="Cloud Callout 119"/>
            <p:cNvSpPr/>
            <p:nvPr/>
          </p:nvSpPr>
          <p:spPr>
            <a:xfrm rot="16200000">
              <a:off x="2859573" y="50832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21" name="Imagen 16"/>
            <p:cNvPicPr>
              <a:picLocks noChangeAspect="1"/>
            </p:cNvPicPr>
            <p:nvPr/>
          </p:nvPicPr>
          <p:blipFill>
            <a:blip r:embed="rId13"/>
            <a:stretch>
              <a:fillRect/>
            </a:stretch>
          </p:blipFill>
          <p:spPr>
            <a:xfrm rot="2740276">
              <a:off x="2217749" y="4854484"/>
              <a:ext cx="576576" cy="568097"/>
            </a:xfrm>
            <a:prstGeom prst="rect">
              <a:avLst/>
            </a:prstGeom>
          </p:spPr>
        </p:pic>
        <p:sp>
          <p:nvSpPr>
            <p:cNvPr id="122" name="Cloud Callout 121"/>
            <p:cNvSpPr/>
            <p:nvPr/>
          </p:nvSpPr>
          <p:spPr>
            <a:xfrm rot="19178395">
              <a:off x="2101397" y="5321141"/>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29" name="Picture 128"/>
            <p:cNvPicPr>
              <a:picLocks noChangeAspect="1"/>
            </p:cNvPicPr>
            <p:nvPr/>
          </p:nvPicPr>
          <p:blipFill>
            <a:blip r:embed="rId14" cstate="print">
              <a:clrChange>
                <a:clrFrom>
                  <a:srgbClr val="FDFDFD"/>
                </a:clrFrom>
                <a:clrTo>
                  <a:srgbClr val="FDFDFD">
                    <a:alpha val="0"/>
                  </a:srgbClr>
                </a:clrTo>
              </a:clrChange>
              <a:extLst>
                <a:ext uri="{28A0092B-C50C-407E-A947-70E740481C1C}">
                  <a14:useLocalDpi xmlns:a14="http://schemas.microsoft.com/office/drawing/2010/main" val="0"/>
                </a:ext>
              </a:extLst>
            </a:blip>
            <a:stretch>
              <a:fillRect/>
            </a:stretch>
          </p:blipFill>
          <p:spPr>
            <a:xfrm flipH="1">
              <a:off x="2453270" y="5557246"/>
              <a:ext cx="361053" cy="331736"/>
            </a:xfrm>
            <a:prstGeom prst="rect">
              <a:avLst/>
            </a:prstGeom>
          </p:spPr>
        </p:pic>
        <p:sp>
          <p:nvSpPr>
            <p:cNvPr id="130" name="Cloud Callout 129"/>
            <p:cNvSpPr/>
            <p:nvPr/>
          </p:nvSpPr>
          <p:spPr>
            <a:xfrm rot="16200000">
              <a:off x="2498862" y="5543826"/>
              <a:ext cx="187326" cy="55459"/>
            </a:xfrm>
            <a:prstGeom prst="cloudCallou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1" name="Picture 5"/>
            <p:cNvPicPr>
              <a:picLocks noChangeAspect="1" noChangeArrowheads="1"/>
            </p:cNvPicPr>
            <p:nvPr/>
          </p:nvPicPr>
          <p:blipFill>
            <a:blip r:embed="rId1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51029" y="5336245"/>
              <a:ext cx="580431" cy="5762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2" name="Cloud Callout 131"/>
            <p:cNvSpPr/>
            <p:nvPr/>
          </p:nvSpPr>
          <p:spPr>
            <a:xfrm rot="16200000">
              <a:off x="1570524" y="53245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94" name="TextBox 93"/>
          <p:cNvSpPr txBox="1"/>
          <p:nvPr/>
        </p:nvSpPr>
        <p:spPr>
          <a:xfrm>
            <a:off x="1371600" y="6413500"/>
            <a:ext cx="1021626" cy="369332"/>
          </a:xfrm>
          <a:prstGeom prst="rect">
            <a:avLst/>
          </a:prstGeom>
          <a:noFill/>
        </p:spPr>
        <p:txBody>
          <a:bodyPr wrap="none" rtlCol="0">
            <a:spAutoFit/>
          </a:bodyPr>
          <a:lstStyle/>
          <a:p>
            <a:r>
              <a:rPr lang="en-US" dirty="0"/>
              <a:t>Pollution</a:t>
            </a:r>
          </a:p>
        </p:txBody>
      </p:sp>
      <p:sp>
        <p:nvSpPr>
          <p:cNvPr id="95" name="TextBox 94"/>
          <p:cNvSpPr txBox="1"/>
          <p:nvPr/>
        </p:nvSpPr>
        <p:spPr>
          <a:xfrm>
            <a:off x="1219200" y="3784600"/>
            <a:ext cx="1624034" cy="646331"/>
          </a:xfrm>
          <a:prstGeom prst="rect">
            <a:avLst/>
          </a:prstGeom>
          <a:noFill/>
        </p:spPr>
        <p:txBody>
          <a:bodyPr wrap="none" rtlCol="0">
            <a:spAutoFit/>
          </a:bodyPr>
          <a:lstStyle/>
          <a:p>
            <a:r>
              <a:rPr lang="en-US" dirty="0"/>
              <a:t>Climate change</a:t>
            </a:r>
          </a:p>
          <a:p>
            <a:r>
              <a:rPr lang="en-US" dirty="0"/>
              <a:t>Habitat lost</a:t>
            </a:r>
          </a:p>
        </p:txBody>
      </p:sp>
      <p:sp>
        <p:nvSpPr>
          <p:cNvPr id="96" name="TextBox 95"/>
          <p:cNvSpPr txBox="1"/>
          <p:nvPr/>
        </p:nvSpPr>
        <p:spPr>
          <a:xfrm>
            <a:off x="1225551" y="5524500"/>
            <a:ext cx="1748364" cy="369332"/>
          </a:xfrm>
          <a:prstGeom prst="rect">
            <a:avLst/>
          </a:prstGeom>
          <a:noFill/>
        </p:spPr>
        <p:txBody>
          <a:bodyPr wrap="none" rtlCol="0">
            <a:spAutoFit/>
          </a:bodyPr>
          <a:lstStyle/>
          <a:p>
            <a:r>
              <a:rPr lang="en-US" dirty="0"/>
              <a:t>Overexploitation</a:t>
            </a:r>
          </a:p>
        </p:txBody>
      </p:sp>
      <p:sp>
        <p:nvSpPr>
          <p:cNvPr id="97" name="TextBox 96"/>
          <p:cNvSpPr txBox="1"/>
          <p:nvPr/>
        </p:nvSpPr>
        <p:spPr>
          <a:xfrm>
            <a:off x="1416050" y="2336800"/>
            <a:ext cx="1624034" cy="369332"/>
          </a:xfrm>
          <a:prstGeom prst="rect">
            <a:avLst/>
          </a:prstGeom>
          <a:noFill/>
        </p:spPr>
        <p:txBody>
          <a:bodyPr wrap="none" rtlCol="0">
            <a:spAutoFit/>
          </a:bodyPr>
          <a:lstStyle/>
          <a:p>
            <a:r>
              <a:rPr lang="en-US" dirty="0"/>
              <a:t>Climate change</a:t>
            </a:r>
          </a:p>
        </p:txBody>
      </p:sp>
    </p:spTree>
    <p:custDataLst>
      <p:tags r:id="rId1"/>
    </p:custDataLst>
    <p:extLst>
      <p:ext uri="{BB962C8B-B14F-4D97-AF65-F5344CB8AC3E}">
        <p14:creationId xmlns:p14="http://schemas.microsoft.com/office/powerpoint/2010/main" val="1253542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109"/>
                                        </p:tgtEl>
                                        <p:attrNameLst>
                                          <p:attrName>style.visibility</p:attrName>
                                        </p:attrNameLst>
                                      </p:cBhvr>
                                      <p:to>
                                        <p:strVal val="visible"/>
                                      </p:to>
                                    </p:set>
                                    <p:animEffect transition="in" filter="wipe(down)">
                                      <p:cBhvr>
                                        <p:cTn id="11" dur="500"/>
                                        <p:tgtEl>
                                          <p:spTgt spid="109"/>
                                        </p:tgtEl>
                                      </p:cBhvr>
                                    </p:animEffect>
                                  </p:childTnLst>
                                </p:cTn>
                              </p:par>
                              <p:par>
                                <p:cTn id="12" presetID="22" presetClass="entr" presetSubtype="4" fill="hold" nodeType="withEffect">
                                  <p:stCondLst>
                                    <p:cond delay="0"/>
                                  </p:stCondLst>
                                  <p:childTnLst>
                                    <p:set>
                                      <p:cBhvr>
                                        <p:cTn id="13" dur="1" fill="hold">
                                          <p:stCondLst>
                                            <p:cond delay="0"/>
                                          </p:stCondLst>
                                        </p:cTn>
                                        <p:tgtEl>
                                          <p:spTgt spid="111"/>
                                        </p:tgtEl>
                                        <p:attrNameLst>
                                          <p:attrName>style.visibility</p:attrName>
                                        </p:attrNameLst>
                                      </p:cBhvr>
                                      <p:to>
                                        <p:strVal val="visible"/>
                                      </p:to>
                                    </p:set>
                                    <p:animEffect transition="in" filter="wipe(down)">
                                      <p:cBhvr>
                                        <p:cTn id="14" dur="500"/>
                                        <p:tgtEl>
                                          <p:spTgt spid="111"/>
                                        </p:tgtEl>
                                      </p:cBhvr>
                                    </p:animEffect>
                                  </p:childTnLst>
                                </p:cTn>
                              </p:par>
                              <p:par>
                                <p:cTn id="15" presetID="22" presetClass="entr" presetSubtype="4" fill="hold" nodeType="withEffect">
                                  <p:stCondLst>
                                    <p:cond delay="0"/>
                                  </p:stCondLst>
                                  <p:childTnLst>
                                    <p:set>
                                      <p:cBhvr>
                                        <p:cTn id="16" dur="1" fill="hold">
                                          <p:stCondLst>
                                            <p:cond delay="0"/>
                                          </p:stCondLst>
                                        </p:cTn>
                                        <p:tgtEl>
                                          <p:spTgt spid="112"/>
                                        </p:tgtEl>
                                        <p:attrNameLst>
                                          <p:attrName>style.visibility</p:attrName>
                                        </p:attrNameLst>
                                      </p:cBhvr>
                                      <p:to>
                                        <p:strVal val="visible"/>
                                      </p:to>
                                    </p:set>
                                    <p:animEffect transition="in" filter="wipe(down)">
                                      <p:cBhvr>
                                        <p:cTn id="17" dur="500"/>
                                        <p:tgtEl>
                                          <p:spTgt spid="112"/>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xit" presetSubtype="32" fill="hold" nodeType="clickEffect">
                                  <p:stCondLst>
                                    <p:cond delay="0"/>
                                  </p:stCondLst>
                                  <p:childTnLst>
                                    <p:anim calcmode="lin" valueType="num">
                                      <p:cBhvr>
                                        <p:cTn id="21" dur="500"/>
                                        <p:tgtEl>
                                          <p:spTgt spid="29"/>
                                        </p:tgtEl>
                                        <p:attrNameLst>
                                          <p:attrName>ppt_w</p:attrName>
                                        </p:attrNameLst>
                                      </p:cBhvr>
                                      <p:tavLst>
                                        <p:tav tm="0">
                                          <p:val>
                                            <p:strVal val="ppt_w"/>
                                          </p:val>
                                        </p:tav>
                                        <p:tav tm="100000">
                                          <p:val>
                                            <p:fltVal val="0"/>
                                          </p:val>
                                        </p:tav>
                                      </p:tavLst>
                                    </p:anim>
                                    <p:anim calcmode="lin" valueType="num">
                                      <p:cBhvr>
                                        <p:cTn id="22" dur="500"/>
                                        <p:tgtEl>
                                          <p:spTgt spid="29"/>
                                        </p:tgtEl>
                                        <p:attrNameLst>
                                          <p:attrName>ppt_h</p:attrName>
                                        </p:attrNameLst>
                                      </p:cBhvr>
                                      <p:tavLst>
                                        <p:tav tm="0">
                                          <p:val>
                                            <p:strVal val="ppt_h"/>
                                          </p:val>
                                        </p:tav>
                                        <p:tav tm="100000">
                                          <p:val>
                                            <p:fltVal val="0"/>
                                          </p:val>
                                        </p:tav>
                                      </p:tavLst>
                                    </p:anim>
                                    <p:animEffect transition="out" filter="fade">
                                      <p:cBhvr>
                                        <p:cTn id="23" dur="500"/>
                                        <p:tgtEl>
                                          <p:spTgt spid="29"/>
                                        </p:tgtEl>
                                      </p:cBhvr>
                                    </p:animEffect>
                                    <p:set>
                                      <p:cBhvr>
                                        <p:cTn id="24" dur="1" fill="hold">
                                          <p:stCondLst>
                                            <p:cond delay="499"/>
                                          </p:stCondLst>
                                        </p:cTn>
                                        <p:tgtEl>
                                          <p:spTgt spid="29"/>
                                        </p:tgtEl>
                                        <p:attrNameLst>
                                          <p:attrName>style.visibility</p:attrName>
                                        </p:attrNameLst>
                                      </p:cBhvr>
                                      <p:to>
                                        <p:strVal val="hidden"/>
                                      </p:to>
                                    </p:set>
                                  </p:childTnLst>
                                </p:cTn>
                              </p:par>
                            </p:childTnLst>
                          </p:cTn>
                        </p:par>
                        <p:par>
                          <p:cTn id="25" fill="hold">
                            <p:stCondLst>
                              <p:cond delay="500"/>
                            </p:stCondLst>
                            <p:childTnLst>
                              <p:par>
                                <p:cTn id="26" presetID="53" presetClass="entr" presetSubtype="16" fill="hold" nodeType="afterEffect">
                                  <p:stCondLst>
                                    <p:cond delay="0"/>
                                  </p:stCondLst>
                                  <p:childTnLst>
                                    <p:set>
                                      <p:cBhvr>
                                        <p:cTn id="27" dur="1" fill="hold">
                                          <p:stCondLst>
                                            <p:cond delay="0"/>
                                          </p:stCondLst>
                                        </p:cTn>
                                        <p:tgtEl>
                                          <p:spTgt spid="115"/>
                                        </p:tgtEl>
                                        <p:attrNameLst>
                                          <p:attrName>style.visibility</p:attrName>
                                        </p:attrNameLst>
                                      </p:cBhvr>
                                      <p:to>
                                        <p:strVal val="visible"/>
                                      </p:to>
                                    </p:set>
                                    <p:anim calcmode="lin" valueType="num">
                                      <p:cBhvr>
                                        <p:cTn id="28" dur="500" fill="hold"/>
                                        <p:tgtEl>
                                          <p:spTgt spid="115"/>
                                        </p:tgtEl>
                                        <p:attrNameLst>
                                          <p:attrName>ppt_w</p:attrName>
                                        </p:attrNameLst>
                                      </p:cBhvr>
                                      <p:tavLst>
                                        <p:tav tm="0">
                                          <p:val>
                                            <p:fltVal val="0"/>
                                          </p:val>
                                        </p:tav>
                                        <p:tav tm="100000">
                                          <p:val>
                                            <p:strVal val="#ppt_w"/>
                                          </p:val>
                                        </p:tav>
                                      </p:tavLst>
                                    </p:anim>
                                    <p:anim calcmode="lin" valueType="num">
                                      <p:cBhvr>
                                        <p:cTn id="29" dur="500" fill="hold"/>
                                        <p:tgtEl>
                                          <p:spTgt spid="115"/>
                                        </p:tgtEl>
                                        <p:attrNameLst>
                                          <p:attrName>ppt_h</p:attrName>
                                        </p:attrNameLst>
                                      </p:cBhvr>
                                      <p:tavLst>
                                        <p:tav tm="0">
                                          <p:val>
                                            <p:fltVal val="0"/>
                                          </p:val>
                                        </p:tav>
                                        <p:tav tm="100000">
                                          <p:val>
                                            <p:strVal val="#ppt_h"/>
                                          </p:val>
                                        </p:tav>
                                      </p:tavLst>
                                    </p:anim>
                                    <p:animEffect transition="in" filter="fade">
                                      <p:cBhvr>
                                        <p:cTn id="30" dur="500"/>
                                        <p:tgtEl>
                                          <p:spTgt spid="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15632" y="655440"/>
            <a:ext cx="1238250" cy="6486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3" name="Rounded Rectangle 92"/>
          <p:cNvSpPr/>
          <p:nvPr/>
        </p:nvSpPr>
        <p:spPr>
          <a:xfrm>
            <a:off x="7598887" y="651755"/>
            <a:ext cx="2067630"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25000"/>
                  </a:schemeClr>
                </a:solidFill>
              </a:rPr>
              <a:t>&lt; Your goods</a:t>
            </a:r>
            <a:endParaRPr lang="en-CA" dirty="0">
              <a:solidFill>
                <a:schemeClr val="bg2">
                  <a:lumMod val="25000"/>
                </a:schemeClr>
              </a:solidFill>
            </a:endParaRPr>
          </a:p>
        </p:txBody>
      </p:sp>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879" y="648817"/>
            <a:ext cx="1143607" cy="60932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21141130">
            <a:off x="1969192" y="4328550"/>
            <a:ext cx="5354638" cy="1046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682298" y="4751782"/>
            <a:ext cx="2024150" cy="1678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72830" y="4832312"/>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8" name="Grupo 84"/>
          <p:cNvGrpSpPr/>
          <p:nvPr/>
        </p:nvGrpSpPr>
        <p:grpSpPr>
          <a:xfrm>
            <a:off x="4206609" y="3325962"/>
            <a:ext cx="991117" cy="869622"/>
            <a:chOff x="5381529" y="75373"/>
            <a:chExt cx="1800000" cy="1625807"/>
          </a:xfrm>
        </p:grpSpPr>
        <p:pic>
          <p:nvPicPr>
            <p:cNvPr id="19" name="Picture 1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20" name="Smiley Face 19"/>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p:cNvSpPr txBox="1"/>
          <p:nvPr/>
        </p:nvSpPr>
        <p:spPr>
          <a:xfrm>
            <a:off x="0" y="32485"/>
            <a:ext cx="9144000" cy="523220"/>
          </a:xfrm>
          <a:prstGeom prst="rect">
            <a:avLst/>
          </a:prstGeom>
          <a:noFill/>
        </p:spPr>
        <p:txBody>
          <a:bodyPr wrap="square" rtlCol="0">
            <a:spAutoFit/>
          </a:bodyPr>
          <a:lstStyle/>
          <a:p>
            <a:pPr algn="ctr"/>
            <a:r>
              <a:rPr lang="en-US" sz="2800" b="1" dirty="0">
                <a:solidFill>
                  <a:schemeClr val="bg2">
                    <a:lumMod val="50000"/>
                  </a:schemeClr>
                </a:solidFill>
                <a:latin typeface="Aharoni" panose="02010803020104030203" pitchFamily="2" charset="-79"/>
                <a:cs typeface="Aharoni" panose="02010803020104030203" pitchFamily="2" charset="-79"/>
              </a:rPr>
              <a:t>The Carbon Neutrality Challenge</a:t>
            </a:r>
            <a:endParaRPr lang="en-CA" sz="2800" b="1" dirty="0">
              <a:solidFill>
                <a:schemeClr val="bg2">
                  <a:lumMod val="50000"/>
                </a:schemeClr>
              </a:solidFill>
              <a:latin typeface="Aharoni" panose="02010803020104030203" pitchFamily="2" charset="-79"/>
              <a:cs typeface="Aharoni" panose="02010803020104030203" pitchFamily="2" charset="-79"/>
            </a:endParaRPr>
          </a:p>
        </p:txBody>
      </p:sp>
      <p:pic>
        <p:nvPicPr>
          <p:cNvPr id="22" name="Picture 2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824161" y="4149245"/>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ounded Rectangle 5"/>
          <p:cNvSpPr/>
          <p:nvPr/>
        </p:nvSpPr>
        <p:spPr>
          <a:xfrm>
            <a:off x="-630716" y="631905"/>
            <a:ext cx="2067630" cy="430519"/>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chemeClr val="bg2">
                    <a:lumMod val="25000"/>
                  </a:schemeClr>
                </a:solidFill>
              </a:rPr>
              <a:t>Your </a:t>
            </a:r>
            <a:r>
              <a:rPr lang="en-US" dirty="0" err="1">
                <a:solidFill>
                  <a:schemeClr val="bg2">
                    <a:lumMod val="25000"/>
                  </a:schemeClr>
                </a:solidFill>
              </a:rPr>
              <a:t>bads</a:t>
            </a:r>
            <a:r>
              <a:rPr lang="en-US" dirty="0">
                <a:solidFill>
                  <a:schemeClr val="bg2">
                    <a:lumMod val="25000"/>
                  </a:schemeClr>
                </a:solidFill>
              </a:rPr>
              <a:t>  .</a:t>
            </a:r>
            <a:endParaRPr lang="en-CA" dirty="0">
              <a:solidFill>
                <a:schemeClr val="bg2">
                  <a:lumMod val="25000"/>
                </a:schemeClr>
              </a:solidFill>
            </a:endParaRPr>
          </a:p>
        </p:txBody>
      </p:sp>
      <p:grpSp>
        <p:nvGrpSpPr>
          <p:cNvPr id="23" name="Grupo 24"/>
          <p:cNvGrpSpPr/>
          <p:nvPr/>
        </p:nvGrpSpPr>
        <p:grpSpPr>
          <a:xfrm>
            <a:off x="774745" y="1669768"/>
            <a:ext cx="180000" cy="184666"/>
            <a:chOff x="1455830" y="939529"/>
            <a:chExt cx="180000" cy="184666"/>
          </a:xfrm>
        </p:grpSpPr>
        <p:sp>
          <p:nvSpPr>
            <p:cNvPr id="2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7"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7</a:t>
              </a:r>
            </a:p>
          </p:txBody>
        </p:sp>
      </p:grpSp>
      <p:grpSp>
        <p:nvGrpSpPr>
          <p:cNvPr id="33" name="Grupo 24"/>
          <p:cNvGrpSpPr/>
          <p:nvPr/>
        </p:nvGrpSpPr>
        <p:grpSpPr>
          <a:xfrm>
            <a:off x="766800" y="2026592"/>
            <a:ext cx="180000" cy="184666"/>
            <a:chOff x="1455830" y="939529"/>
            <a:chExt cx="180000" cy="184666"/>
          </a:xfrm>
        </p:grpSpPr>
        <p:sp>
          <p:nvSpPr>
            <p:cNvPr id="3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6" name="Grupo 24"/>
          <p:cNvGrpSpPr/>
          <p:nvPr/>
        </p:nvGrpSpPr>
        <p:grpSpPr>
          <a:xfrm>
            <a:off x="763344" y="2394493"/>
            <a:ext cx="180000" cy="184666"/>
            <a:chOff x="1455830" y="939529"/>
            <a:chExt cx="180000" cy="184666"/>
          </a:xfrm>
        </p:grpSpPr>
        <p:sp>
          <p:nvSpPr>
            <p:cNvPr id="3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9" name="Grupo 24"/>
          <p:cNvGrpSpPr/>
          <p:nvPr/>
        </p:nvGrpSpPr>
        <p:grpSpPr>
          <a:xfrm>
            <a:off x="756312" y="2731559"/>
            <a:ext cx="180000" cy="184666"/>
            <a:chOff x="1455830" y="939529"/>
            <a:chExt cx="180000" cy="184666"/>
          </a:xfrm>
        </p:grpSpPr>
        <p:sp>
          <p:nvSpPr>
            <p:cNvPr id="4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44" name="Grupo 24"/>
          <p:cNvGrpSpPr/>
          <p:nvPr/>
        </p:nvGrpSpPr>
        <p:grpSpPr>
          <a:xfrm>
            <a:off x="763344" y="3079630"/>
            <a:ext cx="180000" cy="184666"/>
            <a:chOff x="1455830" y="939529"/>
            <a:chExt cx="180000" cy="184666"/>
          </a:xfrm>
        </p:grpSpPr>
        <p:sp>
          <p:nvSpPr>
            <p:cNvPr id="4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47" name="Grupo 24"/>
          <p:cNvGrpSpPr/>
          <p:nvPr/>
        </p:nvGrpSpPr>
        <p:grpSpPr>
          <a:xfrm>
            <a:off x="774745" y="3804705"/>
            <a:ext cx="180000" cy="184666"/>
            <a:chOff x="1455830" y="939529"/>
            <a:chExt cx="180000" cy="184666"/>
          </a:xfrm>
        </p:grpSpPr>
        <p:sp>
          <p:nvSpPr>
            <p:cNvPr id="4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51" name="Grupo 24"/>
          <p:cNvGrpSpPr/>
          <p:nvPr/>
        </p:nvGrpSpPr>
        <p:grpSpPr>
          <a:xfrm>
            <a:off x="759854" y="4535984"/>
            <a:ext cx="180000" cy="184666"/>
            <a:chOff x="1455830" y="939529"/>
            <a:chExt cx="180000" cy="184666"/>
          </a:xfrm>
        </p:grpSpPr>
        <p:sp>
          <p:nvSpPr>
            <p:cNvPr id="52"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3"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2</a:t>
              </a:r>
            </a:p>
          </p:txBody>
        </p:sp>
      </p:grpSp>
      <p:grpSp>
        <p:nvGrpSpPr>
          <p:cNvPr id="54" name="Grupo 24"/>
          <p:cNvGrpSpPr/>
          <p:nvPr/>
        </p:nvGrpSpPr>
        <p:grpSpPr>
          <a:xfrm>
            <a:off x="752856" y="4146704"/>
            <a:ext cx="180000" cy="184666"/>
            <a:chOff x="1455830" y="939529"/>
            <a:chExt cx="180000" cy="184666"/>
          </a:xfrm>
        </p:grpSpPr>
        <p:sp>
          <p:nvSpPr>
            <p:cNvPr id="5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57" name="Grupo 24"/>
          <p:cNvGrpSpPr/>
          <p:nvPr/>
        </p:nvGrpSpPr>
        <p:grpSpPr>
          <a:xfrm>
            <a:off x="770240" y="4851975"/>
            <a:ext cx="180000" cy="184666"/>
            <a:chOff x="1455830" y="939529"/>
            <a:chExt cx="180000" cy="184666"/>
          </a:xfrm>
        </p:grpSpPr>
        <p:sp>
          <p:nvSpPr>
            <p:cNvPr id="5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60" name="Grupo 24"/>
          <p:cNvGrpSpPr/>
          <p:nvPr/>
        </p:nvGrpSpPr>
        <p:grpSpPr>
          <a:xfrm>
            <a:off x="749400" y="5596001"/>
            <a:ext cx="180000" cy="184666"/>
            <a:chOff x="1455830" y="939529"/>
            <a:chExt cx="180000" cy="184666"/>
          </a:xfrm>
        </p:grpSpPr>
        <p:sp>
          <p:nvSpPr>
            <p:cNvPr id="61"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2"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grpSp>
        <p:nvGrpSpPr>
          <p:cNvPr id="63" name="Grupo 24"/>
          <p:cNvGrpSpPr/>
          <p:nvPr/>
        </p:nvGrpSpPr>
        <p:grpSpPr>
          <a:xfrm>
            <a:off x="774730" y="6430514"/>
            <a:ext cx="180000" cy="184666"/>
            <a:chOff x="1455830" y="939529"/>
            <a:chExt cx="180000" cy="184666"/>
          </a:xfrm>
        </p:grpSpPr>
        <p:sp>
          <p:nvSpPr>
            <p:cNvPr id="6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sp>
        <p:nvSpPr>
          <p:cNvPr id="73" name="TextBox 72"/>
          <p:cNvSpPr txBox="1"/>
          <p:nvPr/>
        </p:nvSpPr>
        <p:spPr>
          <a:xfrm>
            <a:off x="7902670" y="1427905"/>
            <a:ext cx="476412" cy="276999"/>
          </a:xfrm>
          <a:prstGeom prst="rect">
            <a:avLst/>
          </a:prstGeom>
          <a:noFill/>
        </p:spPr>
        <p:txBody>
          <a:bodyPr wrap="none" rtlCol="0">
            <a:spAutoFit/>
          </a:bodyPr>
          <a:lstStyle/>
          <a:p>
            <a:r>
              <a:rPr lang="en-US" sz="1200" dirty="0" err="1">
                <a:solidFill>
                  <a:schemeClr val="accent3">
                    <a:lumMod val="75000"/>
                  </a:schemeClr>
                </a:solidFill>
              </a:rPr>
              <a:t>Ohia</a:t>
            </a:r>
            <a:endParaRPr lang="en-CA" sz="1200" dirty="0">
              <a:solidFill>
                <a:schemeClr val="accent3">
                  <a:lumMod val="75000"/>
                </a:schemeClr>
              </a:solidFill>
            </a:endParaRPr>
          </a:p>
        </p:txBody>
      </p:sp>
      <p:sp>
        <p:nvSpPr>
          <p:cNvPr id="74" name="TextBox 73"/>
          <p:cNvSpPr txBox="1"/>
          <p:nvPr/>
        </p:nvSpPr>
        <p:spPr>
          <a:xfrm>
            <a:off x="7939499" y="1773909"/>
            <a:ext cx="417550" cy="276999"/>
          </a:xfrm>
          <a:prstGeom prst="rect">
            <a:avLst/>
          </a:prstGeom>
          <a:noFill/>
        </p:spPr>
        <p:txBody>
          <a:bodyPr wrap="none" rtlCol="0">
            <a:spAutoFit/>
          </a:bodyPr>
          <a:lstStyle/>
          <a:p>
            <a:r>
              <a:rPr lang="en-US" sz="1200" dirty="0">
                <a:solidFill>
                  <a:schemeClr val="accent3">
                    <a:lumMod val="75000"/>
                  </a:schemeClr>
                </a:solidFill>
              </a:rPr>
              <a:t>Koa</a:t>
            </a:r>
            <a:endParaRPr lang="en-CA" sz="1200" dirty="0">
              <a:solidFill>
                <a:schemeClr val="accent3">
                  <a:lumMod val="75000"/>
                </a:schemeClr>
              </a:solidFill>
            </a:endParaRPr>
          </a:p>
        </p:txBody>
      </p:sp>
      <p:pic>
        <p:nvPicPr>
          <p:cNvPr id="76" name="Imagen 51"/>
          <p:cNvPicPr>
            <a:picLocks noChangeAspect="1"/>
          </p:cNvPicPr>
          <p:nvPr/>
        </p:nvPicPr>
        <p:blipFill>
          <a:blip r:embed="rId9">
            <a:clrChange>
              <a:clrFrom>
                <a:srgbClr val="FEFEFE"/>
              </a:clrFrom>
              <a:clrTo>
                <a:srgbClr val="FEFEFE">
                  <a:alpha val="0"/>
                </a:srgbClr>
              </a:clrTo>
            </a:clrChange>
          </a:blip>
          <a:stretch>
            <a:fillRect/>
          </a:stretch>
        </p:blipFill>
        <p:spPr>
          <a:xfrm>
            <a:off x="5760747" y="3291450"/>
            <a:ext cx="685800" cy="1143000"/>
          </a:xfrm>
          <a:prstGeom prst="rect">
            <a:avLst/>
          </a:prstGeom>
        </p:spPr>
      </p:pic>
      <p:grpSp>
        <p:nvGrpSpPr>
          <p:cNvPr id="2" name="Group 1"/>
          <p:cNvGrpSpPr/>
          <p:nvPr/>
        </p:nvGrpSpPr>
        <p:grpSpPr>
          <a:xfrm>
            <a:off x="7964393" y="2622992"/>
            <a:ext cx="830426" cy="477899"/>
            <a:chOff x="7964393" y="2622992"/>
            <a:chExt cx="830426" cy="477899"/>
          </a:xfrm>
        </p:grpSpPr>
        <p:grpSp>
          <p:nvGrpSpPr>
            <p:cNvPr id="77" name="Grupo 24"/>
            <p:cNvGrpSpPr/>
            <p:nvPr/>
          </p:nvGrpSpPr>
          <p:grpSpPr>
            <a:xfrm>
              <a:off x="8232396" y="2916225"/>
              <a:ext cx="180000" cy="184666"/>
              <a:chOff x="1455830" y="939529"/>
              <a:chExt cx="180000" cy="184666"/>
            </a:xfrm>
          </p:grpSpPr>
          <p:sp>
            <p:nvSpPr>
              <p:cNvPr id="7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sp>
          <p:nvSpPr>
            <p:cNvPr id="80" name="TextBox 79"/>
            <p:cNvSpPr txBox="1"/>
            <p:nvPr/>
          </p:nvSpPr>
          <p:spPr>
            <a:xfrm>
              <a:off x="7964393" y="2622992"/>
              <a:ext cx="476412" cy="276999"/>
            </a:xfrm>
            <a:prstGeom prst="rect">
              <a:avLst/>
            </a:prstGeom>
            <a:noFill/>
          </p:spPr>
          <p:txBody>
            <a:bodyPr wrap="none" rtlCol="0">
              <a:spAutoFit/>
            </a:bodyPr>
            <a:lstStyle/>
            <a:p>
              <a:r>
                <a:rPr lang="en-US" sz="1200" dirty="0" err="1">
                  <a:solidFill>
                    <a:schemeClr val="accent3">
                      <a:lumMod val="75000"/>
                    </a:schemeClr>
                  </a:solidFill>
                </a:rPr>
                <a:t>Ohia</a:t>
              </a:r>
              <a:endParaRPr lang="en-CA" sz="1200" dirty="0">
                <a:solidFill>
                  <a:schemeClr val="accent3">
                    <a:lumMod val="75000"/>
                  </a:schemeClr>
                </a:solidFill>
              </a:endParaRPr>
            </a:p>
          </p:txBody>
        </p:sp>
        <p:grpSp>
          <p:nvGrpSpPr>
            <p:cNvPr id="99" name="Grupo 24"/>
            <p:cNvGrpSpPr/>
            <p:nvPr/>
          </p:nvGrpSpPr>
          <p:grpSpPr>
            <a:xfrm>
              <a:off x="8614819" y="2894964"/>
              <a:ext cx="180000" cy="184666"/>
              <a:chOff x="1455830" y="939529"/>
              <a:chExt cx="180000" cy="184666"/>
            </a:xfrm>
          </p:grpSpPr>
          <p:sp>
            <p:nvSpPr>
              <p:cNvPr id="10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pic>
        <p:nvPicPr>
          <p:cNvPr id="109" name="Imagen 49"/>
          <p:cNvPicPr>
            <a:picLocks noChangeAspect="1"/>
          </p:cNvPicPr>
          <p:nvPr/>
        </p:nvPicPr>
        <p:blipFill>
          <a:blip r:embed="rId9">
            <a:clrChange>
              <a:clrFrom>
                <a:srgbClr val="FEFEFE"/>
              </a:clrFrom>
              <a:clrTo>
                <a:srgbClr val="FEFEFE">
                  <a:alpha val="0"/>
                </a:srgbClr>
              </a:clrTo>
            </a:clrChange>
          </a:blip>
          <a:stretch>
            <a:fillRect/>
          </a:stretch>
        </p:blipFill>
        <p:spPr>
          <a:xfrm>
            <a:off x="6671289" y="3596151"/>
            <a:ext cx="457910" cy="763183"/>
          </a:xfrm>
          <a:prstGeom prst="rect">
            <a:avLst/>
          </a:prstGeom>
        </p:spPr>
      </p:pic>
      <p:pic>
        <p:nvPicPr>
          <p:cNvPr id="110" name="Imagen 49"/>
          <p:cNvPicPr>
            <a:picLocks noChangeAspect="1"/>
          </p:cNvPicPr>
          <p:nvPr/>
        </p:nvPicPr>
        <p:blipFill>
          <a:blip r:embed="rId9">
            <a:clrChange>
              <a:clrFrom>
                <a:srgbClr val="FEFEFE"/>
              </a:clrFrom>
              <a:clrTo>
                <a:srgbClr val="FEFEFE">
                  <a:alpha val="0"/>
                </a:srgbClr>
              </a:clrTo>
            </a:clrChange>
          </a:blip>
          <a:stretch>
            <a:fillRect/>
          </a:stretch>
        </p:blipFill>
        <p:spPr>
          <a:xfrm>
            <a:off x="6254160" y="3578169"/>
            <a:ext cx="457910" cy="763183"/>
          </a:xfrm>
          <a:prstGeom prst="rect">
            <a:avLst/>
          </a:prstGeom>
        </p:spPr>
      </p:pic>
      <p:pic>
        <p:nvPicPr>
          <p:cNvPr id="111" name="Imagen 49"/>
          <p:cNvPicPr>
            <a:picLocks noChangeAspect="1"/>
          </p:cNvPicPr>
          <p:nvPr/>
        </p:nvPicPr>
        <p:blipFill>
          <a:blip r:embed="rId9">
            <a:clrChange>
              <a:clrFrom>
                <a:srgbClr val="FEFEFE"/>
              </a:clrFrom>
              <a:clrTo>
                <a:srgbClr val="FEFEFE">
                  <a:alpha val="0"/>
                </a:srgbClr>
              </a:clrTo>
            </a:clrChange>
          </a:blip>
          <a:stretch>
            <a:fillRect/>
          </a:stretch>
        </p:blipFill>
        <p:spPr>
          <a:xfrm>
            <a:off x="7097378" y="3734586"/>
            <a:ext cx="457910" cy="763183"/>
          </a:xfrm>
          <a:prstGeom prst="rect">
            <a:avLst/>
          </a:prstGeom>
        </p:spPr>
      </p:pic>
      <p:pic>
        <p:nvPicPr>
          <p:cNvPr id="112" name="Imagen 49"/>
          <p:cNvPicPr>
            <a:picLocks noChangeAspect="1"/>
          </p:cNvPicPr>
          <p:nvPr/>
        </p:nvPicPr>
        <p:blipFill>
          <a:blip r:embed="rId9">
            <a:clrChange>
              <a:clrFrom>
                <a:srgbClr val="FEFEFE"/>
              </a:clrFrom>
              <a:clrTo>
                <a:srgbClr val="FEFEFE">
                  <a:alpha val="0"/>
                </a:srgbClr>
              </a:clrTo>
            </a:clrChange>
          </a:blip>
          <a:stretch>
            <a:fillRect/>
          </a:stretch>
        </p:blipFill>
        <p:spPr>
          <a:xfrm>
            <a:off x="7481589" y="3595306"/>
            <a:ext cx="457910" cy="763183"/>
          </a:xfrm>
          <a:prstGeom prst="rect">
            <a:avLst/>
          </a:prstGeom>
        </p:spPr>
      </p:pic>
      <p:sp>
        <p:nvSpPr>
          <p:cNvPr id="113" name="Isosceles Triangle 112"/>
          <p:cNvSpPr/>
          <p:nvPr/>
        </p:nvSpPr>
        <p:spPr>
          <a:xfrm rot="5400000">
            <a:off x="1141360" y="792032"/>
            <a:ext cx="280517" cy="110265"/>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4" name="Isosceles Triangle 113"/>
          <p:cNvSpPr/>
          <p:nvPr/>
        </p:nvSpPr>
        <p:spPr>
          <a:xfrm rot="16200000" flipH="1">
            <a:off x="7661073" y="824582"/>
            <a:ext cx="280517" cy="110265"/>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04" name="Grupo 83"/>
          <p:cNvGrpSpPr/>
          <p:nvPr/>
        </p:nvGrpSpPr>
        <p:grpSpPr>
          <a:xfrm>
            <a:off x="3827088" y="1451992"/>
            <a:ext cx="1896637" cy="1200329"/>
            <a:chOff x="3571451" y="417091"/>
            <a:chExt cx="1896637" cy="1200329"/>
          </a:xfrm>
        </p:grpSpPr>
        <p:sp>
          <p:nvSpPr>
            <p:cNvPr id="105" name="TextBox 104"/>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16.0</a:t>
              </a:r>
              <a:endParaRPr lang="en-CA" sz="7200" b="1" dirty="0">
                <a:solidFill>
                  <a:srgbClr val="FF0000"/>
                </a:solidFill>
              </a:endParaRPr>
            </a:p>
          </p:txBody>
        </p:sp>
        <p:sp>
          <p:nvSpPr>
            <p:cNvPr id="106" name="TextBox 105"/>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107" name="TextBox 106"/>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grpSp>
        <p:nvGrpSpPr>
          <p:cNvPr id="4" name="Group 3"/>
          <p:cNvGrpSpPr/>
          <p:nvPr/>
        </p:nvGrpSpPr>
        <p:grpSpPr>
          <a:xfrm>
            <a:off x="7915632" y="3071122"/>
            <a:ext cx="871852" cy="428300"/>
            <a:chOff x="7915632" y="3071122"/>
            <a:chExt cx="871852" cy="428300"/>
          </a:xfrm>
        </p:grpSpPr>
        <p:grpSp>
          <p:nvGrpSpPr>
            <p:cNvPr id="108" name="Grupo 24"/>
            <p:cNvGrpSpPr/>
            <p:nvPr/>
          </p:nvGrpSpPr>
          <p:grpSpPr>
            <a:xfrm>
              <a:off x="8232396" y="3311531"/>
              <a:ext cx="180000" cy="184666"/>
              <a:chOff x="1455830" y="939529"/>
              <a:chExt cx="180000" cy="184666"/>
            </a:xfrm>
          </p:grpSpPr>
          <p:sp>
            <p:nvSpPr>
              <p:cNvPr id="11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sp>
          <p:nvSpPr>
            <p:cNvPr id="121" name="TextBox 120"/>
            <p:cNvSpPr txBox="1"/>
            <p:nvPr/>
          </p:nvSpPr>
          <p:spPr>
            <a:xfrm>
              <a:off x="7915632" y="3071122"/>
              <a:ext cx="468398" cy="276999"/>
            </a:xfrm>
            <a:prstGeom prst="rect">
              <a:avLst/>
            </a:prstGeom>
            <a:noFill/>
          </p:spPr>
          <p:txBody>
            <a:bodyPr wrap="none" rtlCol="0">
              <a:spAutoFit/>
            </a:bodyPr>
            <a:lstStyle/>
            <a:p>
              <a:r>
                <a:rPr lang="en-US" sz="1200" dirty="0">
                  <a:solidFill>
                    <a:schemeClr val="accent3">
                      <a:lumMod val="75000"/>
                    </a:schemeClr>
                  </a:solidFill>
                </a:rPr>
                <a:t>Milo</a:t>
              </a:r>
              <a:endParaRPr lang="en-CA" sz="1200" dirty="0">
                <a:solidFill>
                  <a:schemeClr val="accent3">
                    <a:lumMod val="75000"/>
                  </a:schemeClr>
                </a:solidFill>
              </a:endParaRPr>
            </a:p>
          </p:txBody>
        </p:sp>
        <p:grpSp>
          <p:nvGrpSpPr>
            <p:cNvPr id="122" name="Grupo 24"/>
            <p:cNvGrpSpPr/>
            <p:nvPr/>
          </p:nvGrpSpPr>
          <p:grpSpPr>
            <a:xfrm>
              <a:off x="8607484" y="3314756"/>
              <a:ext cx="180000" cy="184666"/>
              <a:chOff x="1455830" y="939529"/>
              <a:chExt cx="180000" cy="184666"/>
            </a:xfrm>
          </p:grpSpPr>
          <p:sp>
            <p:nvSpPr>
              <p:cNvPr id="123"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4"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grpSp>
        <p:nvGrpSpPr>
          <p:cNvPr id="125" name="Grupo 83"/>
          <p:cNvGrpSpPr/>
          <p:nvPr/>
        </p:nvGrpSpPr>
        <p:grpSpPr>
          <a:xfrm>
            <a:off x="3825713" y="1456853"/>
            <a:ext cx="1896637" cy="1200329"/>
            <a:chOff x="3571451" y="417091"/>
            <a:chExt cx="1896637" cy="1200329"/>
          </a:xfrm>
        </p:grpSpPr>
        <p:sp>
          <p:nvSpPr>
            <p:cNvPr id="126" name="TextBox 125"/>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13.0</a:t>
              </a:r>
              <a:endParaRPr lang="en-CA" sz="7200" b="1" dirty="0">
                <a:solidFill>
                  <a:srgbClr val="FF0000"/>
                </a:solidFill>
              </a:endParaRPr>
            </a:p>
          </p:txBody>
        </p:sp>
        <p:sp>
          <p:nvSpPr>
            <p:cNvPr id="127" name="TextBox 126"/>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128" name="TextBox 127"/>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sp>
        <p:nvSpPr>
          <p:cNvPr id="135" name="TextBox 28"/>
          <p:cNvSpPr txBox="1"/>
          <p:nvPr/>
        </p:nvSpPr>
        <p:spPr>
          <a:xfrm>
            <a:off x="-19753" y="-29070"/>
            <a:ext cx="1864408" cy="276999"/>
          </a:xfrm>
          <a:prstGeom prst="rect">
            <a:avLst/>
          </a:prstGeom>
          <a:noFill/>
        </p:spPr>
        <p:txBody>
          <a:bodyPr wrap="square" rtlCol="0">
            <a:spAutoFit/>
          </a:bodyPr>
          <a:lstStyle/>
          <a:p>
            <a:r>
              <a:rPr lang="en-US" sz="1200" b="1" dirty="0" err="1">
                <a:solidFill>
                  <a:srgbClr val="0070C0"/>
                </a:solidFill>
                <a:latin typeface="Aharoni" panose="02010803020104030203" pitchFamily="2" charset="-79"/>
                <a:cs typeface="Aharoni" panose="02010803020104030203" pitchFamily="2" charset="-79"/>
              </a:rPr>
              <a:t>Mora</a:t>
            </a:r>
            <a:r>
              <a:rPr lang="en-US" sz="1200" b="1" dirty="0" err="1">
                <a:solidFill>
                  <a:schemeClr val="tx2">
                    <a:lumMod val="75000"/>
                  </a:schemeClr>
                </a:solidFill>
                <a:latin typeface="Aharoni" panose="02010803020104030203" pitchFamily="2" charset="-79"/>
                <a:cs typeface="Aharoni" panose="02010803020104030203" pitchFamily="2" charset="-79"/>
              </a:rPr>
              <a:t>Lab</a:t>
            </a:r>
            <a:endParaRPr lang="en-CA" sz="1200" b="1" dirty="0">
              <a:solidFill>
                <a:schemeClr val="tx2">
                  <a:lumMod val="75000"/>
                </a:schemeClr>
              </a:solidFill>
              <a:latin typeface="Aharoni" panose="02010803020104030203" pitchFamily="2" charset="-79"/>
              <a:cs typeface="Aharoni" panose="02010803020104030203" pitchFamily="2" charset="-79"/>
            </a:endParaRPr>
          </a:p>
        </p:txBody>
      </p:sp>
      <p:pic>
        <p:nvPicPr>
          <p:cNvPr id="94" name="Imagen 49"/>
          <p:cNvPicPr>
            <a:picLocks noChangeAspect="1"/>
          </p:cNvPicPr>
          <p:nvPr/>
        </p:nvPicPr>
        <p:blipFill>
          <a:blip r:embed="rId9">
            <a:clrChange>
              <a:clrFrom>
                <a:srgbClr val="FEFEFE"/>
              </a:clrFrom>
              <a:clrTo>
                <a:srgbClr val="FEFEFE">
                  <a:alpha val="0"/>
                </a:srgbClr>
              </a:clrTo>
            </a:clrChange>
          </a:blip>
          <a:stretch>
            <a:fillRect/>
          </a:stretch>
        </p:blipFill>
        <p:spPr>
          <a:xfrm>
            <a:off x="6442334" y="3317839"/>
            <a:ext cx="457910" cy="763183"/>
          </a:xfrm>
          <a:prstGeom prst="rect">
            <a:avLst/>
          </a:prstGeom>
        </p:spPr>
      </p:pic>
      <p:pic>
        <p:nvPicPr>
          <p:cNvPr id="95" name="Imagen 49"/>
          <p:cNvPicPr>
            <a:picLocks noChangeAspect="1"/>
          </p:cNvPicPr>
          <p:nvPr/>
        </p:nvPicPr>
        <p:blipFill>
          <a:blip r:embed="rId9">
            <a:clrChange>
              <a:clrFrom>
                <a:srgbClr val="FEFEFE"/>
              </a:clrFrom>
              <a:clrTo>
                <a:srgbClr val="FEFEFE">
                  <a:alpha val="0"/>
                </a:srgbClr>
              </a:clrTo>
            </a:clrChange>
          </a:blip>
          <a:stretch>
            <a:fillRect/>
          </a:stretch>
        </p:blipFill>
        <p:spPr>
          <a:xfrm>
            <a:off x="6868423" y="3456274"/>
            <a:ext cx="457910" cy="763183"/>
          </a:xfrm>
          <a:prstGeom prst="rect">
            <a:avLst/>
          </a:prstGeom>
        </p:spPr>
      </p:pic>
      <p:pic>
        <p:nvPicPr>
          <p:cNvPr id="96" name="Imagen 49"/>
          <p:cNvPicPr>
            <a:picLocks noChangeAspect="1"/>
          </p:cNvPicPr>
          <p:nvPr/>
        </p:nvPicPr>
        <p:blipFill>
          <a:blip r:embed="rId9">
            <a:clrChange>
              <a:clrFrom>
                <a:srgbClr val="FEFEFE"/>
              </a:clrFrom>
              <a:clrTo>
                <a:srgbClr val="FEFEFE">
                  <a:alpha val="0"/>
                </a:srgbClr>
              </a:clrTo>
            </a:clrChange>
          </a:blip>
          <a:stretch>
            <a:fillRect/>
          </a:stretch>
        </p:blipFill>
        <p:spPr>
          <a:xfrm>
            <a:off x="7252634" y="3316994"/>
            <a:ext cx="457910" cy="763183"/>
          </a:xfrm>
          <a:prstGeom prst="rect">
            <a:avLst/>
          </a:prstGeom>
        </p:spPr>
      </p:pic>
      <p:grpSp>
        <p:nvGrpSpPr>
          <p:cNvPr id="97" name="Grupo 24"/>
          <p:cNvGrpSpPr/>
          <p:nvPr/>
        </p:nvGrpSpPr>
        <p:grpSpPr>
          <a:xfrm>
            <a:off x="8632702" y="1727502"/>
            <a:ext cx="180000" cy="184666"/>
            <a:chOff x="1455830" y="939529"/>
            <a:chExt cx="180000" cy="184666"/>
          </a:xfrm>
        </p:grpSpPr>
        <p:sp>
          <p:nvSpPr>
            <p:cNvPr id="9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2"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103" name="Grupo 24"/>
          <p:cNvGrpSpPr/>
          <p:nvPr/>
        </p:nvGrpSpPr>
        <p:grpSpPr>
          <a:xfrm>
            <a:off x="8620344" y="2064568"/>
            <a:ext cx="180000" cy="184666"/>
            <a:chOff x="1455830" y="939529"/>
            <a:chExt cx="180000" cy="184666"/>
          </a:xfrm>
        </p:grpSpPr>
        <p:sp>
          <p:nvSpPr>
            <p:cNvPr id="11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sp>
        <p:nvSpPr>
          <p:cNvPr id="117" name="TextBox 116"/>
          <p:cNvSpPr txBox="1"/>
          <p:nvPr/>
        </p:nvSpPr>
        <p:spPr>
          <a:xfrm>
            <a:off x="317918" y="5835886"/>
            <a:ext cx="710772" cy="276999"/>
          </a:xfrm>
          <a:prstGeom prst="rect">
            <a:avLst/>
          </a:prstGeom>
          <a:solidFill>
            <a:schemeClr val="bg1"/>
          </a:solidFill>
        </p:spPr>
        <p:txBody>
          <a:bodyPr wrap="none" rtlCol="0">
            <a:spAutoFit/>
          </a:bodyPr>
          <a:lstStyle/>
          <a:p>
            <a:r>
              <a:rPr lang="en-US" sz="1200" dirty="0"/>
              <a:t>Garbage</a:t>
            </a:r>
            <a:endParaRPr lang="en-CA" sz="1200" dirty="0"/>
          </a:p>
        </p:txBody>
      </p:sp>
      <p:grpSp>
        <p:nvGrpSpPr>
          <p:cNvPr id="118" name="Group 117"/>
          <p:cNvGrpSpPr/>
          <p:nvPr/>
        </p:nvGrpSpPr>
        <p:grpSpPr>
          <a:xfrm>
            <a:off x="1412929" y="3961245"/>
            <a:ext cx="2089280" cy="1179751"/>
            <a:chOff x="1451029" y="4850245"/>
            <a:chExt cx="2089280" cy="1179751"/>
          </a:xfrm>
        </p:grpSpPr>
        <p:sp>
          <p:nvSpPr>
            <p:cNvPr id="129" name="Cloud Callout 128"/>
            <p:cNvSpPr/>
            <p:nvPr/>
          </p:nvSpPr>
          <p:spPr>
            <a:xfrm rot="315896">
              <a:off x="1905470" y="5888781"/>
              <a:ext cx="192584" cy="73169"/>
            </a:xfrm>
            <a:prstGeom prst="cloudCallout">
              <a:avLst/>
            </a:prstGeom>
            <a:solidFill>
              <a:schemeClr val="bg1">
                <a:lumMod val="50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0" name="Imagen 53"/>
            <p:cNvPicPr>
              <a:picLocks noChangeAspect="1"/>
            </p:cNvPicPr>
            <p:nvPr/>
          </p:nvPicPr>
          <p:blipFill>
            <a:blip r:embed="rId10">
              <a:clrChange>
                <a:clrFrom>
                  <a:srgbClr val="FFFFFF"/>
                </a:clrFrom>
                <a:clrTo>
                  <a:srgbClr val="FFFFFF">
                    <a:alpha val="0"/>
                  </a:srgbClr>
                </a:clrTo>
              </a:clrChange>
            </a:blip>
            <a:stretch>
              <a:fillRect/>
            </a:stretch>
          </p:blipFill>
          <p:spPr>
            <a:xfrm>
              <a:off x="2038812" y="5694080"/>
              <a:ext cx="517706" cy="335916"/>
            </a:xfrm>
            <a:prstGeom prst="rect">
              <a:avLst/>
            </a:prstGeom>
          </p:spPr>
        </p:pic>
        <p:pic>
          <p:nvPicPr>
            <p:cNvPr id="131" name="Picture 2"/>
            <p:cNvPicPr>
              <a:picLocks noChangeAspect="1" noChangeArrowheads="1"/>
            </p:cNvPicPr>
            <p:nvPr/>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721159" y="5262415"/>
              <a:ext cx="819150" cy="69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2" name="Cloud Callout 131"/>
            <p:cNvSpPr/>
            <p:nvPr/>
          </p:nvSpPr>
          <p:spPr>
            <a:xfrm rot="16200000">
              <a:off x="2859573" y="50832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3" name="Imagen 16"/>
            <p:cNvPicPr>
              <a:picLocks noChangeAspect="1"/>
            </p:cNvPicPr>
            <p:nvPr/>
          </p:nvPicPr>
          <p:blipFill>
            <a:blip r:embed="rId12"/>
            <a:stretch>
              <a:fillRect/>
            </a:stretch>
          </p:blipFill>
          <p:spPr>
            <a:xfrm rot="2740276">
              <a:off x="2217749" y="4854484"/>
              <a:ext cx="576576" cy="568097"/>
            </a:xfrm>
            <a:prstGeom prst="rect">
              <a:avLst/>
            </a:prstGeom>
          </p:spPr>
        </p:pic>
        <p:sp>
          <p:nvSpPr>
            <p:cNvPr id="134" name="Cloud Callout 133"/>
            <p:cNvSpPr/>
            <p:nvPr/>
          </p:nvSpPr>
          <p:spPr>
            <a:xfrm rot="19178395">
              <a:off x="2101397" y="5321141"/>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6" name="Picture 135"/>
            <p:cNvPicPr>
              <a:picLocks noChangeAspect="1"/>
            </p:cNvPicPr>
            <p:nvPr/>
          </p:nvPicPr>
          <p:blipFill>
            <a:blip r:embed="rId13" cstate="print">
              <a:clrChange>
                <a:clrFrom>
                  <a:srgbClr val="FDFDFD"/>
                </a:clrFrom>
                <a:clrTo>
                  <a:srgbClr val="FDFDFD">
                    <a:alpha val="0"/>
                  </a:srgbClr>
                </a:clrTo>
              </a:clrChange>
              <a:extLst>
                <a:ext uri="{28A0092B-C50C-407E-A947-70E740481C1C}">
                  <a14:useLocalDpi xmlns:a14="http://schemas.microsoft.com/office/drawing/2010/main" val="0"/>
                </a:ext>
              </a:extLst>
            </a:blip>
            <a:stretch>
              <a:fillRect/>
            </a:stretch>
          </p:blipFill>
          <p:spPr>
            <a:xfrm flipH="1">
              <a:off x="2453270" y="5557246"/>
              <a:ext cx="361053" cy="331736"/>
            </a:xfrm>
            <a:prstGeom prst="rect">
              <a:avLst/>
            </a:prstGeom>
          </p:spPr>
        </p:pic>
        <p:sp>
          <p:nvSpPr>
            <p:cNvPr id="137" name="Cloud Callout 136"/>
            <p:cNvSpPr/>
            <p:nvPr/>
          </p:nvSpPr>
          <p:spPr>
            <a:xfrm rot="16200000">
              <a:off x="2498862" y="5543826"/>
              <a:ext cx="187326" cy="55459"/>
            </a:xfrm>
            <a:prstGeom prst="cloudCallou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8" name="Picture 5"/>
            <p:cNvPicPr>
              <a:picLocks noChangeAspect="1" noChangeArrowheads="1"/>
            </p:cNvPicPr>
            <p:nvPr/>
          </p:nvPicPr>
          <p:blipFill>
            <a:blip r:embed="rId1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51029" y="5336245"/>
              <a:ext cx="580431" cy="5762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9" name="Cloud Callout 138"/>
            <p:cNvSpPr/>
            <p:nvPr/>
          </p:nvSpPr>
          <p:spPr>
            <a:xfrm rot="16200000">
              <a:off x="1570524" y="53245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40" name="TextBox 139"/>
          <p:cNvSpPr txBox="1"/>
          <p:nvPr/>
        </p:nvSpPr>
        <p:spPr>
          <a:xfrm>
            <a:off x="1371600" y="6413500"/>
            <a:ext cx="1021626" cy="369332"/>
          </a:xfrm>
          <a:prstGeom prst="rect">
            <a:avLst/>
          </a:prstGeom>
          <a:noFill/>
        </p:spPr>
        <p:txBody>
          <a:bodyPr wrap="none" rtlCol="0">
            <a:spAutoFit/>
          </a:bodyPr>
          <a:lstStyle/>
          <a:p>
            <a:r>
              <a:rPr lang="en-US" dirty="0"/>
              <a:t>Pollution</a:t>
            </a:r>
          </a:p>
        </p:txBody>
      </p:sp>
      <p:sp>
        <p:nvSpPr>
          <p:cNvPr id="141" name="TextBox 140"/>
          <p:cNvSpPr txBox="1"/>
          <p:nvPr/>
        </p:nvSpPr>
        <p:spPr>
          <a:xfrm>
            <a:off x="1219200" y="3784600"/>
            <a:ext cx="1624034" cy="646331"/>
          </a:xfrm>
          <a:prstGeom prst="rect">
            <a:avLst/>
          </a:prstGeom>
          <a:noFill/>
        </p:spPr>
        <p:txBody>
          <a:bodyPr wrap="none" rtlCol="0">
            <a:spAutoFit/>
          </a:bodyPr>
          <a:lstStyle/>
          <a:p>
            <a:r>
              <a:rPr lang="en-US" dirty="0"/>
              <a:t>Climate change</a:t>
            </a:r>
          </a:p>
          <a:p>
            <a:r>
              <a:rPr lang="en-US" dirty="0"/>
              <a:t>Habitat lost</a:t>
            </a:r>
          </a:p>
        </p:txBody>
      </p:sp>
      <p:sp>
        <p:nvSpPr>
          <p:cNvPr id="142" name="TextBox 141"/>
          <p:cNvSpPr txBox="1"/>
          <p:nvPr/>
        </p:nvSpPr>
        <p:spPr>
          <a:xfrm>
            <a:off x="1225551" y="5524500"/>
            <a:ext cx="1748364" cy="369332"/>
          </a:xfrm>
          <a:prstGeom prst="rect">
            <a:avLst/>
          </a:prstGeom>
          <a:noFill/>
        </p:spPr>
        <p:txBody>
          <a:bodyPr wrap="none" rtlCol="0">
            <a:spAutoFit/>
          </a:bodyPr>
          <a:lstStyle/>
          <a:p>
            <a:r>
              <a:rPr lang="en-US" dirty="0"/>
              <a:t>Overexploitation</a:t>
            </a:r>
          </a:p>
        </p:txBody>
      </p:sp>
      <p:sp>
        <p:nvSpPr>
          <p:cNvPr id="143" name="TextBox 142"/>
          <p:cNvSpPr txBox="1"/>
          <p:nvPr/>
        </p:nvSpPr>
        <p:spPr>
          <a:xfrm>
            <a:off x="1416050" y="2336800"/>
            <a:ext cx="1624034" cy="369332"/>
          </a:xfrm>
          <a:prstGeom prst="rect">
            <a:avLst/>
          </a:prstGeom>
          <a:noFill/>
        </p:spPr>
        <p:txBody>
          <a:bodyPr wrap="none" rtlCol="0">
            <a:spAutoFit/>
          </a:bodyPr>
          <a:lstStyle/>
          <a:p>
            <a:r>
              <a:rPr lang="en-US" dirty="0"/>
              <a:t>Climate change</a:t>
            </a:r>
          </a:p>
        </p:txBody>
      </p:sp>
    </p:spTree>
    <p:custDataLst>
      <p:tags r:id="rId1"/>
    </p:custDataLst>
    <p:extLst>
      <p:ext uri="{BB962C8B-B14F-4D97-AF65-F5344CB8AC3E}">
        <p14:creationId xmlns:p14="http://schemas.microsoft.com/office/powerpoint/2010/main" val="304168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94"/>
                                        </p:tgtEl>
                                        <p:attrNameLst>
                                          <p:attrName>style.visibility</p:attrName>
                                        </p:attrNameLst>
                                      </p:cBhvr>
                                      <p:to>
                                        <p:strVal val="visible"/>
                                      </p:to>
                                    </p:set>
                                    <p:animEffect transition="in" filter="wipe(down)">
                                      <p:cBhvr>
                                        <p:cTn id="11" dur="500"/>
                                        <p:tgtEl>
                                          <p:spTgt spid="94"/>
                                        </p:tgtEl>
                                      </p:cBhvr>
                                    </p:animEffect>
                                  </p:childTnLst>
                                </p:cTn>
                              </p:par>
                              <p:par>
                                <p:cTn id="12" presetID="22" presetClass="entr" presetSubtype="4" fill="hold" nodeType="withEffect">
                                  <p:stCondLst>
                                    <p:cond delay="0"/>
                                  </p:stCondLst>
                                  <p:childTnLst>
                                    <p:set>
                                      <p:cBhvr>
                                        <p:cTn id="13" dur="1" fill="hold">
                                          <p:stCondLst>
                                            <p:cond delay="0"/>
                                          </p:stCondLst>
                                        </p:cTn>
                                        <p:tgtEl>
                                          <p:spTgt spid="95"/>
                                        </p:tgtEl>
                                        <p:attrNameLst>
                                          <p:attrName>style.visibility</p:attrName>
                                        </p:attrNameLst>
                                      </p:cBhvr>
                                      <p:to>
                                        <p:strVal val="visible"/>
                                      </p:to>
                                    </p:set>
                                    <p:animEffect transition="in" filter="wipe(down)">
                                      <p:cBhvr>
                                        <p:cTn id="14" dur="500"/>
                                        <p:tgtEl>
                                          <p:spTgt spid="95"/>
                                        </p:tgtEl>
                                      </p:cBhvr>
                                    </p:animEffect>
                                  </p:childTnLst>
                                </p:cTn>
                              </p:par>
                              <p:par>
                                <p:cTn id="15" presetID="22" presetClass="entr" presetSubtype="4" fill="hold" nodeType="withEffect">
                                  <p:stCondLst>
                                    <p:cond delay="0"/>
                                  </p:stCondLst>
                                  <p:childTnLst>
                                    <p:set>
                                      <p:cBhvr>
                                        <p:cTn id="16" dur="1" fill="hold">
                                          <p:stCondLst>
                                            <p:cond delay="0"/>
                                          </p:stCondLst>
                                        </p:cTn>
                                        <p:tgtEl>
                                          <p:spTgt spid="96"/>
                                        </p:tgtEl>
                                        <p:attrNameLst>
                                          <p:attrName>style.visibility</p:attrName>
                                        </p:attrNameLst>
                                      </p:cBhvr>
                                      <p:to>
                                        <p:strVal val="visible"/>
                                      </p:to>
                                    </p:set>
                                    <p:animEffect transition="in" filter="wipe(down)">
                                      <p:cBhvr>
                                        <p:cTn id="17" dur="500"/>
                                        <p:tgtEl>
                                          <p:spTgt spid="96"/>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xit" presetSubtype="32" fill="hold" nodeType="clickEffect">
                                  <p:stCondLst>
                                    <p:cond delay="0"/>
                                  </p:stCondLst>
                                  <p:childTnLst>
                                    <p:anim calcmode="lin" valueType="num">
                                      <p:cBhvr>
                                        <p:cTn id="21" dur="500"/>
                                        <p:tgtEl>
                                          <p:spTgt spid="104"/>
                                        </p:tgtEl>
                                        <p:attrNameLst>
                                          <p:attrName>ppt_w</p:attrName>
                                        </p:attrNameLst>
                                      </p:cBhvr>
                                      <p:tavLst>
                                        <p:tav tm="0">
                                          <p:val>
                                            <p:strVal val="ppt_w"/>
                                          </p:val>
                                        </p:tav>
                                        <p:tav tm="100000">
                                          <p:val>
                                            <p:fltVal val="0"/>
                                          </p:val>
                                        </p:tav>
                                      </p:tavLst>
                                    </p:anim>
                                    <p:anim calcmode="lin" valueType="num">
                                      <p:cBhvr>
                                        <p:cTn id="22" dur="500"/>
                                        <p:tgtEl>
                                          <p:spTgt spid="104"/>
                                        </p:tgtEl>
                                        <p:attrNameLst>
                                          <p:attrName>ppt_h</p:attrName>
                                        </p:attrNameLst>
                                      </p:cBhvr>
                                      <p:tavLst>
                                        <p:tav tm="0">
                                          <p:val>
                                            <p:strVal val="ppt_h"/>
                                          </p:val>
                                        </p:tav>
                                        <p:tav tm="100000">
                                          <p:val>
                                            <p:fltVal val="0"/>
                                          </p:val>
                                        </p:tav>
                                      </p:tavLst>
                                    </p:anim>
                                    <p:animEffect transition="out" filter="fade">
                                      <p:cBhvr>
                                        <p:cTn id="23" dur="500"/>
                                        <p:tgtEl>
                                          <p:spTgt spid="104"/>
                                        </p:tgtEl>
                                      </p:cBhvr>
                                    </p:animEffect>
                                    <p:set>
                                      <p:cBhvr>
                                        <p:cTn id="24" dur="1" fill="hold">
                                          <p:stCondLst>
                                            <p:cond delay="499"/>
                                          </p:stCondLst>
                                        </p:cTn>
                                        <p:tgtEl>
                                          <p:spTgt spid="104"/>
                                        </p:tgtEl>
                                        <p:attrNameLst>
                                          <p:attrName>style.visibility</p:attrName>
                                        </p:attrNameLst>
                                      </p:cBhvr>
                                      <p:to>
                                        <p:strVal val="hidden"/>
                                      </p:to>
                                    </p:set>
                                  </p:childTnLst>
                                </p:cTn>
                              </p:par>
                            </p:childTnLst>
                          </p:cTn>
                        </p:par>
                        <p:par>
                          <p:cTn id="25" fill="hold">
                            <p:stCondLst>
                              <p:cond delay="500"/>
                            </p:stCondLst>
                            <p:childTnLst>
                              <p:par>
                                <p:cTn id="26" presetID="53" presetClass="entr" presetSubtype="16" fill="hold" nodeType="afterEffect">
                                  <p:stCondLst>
                                    <p:cond delay="0"/>
                                  </p:stCondLst>
                                  <p:childTnLst>
                                    <p:set>
                                      <p:cBhvr>
                                        <p:cTn id="27" dur="1" fill="hold">
                                          <p:stCondLst>
                                            <p:cond delay="0"/>
                                          </p:stCondLst>
                                        </p:cTn>
                                        <p:tgtEl>
                                          <p:spTgt spid="125"/>
                                        </p:tgtEl>
                                        <p:attrNameLst>
                                          <p:attrName>style.visibility</p:attrName>
                                        </p:attrNameLst>
                                      </p:cBhvr>
                                      <p:to>
                                        <p:strVal val="visible"/>
                                      </p:to>
                                    </p:set>
                                    <p:anim calcmode="lin" valueType="num">
                                      <p:cBhvr>
                                        <p:cTn id="28" dur="500" fill="hold"/>
                                        <p:tgtEl>
                                          <p:spTgt spid="125"/>
                                        </p:tgtEl>
                                        <p:attrNameLst>
                                          <p:attrName>ppt_w</p:attrName>
                                        </p:attrNameLst>
                                      </p:cBhvr>
                                      <p:tavLst>
                                        <p:tav tm="0">
                                          <p:val>
                                            <p:fltVal val="0"/>
                                          </p:val>
                                        </p:tav>
                                        <p:tav tm="100000">
                                          <p:val>
                                            <p:strVal val="#ppt_w"/>
                                          </p:val>
                                        </p:tav>
                                      </p:tavLst>
                                    </p:anim>
                                    <p:anim calcmode="lin" valueType="num">
                                      <p:cBhvr>
                                        <p:cTn id="29" dur="500" fill="hold"/>
                                        <p:tgtEl>
                                          <p:spTgt spid="125"/>
                                        </p:tgtEl>
                                        <p:attrNameLst>
                                          <p:attrName>ppt_h</p:attrName>
                                        </p:attrNameLst>
                                      </p:cBhvr>
                                      <p:tavLst>
                                        <p:tav tm="0">
                                          <p:val>
                                            <p:fltVal val="0"/>
                                          </p:val>
                                        </p:tav>
                                        <p:tav tm="100000">
                                          <p:val>
                                            <p:strVal val="#ppt_h"/>
                                          </p:val>
                                        </p:tav>
                                      </p:tavLst>
                                    </p:anim>
                                    <p:animEffect transition="in" filter="fade">
                                      <p:cBhvr>
                                        <p:cTn id="30"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15632" y="655440"/>
            <a:ext cx="1238250" cy="6486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8" name="Rounded Rectangle 137"/>
          <p:cNvSpPr/>
          <p:nvPr/>
        </p:nvSpPr>
        <p:spPr>
          <a:xfrm>
            <a:off x="7598887" y="651755"/>
            <a:ext cx="2067630"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25000"/>
                  </a:schemeClr>
                </a:solidFill>
              </a:rPr>
              <a:t>&lt; Your goods</a:t>
            </a:r>
            <a:endParaRPr lang="en-CA" dirty="0">
              <a:solidFill>
                <a:schemeClr val="bg2">
                  <a:lumMod val="25000"/>
                </a:schemeClr>
              </a:solidFill>
            </a:endParaRPr>
          </a:p>
        </p:txBody>
      </p:sp>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879" y="648817"/>
            <a:ext cx="1143607" cy="60932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21282070">
            <a:off x="1969192" y="4328550"/>
            <a:ext cx="5354638" cy="1046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682298" y="4751782"/>
            <a:ext cx="2024150" cy="1678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72830" y="4752802"/>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8" name="Grupo 84"/>
          <p:cNvGrpSpPr/>
          <p:nvPr/>
        </p:nvGrpSpPr>
        <p:grpSpPr>
          <a:xfrm>
            <a:off x="4206609" y="3325962"/>
            <a:ext cx="991117" cy="869622"/>
            <a:chOff x="5381529" y="75373"/>
            <a:chExt cx="1800000" cy="1625807"/>
          </a:xfrm>
        </p:grpSpPr>
        <p:pic>
          <p:nvPicPr>
            <p:cNvPr id="19" name="Picture 1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20" name="Smiley Face 19"/>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p:cNvSpPr txBox="1"/>
          <p:nvPr/>
        </p:nvSpPr>
        <p:spPr>
          <a:xfrm>
            <a:off x="0" y="32485"/>
            <a:ext cx="9144000" cy="523220"/>
          </a:xfrm>
          <a:prstGeom prst="rect">
            <a:avLst/>
          </a:prstGeom>
          <a:noFill/>
        </p:spPr>
        <p:txBody>
          <a:bodyPr wrap="square" rtlCol="0">
            <a:spAutoFit/>
          </a:bodyPr>
          <a:lstStyle/>
          <a:p>
            <a:pPr algn="ctr"/>
            <a:r>
              <a:rPr lang="en-US" sz="2800" b="1" dirty="0">
                <a:solidFill>
                  <a:schemeClr val="bg2">
                    <a:lumMod val="50000"/>
                  </a:schemeClr>
                </a:solidFill>
                <a:latin typeface="Aharoni" panose="02010803020104030203" pitchFamily="2" charset="-79"/>
                <a:cs typeface="Aharoni" panose="02010803020104030203" pitchFamily="2" charset="-79"/>
              </a:rPr>
              <a:t>The Carbon Neutrality Challenge</a:t>
            </a:r>
            <a:endParaRPr lang="en-CA" sz="2800" b="1" dirty="0">
              <a:solidFill>
                <a:schemeClr val="bg2">
                  <a:lumMod val="50000"/>
                </a:schemeClr>
              </a:solidFill>
              <a:latin typeface="Aharoni" panose="02010803020104030203" pitchFamily="2" charset="-79"/>
              <a:cs typeface="Aharoni" panose="02010803020104030203" pitchFamily="2" charset="-79"/>
            </a:endParaRPr>
          </a:p>
        </p:txBody>
      </p:sp>
      <p:pic>
        <p:nvPicPr>
          <p:cNvPr id="22" name="Picture 2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824161" y="4196951"/>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ounded Rectangle 5"/>
          <p:cNvSpPr/>
          <p:nvPr/>
        </p:nvSpPr>
        <p:spPr>
          <a:xfrm>
            <a:off x="-630716" y="631905"/>
            <a:ext cx="2067630" cy="430519"/>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chemeClr val="bg2">
                    <a:lumMod val="25000"/>
                  </a:schemeClr>
                </a:solidFill>
              </a:rPr>
              <a:t>Your </a:t>
            </a:r>
            <a:r>
              <a:rPr lang="en-US" dirty="0" err="1">
                <a:solidFill>
                  <a:schemeClr val="bg2">
                    <a:lumMod val="25000"/>
                  </a:schemeClr>
                </a:solidFill>
              </a:rPr>
              <a:t>bads</a:t>
            </a:r>
            <a:r>
              <a:rPr lang="en-US" dirty="0">
                <a:solidFill>
                  <a:schemeClr val="bg2">
                    <a:lumMod val="25000"/>
                  </a:schemeClr>
                </a:solidFill>
              </a:rPr>
              <a:t>  .</a:t>
            </a:r>
            <a:endParaRPr lang="en-CA" dirty="0">
              <a:solidFill>
                <a:schemeClr val="bg2">
                  <a:lumMod val="25000"/>
                </a:schemeClr>
              </a:solidFill>
            </a:endParaRPr>
          </a:p>
        </p:txBody>
      </p:sp>
      <p:grpSp>
        <p:nvGrpSpPr>
          <p:cNvPr id="23" name="Grupo 24"/>
          <p:cNvGrpSpPr/>
          <p:nvPr/>
        </p:nvGrpSpPr>
        <p:grpSpPr>
          <a:xfrm>
            <a:off x="774745" y="1669768"/>
            <a:ext cx="180000" cy="184666"/>
            <a:chOff x="1455830" y="939529"/>
            <a:chExt cx="180000" cy="184666"/>
          </a:xfrm>
        </p:grpSpPr>
        <p:sp>
          <p:nvSpPr>
            <p:cNvPr id="2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7"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7</a:t>
              </a:r>
            </a:p>
          </p:txBody>
        </p:sp>
      </p:grpSp>
      <p:grpSp>
        <p:nvGrpSpPr>
          <p:cNvPr id="33" name="Grupo 24"/>
          <p:cNvGrpSpPr/>
          <p:nvPr/>
        </p:nvGrpSpPr>
        <p:grpSpPr>
          <a:xfrm>
            <a:off x="766800" y="2026592"/>
            <a:ext cx="180000" cy="184666"/>
            <a:chOff x="1455830" y="939529"/>
            <a:chExt cx="180000" cy="184666"/>
          </a:xfrm>
        </p:grpSpPr>
        <p:sp>
          <p:nvSpPr>
            <p:cNvPr id="3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6" name="Grupo 24"/>
          <p:cNvGrpSpPr/>
          <p:nvPr/>
        </p:nvGrpSpPr>
        <p:grpSpPr>
          <a:xfrm>
            <a:off x="763344" y="2394493"/>
            <a:ext cx="180000" cy="184666"/>
            <a:chOff x="1455830" y="939529"/>
            <a:chExt cx="180000" cy="184666"/>
          </a:xfrm>
        </p:grpSpPr>
        <p:sp>
          <p:nvSpPr>
            <p:cNvPr id="3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9" name="Grupo 24"/>
          <p:cNvGrpSpPr/>
          <p:nvPr/>
        </p:nvGrpSpPr>
        <p:grpSpPr>
          <a:xfrm>
            <a:off x="756312" y="2731559"/>
            <a:ext cx="180000" cy="184666"/>
            <a:chOff x="1455830" y="939529"/>
            <a:chExt cx="180000" cy="184666"/>
          </a:xfrm>
        </p:grpSpPr>
        <p:sp>
          <p:nvSpPr>
            <p:cNvPr id="4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44" name="Grupo 24"/>
          <p:cNvGrpSpPr/>
          <p:nvPr/>
        </p:nvGrpSpPr>
        <p:grpSpPr>
          <a:xfrm>
            <a:off x="763344" y="3079630"/>
            <a:ext cx="180000" cy="184666"/>
            <a:chOff x="1455830" y="939529"/>
            <a:chExt cx="180000" cy="184666"/>
          </a:xfrm>
        </p:grpSpPr>
        <p:sp>
          <p:nvSpPr>
            <p:cNvPr id="4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47" name="Grupo 24"/>
          <p:cNvGrpSpPr/>
          <p:nvPr/>
        </p:nvGrpSpPr>
        <p:grpSpPr>
          <a:xfrm>
            <a:off x="774745" y="3804705"/>
            <a:ext cx="180000" cy="184666"/>
            <a:chOff x="1455830" y="939529"/>
            <a:chExt cx="180000" cy="184666"/>
          </a:xfrm>
        </p:grpSpPr>
        <p:sp>
          <p:nvSpPr>
            <p:cNvPr id="4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51" name="Grupo 24"/>
          <p:cNvGrpSpPr/>
          <p:nvPr/>
        </p:nvGrpSpPr>
        <p:grpSpPr>
          <a:xfrm>
            <a:off x="759854" y="4535984"/>
            <a:ext cx="180000" cy="184666"/>
            <a:chOff x="1455830" y="939529"/>
            <a:chExt cx="180000" cy="184666"/>
          </a:xfrm>
        </p:grpSpPr>
        <p:sp>
          <p:nvSpPr>
            <p:cNvPr id="52"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3"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2</a:t>
              </a:r>
            </a:p>
          </p:txBody>
        </p:sp>
      </p:grpSp>
      <p:grpSp>
        <p:nvGrpSpPr>
          <p:cNvPr id="54" name="Grupo 24"/>
          <p:cNvGrpSpPr/>
          <p:nvPr/>
        </p:nvGrpSpPr>
        <p:grpSpPr>
          <a:xfrm>
            <a:off x="752856" y="4146704"/>
            <a:ext cx="180000" cy="184666"/>
            <a:chOff x="1455830" y="939529"/>
            <a:chExt cx="180000" cy="184666"/>
          </a:xfrm>
        </p:grpSpPr>
        <p:sp>
          <p:nvSpPr>
            <p:cNvPr id="5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57" name="Grupo 24"/>
          <p:cNvGrpSpPr/>
          <p:nvPr/>
        </p:nvGrpSpPr>
        <p:grpSpPr>
          <a:xfrm>
            <a:off x="770240" y="4851975"/>
            <a:ext cx="180000" cy="184666"/>
            <a:chOff x="1455830" y="939529"/>
            <a:chExt cx="180000" cy="184666"/>
          </a:xfrm>
        </p:grpSpPr>
        <p:sp>
          <p:nvSpPr>
            <p:cNvPr id="5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60" name="Grupo 24"/>
          <p:cNvGrpSpPr/>
          <p:nvPr/>
        </p:nvGrpSpPr>
        <p:grpSpPr>
          <a:xfrm>
            <a:off x="749400" y="5596001"/>
            <a:ext cx="180000" cy="184666"/>
            <a:chOff x="1455830" y="939529"/>
            <a:chExt cx="180000" cy="184666"/>
          </a:xfrm>
        </p:grpSpPr>
        <p:sp>
          <p:nvSpPr>
            <p:cNvPr id="61"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2"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grpSp>
        <p:nvGrpSpPr>
          <p:cNvPr id="63" name="Grupo 24"/>
          <p:cNvGrpSpPr/>
          <p:nvPr/>
        </p:nvGrpSpPr>
        <p:grpSpPr>
          <a:xfrm>
            <a:off x="774730" y="6430514"/>
            <a:ext cx="180000" cy="184666"/>
            <a:chOff x="1455830" y="939529"/>
            <a:chExt cx="180000" cy="184666"/>
          </a:xfrm>
        </p:grpSpPr>
        <p:sp>
          <p:nvSpPr>
            <p:cNvPr id="6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sp>
        <p:nvSpPr>
          <p:cNvPr id="73" name="TextBox 72"/>
          <p:cNvSpPr txBox="1"/>
          <p:nvPr/>
        </p:nvSpPr>
        <p:spPr>
          <a:xfrm>
            <a:off x="7902670" y="1427905"/>
            <a:ext cx="476412" cy="276999"/>
          </a:xfrm>
          <a:prstGeom prst="rect">
            <a:avLst/>
          </a:prstGeom>
          <a:noFill/>
        </p:spPr>
        <p:txBody>
          <a:bodyPr wrap="none" rtlCol="0">
            <a:spAutoFit/>
          </a:bodyPr>
          <a:lstStyle/>
          <a:p>
            <a:r>
              <a:rPr lang="en-US" sz="1200" dirty="0" err="1">
                <a:solidFill>
                  <a:schemeClr val="accent3">
                    <a:lumMod val="75000"/>
                  </a:schemeClr>
                </a:solidFill>
              </a:rPr>
              <a:t>Ohia</a:t>
            </a:r>
            <a:endParaRPr lang="en-CA" sz="1200" dirty="0">
              <a:solidFill>
                <a:schemeClr val="accent3">
                  <a:lumMod val="75000"/>
                </a:schemeClr>
              </a:solidFill>
            </a:endParaRPr>
          </a:p>
        </p:txBody>
      </p:sp>
      <p:sp>
        <p:nvSpPr>
          <p:cNvPr id="74" name="TextBox 73"/>
          <p:cNvSpPr txBox="1"/>
          <p:nvPr/>
        </p:nvSpPr>
        <p:spPr>
          <a:xfrm>
            <a:off x="7939499" y="1773909"/>
            <a:ext cx="417550" cy="276999"/>
          </a:xfrm>
          <a:prstGeom prst="rect">
            <a:avLst/>
          </a:prstGeom>
          <a:noFill/>
        </p:spPr>
        <p:txBody>
          <a:bodyPr wrap="none" rtlCol="0">
            <a:spAutoFit/>
          </a:bodyPr>
          <a:lstStyle/>
          <a:p>
            <a:r>
              <a:rPr lang="en-US" sz="1200" dirty="0">
                <a:solidFill>
                  <a:schemeClr val="accent3">
                    <a:lumMod val="75000"/>
                  </a:schemeClr>
                </a:solidFill>
              </a:rPr>
              <a:t>Koa</a:t>
            </a:r>
            <a:endParaRPr lang="en-CA" sz="1200" dirty="0">
              <a:solidFill>
                <a:schemeClr val="accent3">
                  <a:lumMod val="75000"/>
                </a:schemeClr>
              </a:solidFill>
            </a:endParaRPr>
          </a:p>
        </p:txBody>
      </p:sp>
      <p:grpSp>
        <p:nvGrpSpPr>
          <p:cNvPr id="2" name="Group 1"/>
          <p:cNvGrpSpPr/>
          <p:nvPr/>
        </p:nvGrpSpPr>
        <p:grpSpPr>
          <a:xfrm>
            <a:off x="7964393" y="2622992"/>
            <a:ext cx="830426" cy="477899"/>
            <a:chOff x="7964393" y="2622992"/>
            <a:chExt cx="830426" cy="477899"/>
          </a:xfrm>
        </p:grpSpPr>
        <p:grpSp>
          <p:nvGrpSpPr>
            <p:cNvPr id="77" name="Grupo 24"/>
            <p:cNvGrpSpPr/>
            <p:nvPr/>
          </p:nvGrpSpPr>
          <p:grpSpPr>
            <a:xfrm>
              <a:off x="8232396" y="2916225"/>
              <a:ext cx="180000" cy="184666"/>
              <a:chOff x="1455830" y="939529"/>
              <a:chExt cx="180000" cy="184666"/>
            </a:xfrm>
          </p:grpSpPr>
          <p:sp>
            <p:nvSpPr>
              <p:cNvPr id="7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sp>
          <p:nvSpPr>
            <p:cNvPr id="80" name="TextBox 79"/>
            <p:cNvSpPr txBox="1"/>
            <p:nvPr/>
          </p:nvSpPr>
          <p:spPr>
            <a:xfrm>
              <a:off x="7964393" y="2622992"/>
              <a:ext cx="476412" cy="276999"/>
            </a:xfrm>
            <a:prstGeom prst="rect">
              <a:avLst/>
            </a:prstGeom>
            <a:noFill/>
          </p:spPr>
          <p:txBody>
            <a:bodyPr wrap="none" rtlCol="0">
              <a:spAutoFit/>
            </a:bodyPr>
            <a:lstStyle/>
            <a:p>
              <a:r>
                <a:rPr lang="en-US" sz="1200" dirty="0" err="1">
                  <a:solidFill>
                    <a:schemeClr val="accent3">
                      <a:lumMod val="75000"/>
                    </a:schemeClr>
                  </a:solidFill>
                </a:rPr>
                <a:t>Ohia</a:t>
              </a:r>
              <a:endParaRPr lang="en-CA" sz="1200" dirty="0">
                <a:solidFill>
                  <a:schemeClr val="accent3">
                    <a:lumMod val="75000"/>
                  </a:schemeClr>
                </a:solidFill>
              </a:endParaRPr>
            </a:p>
          </p:txBody>
        </p:sp>
        <p:grpSp>
          <p:nvGrpSpPr>
            <p:cNvPr id="99" name="Grupo 24"/>
            <p:cNvGrpSpPr/>
            <p:nvPr/>
          </p:nvGrpSpPr>
          <p:grpSpPr>
            <a:xfrm>
              <a:off x="8614819" y="2894964"/>
              <a:ext cx="180000" cy="184666"/>
              <a:chOff x="1455830" y="939529"/>
              <a:chExt cx="180000" cy="184666"/>
            </a:xfrm>
          </p:grpSpPr>
          <p:sp>
            <p:nvSpPr>
              <p:cNvPr id="10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sp>
        <p:nvSpPr>
          <p:cNvPr id="113" name="Isosceles Triangle 112"/>
          <p:cNvSpPr/>
          <p:nvPr/>
        </p:nvSpPr>
        <p:spPr>
          <a:xfrm rot="5400000">
            <a:off x="1141360" y="792032"/>
            <a:ext cx="280517" cy="110265"/>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4" name="Isosceles Triangle 113"/>
          <p:cNvSpPr/>
          <p:nvPr/>
        </p:nvSpPr>
        <p:spPr>
          <a:xfrm rot="16200000" flipH="1">
            <a:off x="7661073" y="824582"/>
            <a:ext cx="280517" cy="110265"/>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4" name="Group 3"/>
          <p:cNvGrpSpPr/>
          <p:nvPr/>
        </p:nvGrpSpPr>
        <p:grpSpPr>
          <a:xfrm>
            <a:off x="7915632" y="3071122"/>
            <a:ext cx="871852" cy="428300"/>
            <a:chOff x="7915632" y="3071122"/>
            <a:chExt cx="871852" cy="428300"/>
          </a:xfrm>
        </p:grpSpPr>
        <p:grpSp>
          <p:nvGrpSpPr>
            <p:cNvPr id="108" name="Grupo 24"/>
            <p:cNvGrpSpPr/>
            <p:nvPr/>
          </p:nvGrpSpPr>
          <p:grpSpPr>
            <a:xfrm>
              <a:off x="8232396" y="3311531"/>
              <a:ext cx="180000" cy="184666"/>
              <a:chOff x="1455830" y="939529"/>
              <a:chExt cx="180000" cy="184666"/>
            </a:xfrm>
          </p:grpSpPr>
          <p:sp>
            <p:nvSpPr>
              <p:cNvPr id="11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sp>
          <p:nvSpPr>
            <p:cNvPr id="121" name="TextBox 120"/>
            <p:cNvSpPr txBox="1"/>
            <p:nvPr/>
          </p:nvSpPr>
          <p:spPr>
            <a:xfrm>
              <a:off x="7915632" y="3071122"/>
              <a:ext cx="468398" cy="276999"/>
            </a:xfrm>
            <a:prstGeom prst="rect">
              <a:avLst/>
            </a:prstGeom>
            <a:noFill/>
          </p:spPr>
          <p:txBody>
            <a:bodyPr wrap="none" rtlCol="0">
              <a:spAutoFit/>
            </a:bodyPr>
            <a:lstStyle/>
            <a:p>
              <a:r>
                <a:rPr lang="en-US" sz="1200" dirty="0">
                  <a:solidFill>
                    <a:schemeClr val="accent3">
                      <a:lumMod val="75000"/>
                    </a:schemeClr>
                  </a:solidFill>
                </a:rPr>
                <a:t>Milo</a:t>
              </a:r>
              <a:endParaRPr lang="en-CA" sz="1200" dirty="0">
                <a:solidFill>
                  <a:schemeClr val="accent3">
                    <a:lumMod val="75000"/>
                  </a:schemeClr>
                </a:solidFill>
              </a:endParaRPr>
            </a:p>
          </p:txBody>
        </p:sp>
        <p:grpSp>
          <p:nvGrpSpPr>
            <p:cNvPr id="122" name="Grupo 24"/>
            <p:cNvGrpSpPr/>
            <p:nvPr/>
          </p:nvGrpSpPr>
          <p:grpSpPr>
            <a:xfrm>
              <a:off x="8607484" y="3314756"/>
              <a:ext cx="180000" cy="184666"/>
              <a:chOff x="1455830" y="939529"/>
              <a:chExt cx="180000" cy="184666"/>
            </a:xfrm>
          </p:grpSpPr>
          <p:sp>
            <p:nvSpPr>
              <p:cNvPr id="123"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4"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grpSp>
        <p:nvGrpSpPr>
          <p:cNvPr id="125" name="Grupo 83"/>
          <p:cNvGrpSpPr/>
          <p:nvPr/>
        </p:nvGrpSpPr>
        <p:grpSpPr>
          <a:xfrm>
            <a:off x="3825713" y="1456853"/>
            <a:ext cx="1896637" cy="1200329"/>
            <a:chOff x="3571451" y="417091"/>
            <a:chExt cx="1896637" cy="1200329"/>
          </a:xfrm>
        </p:grpSpPr>
        <p:sp>
          <p:nvSpPr>
            <p:cNvPr id="126" name="TextBox 125"/>
            <p:cNvSpPr txBox="1"/>
            <p:nvPr/>
          </p:nvSpPr>
          <p:spPr>
            <a:xfrm>
              <a:off x="3632329" y="417091"/>
              <a:ext cx="1835759" cy="1200329"/>
            </a:xfrm>
            <a:prstGeom prst="rect">
              <a:avLst/>
            </a:prstGeom>
            <a:noFill/>
          </p:spPr>
          <p:txBody>
            <a:bodyPr wrap="none" rtlCol="0">
              <a:spAutoFit/>
            </a:bodyPr>
            <a:lstStyle/>
            <a:p>
              <a:r>
                <a:rPr lang="en-US" sz="7200" b="1" dirty="0">
                  <a:solidFill>
                    <a:srgbClr val="FF0000"/>
                  </a:solidFill>
                </a:rPr>
                <a:t>13.0</a:t>
              </a:r>
              <a:endParaRPr lang="en-CA" sz="7200" b="1" dirty="0">
                <a:solidFill>
                  <a:srgbClr val="FF0000"/>
                </a:solidFill>
              </a:endParaRPr>
            </a:p>
          </p:txBody>
        </p:sp>
        <p:sp>
          <p:nvSpPr>
            <p:cNvPr id="127" name="TextBox 126"/>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128" name="TextBox 127"/>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grpSp>
        <p:nvGrpSpPr>
          <p:cNvPr id="8" name="Group 7"/>
          <p:cNvGrpSpPr/>
          <p:nvPr/>
        </p:nvGrpSpPr>
        <p:grpSpPr>
          <a:xfrm>
            <a:off x="7891779" y="3456061"/>
            <a:ext cx="924031" cy="397045"/>
            <a:chOff x="7891779" y="3456061"/>
            <a:chExt cx="924031" cy="397045"/>
          </a:xfrm>
        </p:grpSpPr>
        <p:grpSp>
          <p:nvGrpSpPr>
            <p:cNvPr id="102" name="Grupo 24"/>
            <p:cNvGrpSpPr/>
            <p:nvPr/>
          </p:nvGrpSpPr>
          <p:grpSpPr>
            <a:xfrm>
              <a:off x="8635810" y="3651130"/>
              <a:ext cx="180000" cy="184666"/>
              <a:chOff x="1455830" y="939529"/>
              <a:chExt cx="180000" cy="184666"/>
            </a:xfrm>
          </p:grpSpPr>
          <p:sp>
            <p:nvSpPr>
              <p:cNvPr id="103"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sp>
          <p:nvSpPr>
            <p:cNvPr id="116" name="TextBox 115"/>
            <p:cNvSpPr txBox="1"/>
            <p:nvPr/>
          </p:nvSpPr>
          <p:spPr>
            <a:xfrm>
              <a:off x="7891779" y="3456061"/>
              <a:ext cx="417550" cy="276999"/>
            </a:xfrm>
            <a:prstGeom prst="rect">
              <a:avLst/>
            </a:prstGeom>
            <a:noFill/>
          </p:spPr>
          <p:txBody>
            <a:bodyPr wrap="none" rtlCol="0">
              <a:spAutoFit/>
            </a:bodyPr>
            <a:lstStyle/>
            <a:p>
              <a:r>
                <a:rPr lang="en-US" sz="1200" dirty="0">
                  <a:solidFill>
                    <a:schemeClr val="accent3">
                      <a:lumMod val="75000"/>
                    </a:schemeClr>
                  </a:solidFill>
                </a:rPr>
                <a:t>Koa</a:t>
              </a:r>
              <a:endParaRPr lang="en-CA" sz="1200" dirty="0">
                <a:solidFill>
                  <a:schemeClr val="accent3">
                    <a:lumMod val="75000"/>
                  </a:schemeClr>
                </a:solidFill>
              </a:endParaRPr>
            </a:p>
          </p:txBody>
        </p:sp>
        <p:grpSp>
          <p:nvGrpSpPr>
            <p:cNvPr id="117" name="Grupo 24"/>
            <p:cNvGrpSpPr/>
            <p:nvPr/>
          </p:nvGrpSpPr>
          <p:grpSpPr>
            <a:xfrm>
              <a:off x="8183827" y="3668440"/>
              <a:ext cx="180000" cy="184666"/>
              <a:chOff x="1455830" y="939529"/>
              <a:chExt cx="180000" cy="184666"/>
            </a:xfrm>
          </p:grpSpPr>
          <p:sp>
            <p:nvSpPr>
              <p:cNvPr id="11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grpSp>
      <p:pic>
        <p:nvPicPr>
          <p:cNvPr id="130" name="Imagen 51"/>
          <p:cNvPicPr>
            <a:picLocks noChangeAspect="1"/>
          </p:cNvPicPr>
          <p:nvPr/>
        </p:nvPicPr>
        <p:blipFill>
          <a:blip r:embed="rId9">
            <a:clrChange>
              <a:clrFrom>
                <a:srgbClr val="FEFEFE"/>
              </a:clrFrom>
              <a:clrTo>
                <a:srgbClr val="FEFEFE">
                  <a:alpha val="0"/>
                </a:srgbClr>
              </a:clrTo>
            </a:clrChange>
          </a:blip>
          <a:stretch>
            <a:fillRect/>
          </a:stretch>
        </p:blipFill>
        <p:spPr>
          <a:xfrm>
            <a:off x="6254160" y="3402475"/>
            <a:ext cx="685800" cy="1143000"/>
          </a:xfrm>
          <a:prstGeom prst="rect">
            <a:avLst/>
          </a:prstGeom>
        </p:spPr>
      </p:pic>
      <p:pic>
        <p:nvPicPr>
          <p:cNvPr id="131" name="Imagen 51"/>
          <p:cNvPicPr>
            <a:picLocks noChangeAspect="1"/>
          </p:cNvPicPr>
          <p:nvPr/>
        </p:nvPicPr>
        <p:blipFill>
          <a:blip r:embed="rId9">
            <a:clrChange>
              <a:clrFrom>
                <a:srgbClr val="FEFEFE"/>
              </a:clrFrom>
              <a:clrTo>
                <a:srgbClr val="FEFEFE">
                  <a:alpha val="0"/>
                </a:srgbClr>
              </a:clrTo>
            </a:clrChange>
          </a:blip>
          <a:stretch>
            <a:fillRect/>
          </a:stretch>
        </p:blipFill>
        <p:spPr>
          <a:xfrm>
            <a:off x="7388856" y="3407127"/>
            <a:ext cx="685800" cy="1143000"/>
          </a:xfrm>
          <a:prstGeom prst="rect">
            <a:avLst/>
          </a:prstGeom>
        </p:spPr>
      </p:pic>
      <p:grpSp>
        <p:nvGrpSpPr>
          <p:cNvPr id="133" name="Grupo 83"/>
          <p:cNvGrpSpPr/>
          <p:nvPr/>
        </p:nvGrpSpPr>
        <p:grpSpPr>
          <a:xfrm>
            <a:off x="3830528" y="1463945"/>
            <a:ext cx="1749774" cy="1200329"/>
            <a:chOff x="3571451" y="417091"/>
            <a:chExt cx="1749774" cy="1200329"/>
          </a:xfrm>
        </p:grpSpPr>
        <p:sp>
          <p:nvSpPr>
            <p:cNvPr id="134" name="TextBox 133"/>
            <p:cNvSpPr txBox="1"/>
            <p:nvPr/>
          </p:nvSpPr>
          <p:spPr>
            <a:xfrm>
              <a:off x="3632329" y="417091"/>
              <a:ext cx="1649811" cy="1200329"/>
            </a:xfrm>
            <a:prstGeom prst="rect">
              <a:avLst/>
            </a:prstGeom>
            <a:noFill/>
          </p:spPr>
          <p:txBody>
            <a:bodyPr wrap="none" rtlCol="0">
              <a:spAutoFit/>
            </a:bodyPr>
            <a:lstStyle/>
            <a:p>
              <a:r>
                <a:rPr lang="en-US" sz="7200" b="1" dirty="0">
                  <a:solidFill>
                    <a:srgbClr val="FF0000"/>
                  </a:solidFill>
                </a:rPr>
                <a:t>-2.0</a:t>
              </a:r>
              <a:endParaRPr lang="en-CA" sz="7200" b="1" dirty="0">
                <a:solidFill>
                  <a:srgbClr val="FF0000"/>
                </a:solidFill>
              </a:endParaRPr>
            </a:p>
          </p:txBody>
        </p:sp>
        <p:sp>
          <p:nvSpPr>
            <p:cNvPr id="135" name="TextBox 134"/>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136" name="TextBox 135"/>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sp>
        <p:nvSpPr>
          <p:cNvPr id="137" name="TextBox 28"/>
          <p:cNvSpPr txBox="1"/>
          <p:nvPr/>
        </p:nvSpPr>
        <p:spPr>
          <a:xfrm>
            <a:off x="-19753" y="-29070"/>
            <a:ext cx="1864408" cy="276999"/>
          </a:xfrm>
          <a:prstGeom prst="rect">
            <a:avLst/>
          </a:prstGeom>
          <a:noFill/>
        </p:spPr>
        <p:txBody>
          <a:bodyPr wrap="square" rtlCol="0">
            <a:spAutoFit/>
          </a:bodyPr>
          <a:lstStyle/>
          <a:p>
            <a:r>
              <a:rPr lang="en-US" sz="1200" b="1" dirty="0" err="1">
                <a:solidFill>
                  <a:srgbClr val="0070C0"/>
                </a:solidFill>
                <a:latin typeface="Aharoni" panose="02010803020104030203" pitchFamily="2" charset="-79"/>
                <a:cs typeface="Aharoni" panose="02010803020104030203" pitchFamily="2" charset="-79"/>
              </a:rPr>
              <a:t>Mora</a:t>
            </a:r>
            <a:r>
              <a:rPr lang="en-US" sz="1200" b="1" dirty="0" err="1">
                <a:solidFill>
                  <a:schemeClr val="tx2">
                    <a:lumMod val="75000"/>
                  </a:schemeClr>
                </a:solidFill>
                <a:latin typeface="Aharoni" panose="02010803020104030203" pitchFamily="2" charset="-79"/>
                <a:cs typeface="Aharoni" panose="02010803020104030203" pitchFamily="2" charset="-79"/>
              </a:rPr>
              <a:t>Lab</a:t>
            </a:r>
            <a:endParaRPr lang="en-CA" sz="1200" b="1" dirty="0">
              <a:solidFill>
                <a:schemeClr val="tx2">
                  <a:lumMod val="75000"/>
                </a:schemeClr>
              </a:solidFill>
              <a:latin typeface="Aharoni" panose="02010803020104030203" pitchFamily="2" charset="-79"/>
              <a:cs typeface="Aharoni" panose="02010803020104030203" pitchFamily="2" charset="-79"/>
            </a:endParaRPr>
          </a:p>
        </p:txBody>
      </p:sp>
      <p:grpSp>
        <p:nvGrpSpPr>
          <p:cNvPr id="147" name="Grupo 24"/>
          <p:cNvGrpSpPr/>
          <p:nvPr/>
        </p:nvGrpSpPr>
        <p:grpSpPr>
          <a:xfrm>
            <a:off x="8632702" y="1727502"/>
            <a:ext cx="180000" cy="184666"/>
            <a:chOff x="1455830" y="939529"/>
            <a:chExt cx="180000" cy="184666"/>
          </a:xfrm>
        </p:grpSpPr>
        <p:sp>
          <p:nvSpPr>
            <p:cNvPr id="14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4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150" name="Grupo 24"/>
          <p:cNvGrpSpPr/>
          <p:nvPr/>
        </p:nvGrpSpPr>
        <p:grpSpPr>
          <a:xfrm>
            <a:off x="8620344" y="2064568"/>
            <a:ext cx="180000" cy="184666"/>
            <a:chOff x="1455830" y="939529"/>
            <a:chExt cx="180000" cy="184666"/>
          </a:xfrm>
        </p:grpSpPr>
        <p:sp>
          <p:nvSpPr>
            <p:cNvPr id="151"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52"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pic>
        <p:nvPicPr>
          <p:cNvPr id="153" name="Imagen 49"/>
          <p:cNvPicPr>
            <a:picLocks noChangeAspect="1"/>
          </p:cNvPicPr>
          <p:nvPr/>
        </p:nvPicPr>
        <p:blipFill>
          <a:blip r:embed="rId9">
            <a:clrChange>
              <a:clrFrom>
                <a:srgbClr val="FEFEFE"/>
              </a:clrFrom>
              <a:clrTo>
                <a:srgbClr val="FEFEFE">
                  <a:alpha val="0"/>
                </a:srgbClr>
              </a:clrTo>
            </a:clrChange>
          </a:blip>
          <a:stretch>
            <a:fillRect/>
          </a:stretch>
        </p:blipFill>
        <p:spPr>
          <a:xfrm>
            <a:off x="6868423" y="3815359"/>
            <a:ext cx="457910" cy="763183"/>
          </a:xfrm>
          <a:prstGeom prst="rect">
            <a:avLst/>
          </a:prstGeom>
        </p:spPr>
      </p:pic>
      <p:pic>
        <p:nvPicPr>
          <p:cNvPr id="155" name="Imagen 51"/>
          <p:cNvPicPr>
            <a:picLocks noChangeAspect="1"/>
          </p:cNvPicPr>
          <p:nvPr/>
        </p:nvPicPr>
        <p:blipFill>
          <a:blip r:embed="rId9">
            <a:clrChange>
              <a:clrFrom>
                <a:srgbClr val="FEFEFE"/>
              </a:clrFrom>
              <a:clrTo>
                <a:srgbClr val="FEFEFE">
                  <a:alpha val="0"/>
                </a:srgbClr>
              </a:clrTo>
            </a:clrChange>
          </a:blip>
          <a:stretch>
            <a:fillRect/>
          </a:stretch>
        </p:blipFill>
        <p:spPr>
          <a:xfrm>
            <a:off x="5760747" y="3339156"/>
            <a:ext cx="685800" cy="1143000"/>
          </a:xfrm>
          <a:prstGeom prst="rect">
            <a:avLst/>
          </a:prstGeom>
        </p:spPr>
      </p:pic>
      <p:pic>
        <p:nvPicPr>
          <p:cNvPr id="156" name="Imagen 49"/>
          <p:cNvPicPr>
            <a:picLocks noChangeAspect="1"/>
          </p:cNvPicPr>
          <p:nvPr/>
        </p:nvPicPr>
        <p:blipFill>
          <a:blip r:embed="rId9">
            <a:clrChange>
              <a:clrFrom>
                <a:srgbClr val="FEFEFE"/>
              </a:clrFrom>
              <a:clrTo>
                <a:srgbClr val="FEFEFE">
                  <a:alpha val="0"/>
                </a:srgbClr>
              </a:clrTo>
            </a:clrChange>
          </a:blip>
          <a:stretch>
            <a:fillRect/>
          </a:stretch>
        </p:blipFill>
        <p:spPr>
          <a:xfrm>
            <a:off x="6671289" y="3643857"/>
            <a:ext cx="457910" cy="763183"/>
          </a:xfrm>
          <a:prstGeom prst="rect">
            <a:avLst/>
          </a:prstGeom>
        </p:spPr>
      </p:pic>
      <p:pic>
        <p:nvPicPr>
          <p:cNvPr id="157" name="Imagen 49"/>
          <p:cNvPicPr>
            <a:picLocks noChangeAspect="1"/>
          </p:cNvPicPr>
          <p:nvPr/>
        </p:nvPicPr>
        <p:blipFill>
          <a:blip r:embed="rId9">
            <a:clrChange>
              <a:clrFrom>
                <a:srgbClr val="FEFEFE"/>
              </a:clrFrom>
              <a:clrTo>
                <a:srgbClr val="FEFEFE">
                  <a:alpha val="0"/>
                </a:srgbClr>
              </a:clrTo>
            </a:clrChange>
          </a:blip>
          <a:stretch>
            <a:fillRect/>
          </a:stretch>
        </p:blipFill>
        <p:spPr>
          <a:xfrm>
            <a:off x="6254160" y="3625875"/>
            <a:ext cx="457910" cy="763183"/>
          </a:xfrm>
          <a:prstGeom prst="rect">
            <a:avLst/>
          </a:prstGeom>
        </p:spPr>
      </p:pic>
      <p:pic>
        <p:nvPicPr>
          <p:cNvPr id="158" name="Imagen 49"/>
          <p:cNvPicPr>
            <a:picLocks noChangeAspect="1"/>
          </p:cNvPicPr>
          <p:nvPr/>
        </p:nvPicPr>
        <p:blipFill>
          <a:blip r:embed="rId9">
            <a:clrChange>
              <a:clrFrom>
                <a:srgbClr val="FEFEFE"/>
              </a:clrFrom>
              <a:clrTo>
                <a:srgbClr val="FEFEFE">
                  <a:alpha val="0"/>
                </a:srgbClr>
              </a:clrTo>
            </a:clrChange>
          </a:blip>
          <a:stretch>
            <a:fillRect/>
          </a:stretch>
        </p:blipFill>
        <p:spPr>
          <a:xfrm>
            <a:off x="7097378" y="3782292"/>
            <a:ext cx="457910" cy="763183"/>
          </a:xfrm>
          <a:prstGeom prst="rect">
            <a:avLst/>
          </a:prstGeom>
        </p:spPr>
      </p:pic>
      <p:pic>
        <p:nvPicPr>
          <p:cNvPr id="159" name="Imagen 49"/>
          <p:cNvPicPr>
            <a:picLocks noChangeAspect="1"/>
          </p:cNvPicPr>
          <p:nvPr/>
        </p:nvPicPr>
        <p:blipFill>
          <a:blip r:embed="rId9">
            <a:clrChange>
              <a:clrFrom>
                <a:srgbClr val="FEFEFE"/>
              </a:clrFrom>
              <a:clrTo>
                <a:srgbClr val="FEFEFE">
                  <a:alpha val="0"/>
                </a:srgbClr>
              </a:clrTo>
            </a:clrChange>
          </a:blip>
          <a:stretch>
            <a:fillRect/>
          </a:stretch>
        </p:blipFill>
        <p:spPr>
          <a:xfrm>
            <a:off x="7481589" y="3643012"/>
            <a:ext cx="457910" cy="763183"/>
          </a:xfrm>
          <a:prstGeom prst="rect">
            <a:avLst/>
          </a:prstGeom>
        </p:spPr>
      </p:pic>
      <p:pic>
        <p:nvPicPr>
          <p:cNvPr id="160" name="Imagen 49"/>
          <p:cNvPicPr>
            <a:picLocks noChangeAspect="1"/>
          </p:cNvPicPr>
          <p:nvPr/>
        </p:nvPicPr>
        <p:blipFill>
          <a:blip r:embed="rId9">
            <a:clrChange>
              <a:clrFrom>
                <a:srgbClr val="FEFEFE"/>
              </a:clrFrom>
              <a:clrTo>
                <a:srgbClr val="FEFEFE">
                  <a:alpha val="0"/>
                </a:srgbClr>
              </a:clrTo>
            </a:clrChange>
          </a:blip>
          <a:stretch>
            <a:fillRect/>
          </a:stretch>
        </p:blipFill>
        <p:spPr>
          <a:xfrm>
            <a:off x="6442334" y="3365545"/>
            <a:ext cx="457910" cy="763183"/>
          </a:xfrm>
          <a:prstGeom prst="rect">
            <a:avLst/>
          </a:prstGeom>
        </p:spPr>
      </p:pic>
      <p:pic>
        <p:nvPicPr>
          <p:cNvPr id="161" name="Imagen 49"/>
          <p:cNvPicPr>
            <a:picLocks noChangeAspect="1"/>
          </p:cNvPicPr>
          <p:nvPr/>
        </p:nvPicPr>
        <p:blipFill>
          <a:blip r:embed="rId9">
            <a:clrChange>
              <a:clrFrom>
                <a:srgbClr val="FEFEFE"/>
              </a:clrFrom>
              <a:clrTo>
                <a:srgbClr val="FEFEFE">
                  <a:alpha val="0"/>
                </a:srgbClr>
              </a:clrTo>
            </a:clrChange>
          </a:blip>
          <a:stretch>
            <a:fillRect/>
          </a:stretch>
        </p:blipFill>
        <p:spPr>
          <a:xfrm>
            <a:off x="6868423" y="3503980"/>
            <a:ext cx="457910" cy="763183"/>
          </a:xfrm>
          <a:prstGeom prst="rect">
            <a:avLst/>
          </a:prstGeom>
        </p:spPr>
      </p:pic>
      <p:pic>
        <p:nvPicPr>
          <p:cNvPr id="162" name="Imagen 49"/>
          <p:cNvPicPr>
            <a:picLocks noChangeAspect="1"/>
          </p:cNvPicPr>
          <p:nvPr/>
        </p:nvPicPr>
        <p:blipFill>
          <a:blip r:embed="rId9">
            <a:clrChange>
              <a:clrFrom>
                <a:srgbClr val="FEFEFE"/>
              </a:clrFrom>
              <a:clrTo>
                <a:srgbClr val="FEFEFE">
                  <a:alpha val="0"/>
                </a:srgbClr>
              </a:clrTo>
            </a:clrChange>
          </a:blip>
          <a:stretch>
            <a:fillRect/>
          </a:stretch>
        </p:blipFill>
        <p:spPr>
          <a:xfrm>
            <a:off x="7252634" y="3364700"/>
            <a:ext cx="457910" cy="763183"/>
          </a:xfrm>
          <a:prstGeom prst="rect">
            <a:avLst/>
          </a:prstGeom>
        </p:spPr>
      </p:pic>
      <p:sp>
        <p:nvSpPr>
          <p:cNvPr id="109" name="TextBox 108"/>
          <p:cNvSpPr txBox="1"/>
          <p:nvPr/>
        </p:nvSpPr>
        <p:spPr>
          <a:xfrm>
            <a:off x="317918" y="5835886"/>
            <a:ext cx="710772" cy="276999"/>
          </a:xfrm>
          <a:prstGeom prst="rect">
            <a:avLst/>
          </a:prstGeom>
          <a:solidFill>
            <a:schemeClr val="bg1"/>
          </a:solidFill>
        </p:spPr>
        <p:txBody>
          <a:bodyPr wrap="none" rtlCol="0">
            <a:spAutoFit/>
          </a:bodyPr>
          <a:lstStyle/>
          <a:p>
            <a:r>
              <a:rPr lang="en-US" sz="1200" dirty="0"/>
              <a:t>Garbage</a:t>
            </a:r>
            <a:endParaRPr lang="en-CA" sz="1200" dirty="0"/>
          </a:p>
        </p:txBody>
      </p:sp>
      <p:grpSp>
        <p:nvGrpSpPr>
          <p:cNvPr id="110" name="Group 109"/>
          <p:cNvGrpSpPr/>
          <p:nvPr/>
        </p:nvGrpSpPr>
        <p:grpSpPr>
          <a:xfrm>
            <a:off x="1406579" y="3859645"/>
            <a:ext cx="2089280" cy="1179751"/>
            <a:chOff x="1451029" y="4850245"/>
            <a:chExt cx="2089280" cy="1179751"/>
          </a:xfrm>
        </p:grpSpPr>
        <p:sp>
          <p:nvSpPr>
            <p:cNvPr id="111" name="Cloud Callout 110"/>
            <p:cNvSpPr/>
            <p:nvPr/>
          </p:nvSpPr>
          <p:spPr>
            <a:xfrm rot="315896">
              <a:off x="1905470" y="5888781"/>
              <a:ext cx="192584" cy="73169"/>
            </a:xfrm>
            <a:prstGeom prst="cloudCallout">
              <a:avLst/>
            </a:prstGeom>
            <a:solidFill>
              <a:schemeClr val="bg1">
                <a:lumMod val="50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12" name="Imagen 53"/>
            <p:cNvPicPr>
              <a:picLocks noChangeAspect="1"/>
            </p:cNvPicPr>
            <p:nvPr/>
          </p:nvPicPr>
          <p:blipFill>
            <a:blip r:embed="rId10">
              <a:clrChange>
                <a:clrFrom>
                  <a:srgbClr val="FFFFFF"/>
                </a:clrFrom>
                <a:clrTo>
                  <a:srgbClr val="FFFFFF">
                    <a:alpha val="0"/>
                  </a:srgbClr>
                </a:clrTo>
              </a:clrChange>
            </a:blip>
            <a:stretch>
              <a:fillRect/>
            </a:stretch>
          </p:blipFill>
          <p:spPr>
            <a:xfrm>
              <a:off x="2038812" y="5694080"/>
              <a:ext cx="517706" cy="335916"/>
            </a:xfrm>
            <a:prstGeom prst="rect">
              <a:avLst/>
            </a:prstGeom>
          </p:spPr>
        </p:pic>
        <p:pic>
          <p:nvPicPr>
            <p:cNvPr id="132" name="Picture 2"/>
            <p:cNvPicPr>
              <a:picLocks noChangeAspect="1" noChangeArrowheads="1"/>
            </p:cNvPicPr>
            <p:nvPr/>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721159" y="5262415"/>
              <a:ext cx="819150" cy="69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9" name="Cloud Callout 138"/>
            <p:cNvSpPr/>
            <p:nvPr/>
          </p:nvSpPr>
          <p:spPr>
            <a:xfrm rot="16200000">
              <a:off x="2859573" y="50832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40" name="Imagen 16"/>
            <p:cNvPicPr>
              <a:picLocks noChangeAspect="1"/>
            </p:cNvPicPr>
            <p:nvPr/>
          </p:nvPicPr>
          <p:blipFill>
            <a:blip r:embed="rId12"/>
            <a:stretch>
              <a:fillRect/>
            </a:stretch>
          </p:blipFill>
          <p:spPr>
            <a:xfrm rot="2740276">
              <a:off x="2217749" y="4854484"/>
              <a:ext cx="576576" cy="568097"/>
            </a:xfrm>
            <a:prstGeom prst="rect">
              <a:avLst/>
            </a:prstGeom>
          </p:spPr>
        </p:pic>
        <p:sp>
          <p:nvSpPr>
            <p:cNvPr id="141" name="Cloud Callout 140"/>
            <p:cNvSpPr/>
            <p:nvPr/>
          </p:nvSpPr>
          <p:spPr>
            <a:xfrm rot="19178395">
              <a:off x="2101397" y="5321141"/>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42" name="Picture 141"/>
            <p:cNvPicPr>
              <a:picLocks noChangeAspect="1"/>
            </p:cNvPicPr>
            <p:nvPr/>
          </p:nvPicPr>
          <p:blipFill>
            <a:blip r:embed="rId13" cstate="print">
              <a:clrChange>
                <a:clrFrom>
                  <a:srgbClr val="FDFDFD"/>
                </a:clrFrom>
                <a:clrTo>
                  <a:srgbClr val="FDFDFD">
                    <a:alpha val="0"/>
                  </a:srgbClr>
                </a:clrTo>
              </a:clrChange>
              <a:extLst>
                <a:ext uri="{28A0092B-C50C-407E-A947-70E740481C1C}">
                  <a14:useLocalDpi xmlns:a14="http://schemas.microsoft.com/office/drawing/2010/main" val="0"/>
                </a:ext>
              </a:extLst>
            </a:blip>
            <a:stretch>
              <a:fillRect/>
            </a:stretch>
          </p:blipFill>
          <p:spPr>
            <a:xfrm flipH="1">
              <a:off x="2453270" y="5557246"/>
              <a:ext cx="361053" cy="331736"/>
            </a:xfrm>
            <a:prstGeom prst="rect">
              <a:avLst/>
            </a:prstGeom>
          </p:spPr>
        </p:pic>
        <p:sp>
          <p:nvSpPr>
            <p:cNvPr id="143" name="Cloud Callout 142"/>
            <p:cNvSpPr/>
            <p:nvPr/>
          </p:nvSpPr>
          <p:spPr>
            <a:xfrm rot="16200000">
              <a:off x="2498862" y="5543826"/>
              <a:ext cx="187326" cy="55459"/>
            </a:xfrm>
            <a:prstGeom prst="cloudCallou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44" name="Picture 5"/>
            <p:cNvPicPr>
              <a:picLocks noChangeAspect="1" noChangeArrowheads="1"/>
            </p:cNvPicPr>
            <p:nvPr/>
          </p:nvPicPr>
          <p:blipFill>
            <a:blip r:embed="rId1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51029" y="5336245"/>
              <a:ext cx="580431" cy="5762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5" name="Cloud Callout 144"/>
            <p:cNvSpPr/>
            <p:nvPr/>
          </p:nvSpPr>
          <p:spPr>
            <a:xfrm rot="16200000">
              <a:off x="1570524" y="53245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46" name="TextBox 145"/>
          <p:cNvSpPr txBox="1"/>
          <p:nvPr/>
        </p:nvSpPr>
        <p:spPr>
          <a:xfrm>
            <a:off x="1371600" y="6413500"/>
            <a:ext cx="1021626" cy="369332"/>
          </a:xfrm>
          <a:prstGeom prst="rect">
            <a:avLst/>
          </a:prstGeom>
          <a:noFill/>
        </p:spPr>
        <p:txBody>
          <a:bodyPr wrap="none" rtlCol="0">
            <a:spAutoFit/>
          </a:bodyPr>
          <a:lstStyle/>
          <a:p>
            <a:r>
              <a:rPr lang="en-US" dirty="0"/>
              <a:t>Pollution</a:t>
            </a:r>
          </a:p>
        </p:txBody>
      </p:sp>
      <p:sp>
        <p:nvSpPr>
          <p:cNvPr id="154" name="TextBox 153"/>
          <p:cNvSpPr txBox="1"/>
          <p:nvPr/>
        </p:nvSpPr>
        <p:spPr>
          <a:xfrm>
            <a:off x="1219200" y="3441700"/>
            <a:ext cx="1624034" cy="646331"/>
          </a:xfrm>
          <a:prstGeom prst="rect">
            <a:avLst/>
          </a:prstGeom>
          <a:noFill/>
        </p:spPr>
        <p:txBody>
          <a:bodyPr wrap="none" rtlCol="0">
            <a:spAutoFit/>
          </a:bodyPr>
          <a:lstStyle/>
          <a:p>
            <a:r>
              <a:rPr lang="en-US" dirty="0"/>
              <a:t>Climate change</a:t>
            </a:r>
          </a:p>
          <a:p>
            <a:r>
              <a:rPr lang="en-US" dirty="0"/>
              <a:t>Habitat lost</a:t>
            </a:r>
          </a:p>
        </p:txBody>
      </p:sp>
      <p:sp>
        <p:nvSpPr>
          <p:cNvPr id="163" name="TextBox 162"/>
          <p:cNvSpPr txBox="1"/>
          <p:nvPr/>
        </p:nvSpPr>
        <p:spPr>
          <a:xfrm>
            <a:off x="1225551" y="5524500"/>
            <a:ext cx="1748364" cy="369332"/>
          </a:xfrm>
          <a:prstGeom prst="rect">
            <a:avLst/>
          </a:prstGeom>
          <a:noFill/>
        </p:spPr>
        <p:txBody>
          <a:bodyPr wrap="none" rtlCol="0">
            <a:spAutoFit/>
          </a:bodyPr>
          <a:lstStyle/>
          <a:p>
            <a:r>
              <a:rPr lang="en-US" dirty="0"/>
              <a:t>Overexploitation</a:t>
            </a:r>
          </a:p>
        </p:txBody>
      </p:sp>
      <p:sp>
        <p:nvSpPr>
          <p:cNvPr id="164" name="TextBox 163"/>
          <p:cNvSpPr txBox="1"/>
          <p:nvPr/>
        </p:nvSpPr>
        <p:spPr>
          <a:xfrm>
            <a:off x="1416050" y="2336800"/>
            <a:ext cx="1624034" cy="369332"/>
          </a:xfrm>
          <a:prstGeom prst="rect">
            <a:avLst/>
          </a:prstGeom>
          <a:noFill/>
        </p:spPr>
        <p:txBody>
          <a:bodyPr wrap="none" rtlCol="0">
            <a:spAutoFit/>
          </a:bodyPr>
          <a:lstStyle/>
          <a:p>
            <a:r>
              <a:rPr lang="en-US" dirty="0"/>
              <a:t>Climate change</a:t>
            </a:r>
          </a:p>
        </p:txBody>
      </p:sp>
    </p:spTree>
    <p:custDataLst>
      <p:tags r:id="rId1"/>
    </p:custDataLst>
    <p:extLst>
      <p:ext uri="{BB962C8B-B14F-4D97-AF65-F5344CB8AC3E}">
        <p14:creationId xmlns:p14="http://schemas.microsoft.com/office/powerpoint/2010/main" val="2492152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wipe(down)">
                                      <p:cBhvr>
                                        <p:cTn id="7" dur="500"/>
                                        <p:tgtEl>
                                          <p:spTgt spid="130"/>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31"/>
                                        </p:tgtEl>
                                        <p:attrNameLst>
                                          <p:attrName>style.visibility</p:attrName>
                                        </p:attrNameLst>
                                      </p:cBhvr>
                                      <p:to>
                                        <p:strVal val="visible"/>
                                      </p:to>
                                    </p:set>
                                    <p:animEffect transition="in" filter="wipe(down)">
                                      <p:cBhvr>
                                        <p:cTn id="11" dur="500"/>
                                        <p:tgtEl>
                                          <p:spTgt spid="131"/>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153"/>
                                        </p:tgtEl>
                                        <p:attrNameLst>
                                          <p:attrName>style.visibility</p:attrName>
                                        </p:attrNameLst>
                                      </p:cBhvr>
                                      <p:to>
                                        <p:strVal val="visible"/>
                                      </p:to>
                                    </p:set>
                                    <p:animEffect transition="in" filter="wipe(down)">
                                      <p:cBhvr>
                                        <p:cTn id="15" dur="500"/>
                                        <p:tgtEl>
                                          <p:spTgt spid="153"/>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xit" presetSubtype="32" fill="hold" nodeType="clickEffect">
                                  <p:stCondLst>
                                    <p:cond delay="0"/>
                                  </p:stCondLst>
                                  <p:childTnLst>
                                    <p:anim calcmode="lin" valueType="num">
                                      <p:cBhvr>
                                        <p:cTn id="19" dur="500"/>
                                        <p:tgtEl>
                                          <p:spTgt spid="125"/>
                                        </p:tgtEl>
                                        <p:attrNameLst>
                                          <p:attrName>ppt_w</p:attrName>
                                        </p:attrNameLst>
                                      </p:cBhvr>
                                      <p:tavLst>
                                        <p:tav tm="0">
                                          <p:val>
                                            <p:strVal val="ppt_w"/>
                                          </p:val>
                                        </p:tav>
                                        <p:tav tm="100000">
                                          <p:val>
                                            <p:fltVal val="0"/>
                                          </p:val>
                                        </p:tav>
                                      </p:tavLst>
                                    </p:anim>
                                    <p:anim calcmode="lin" valueType="num">
                                      <p:cBhvr>
                                        <p:cTn id="20" dur="500"/>
                                        <p:tgtEl>
                                          <p:spTgt spid="125"/>
                                        </p:tgtEl>
                                        <p:attrNameLst>
                                          <p:attrName>ppt_h</p:attrName>
                                        </p:attrNameLst>
                                      </p:cBhvr>
                                      <p:tavLst>
                                        <p:tav tm="0">
                                          <p:val>
                                            <p:strVal val="ppt_h"/>
                                          </p:val>
                                        </p:tav>
                                        <p:tav tm="100000">
                                          <p:val>
                                            <p:fltVal val="0"/>
                                          </p:val>
                                        </p:tav>
                                      </p:tavLst>
                                    </p:anim>
                                    <p:animEffect transition="out" filter="fade">
                                      <p:cBhvr>
                                        <p:cTn id="21" dur="500"/>
                                        <p:tgtEl>
                                          <p:spTgt spid="125"/>
                                        </p:tgtEl>
                                      </p:cBhvr>
                                    </p:animEffect>
                                    <p:set>
                                      <p:cBhvr>
                                        <p:cTn id="22" dur="1" fill="hold">
                                          <p:stCondLst>
                                            <p:cond delay="499"/>
                                          </p:stCondLst>
                                        </p:cTn>
                                        <p:tgtEl>
                                          <p:spTgt spid="125"/>
                                        </p:tgtEl>
                                        <p:attrNameLst>
                                          <p:attrName>style.visibility</p:attrName>
                                        </p:attrNameLst>
                                      </p:cBhvr>
                                      <p:to>
                                        <p:strVal val="hidden"/>
                                      </p:to>
                                    </p:set>
                                  </p:childTnLst>
                                </p:cTn>
                              </p:par>
                            </p:childTnLst>
                          </p:cTn>
                        </p:par>
                        <p:par>
                          <p:cTn id="23" fill="hold">
                            <p:stCondLst>
                              <p:cond delay="500"/>
                            </p:stCondLst>
                            <p:childTnLst>
                              <p:par>
                                <p:cTn id="24" presetID="53" presetClass="entr" presetSubtype="16" fill="hold" nodeType="afterEffect">
                                  <p:stCondLst>
                                    <p:cond delay="0"/>
                                  </p:stCondLst>
                                  <p:childTnLst>
                                    <p:set>
                                      <p:cBhvr>
                                        <p:cTn id="25" dur="1" fill="hold">
                                          <p:stCondLst>
                                            <p:cond delay="0"/>
                                          </p:stCondLst>
                                        </p:cTn>
                                        <p:tgtEl>
                                          <p:spTgt spid="133"/>
                                        </p:tgtEl>
                                        <p:attrNameLst>
                                          <p:attrName>style.visibility</p:attrName>
                                        </p:attrNameLst>
                                      </p:cBhvr>
                                      <p:to>
                                        <p:strVal val="visible"/>
                                      </p:to>
                                    </p:set>
                                    <p:anim calcmode="lin" valueType="num">
                                      <p:cBhvr>
                                        <p:cTn id="26" dur="500" fill="hold"/>
                                        <p:tgtEl>
                                          <p:spTgt spid="133"/>
                                        </p:tgtEl>
                                        <p:attrNameLst>
                                          <p:attrName>ppt_w</p:attrName>
                                        </p:attrNameLst>
                                      </p:cBhvr>
                                      <p:tavLst>
                                        <p:tav tm="0">
                                          <p:val>
                                            <p:fltVal val="0"/>
                                          </p:val>
                                        </p:tav>
                                        <p:tav tm="100000">
                                          <p:val>
                                            <p:strVal val="#ppt_w"/>
                                          </p:val>
                                        </p:tav>
                                      </p:tavLst>
                                    </p:anim>
                                    <p:anim calcmode="lin" valueType="num">
                                      <p:cBhvr>
                                        <p:cTn id="27" dur="500" fill="hold"/>
                                        <p:tgtEl>
                                          <p:spTgt spid="133"/>
                                        </p:tgtEl>
                                        <p:attrNameLst>
                                          <p:attrName>ppt_h</p:attrName>
                                        </p:attrNameLst>
                                      </p:cBhvr>
                                      <p:tavLst>
                                        <p:tav tm="0">
                                          <p:val>
                                            <p:fltVal val="0"/>
                                          </p:val>
                                        </p:tav>
                                        <p:tav tm="100000">
                                          <p:val>
                                            <p:strVal val="#ppt_h"/>
                                          </p:val>
                                        </p:tav>
                                      </p:tavLst>
                                    </p:anim>
                                    <p:animEffect transition="in" filter="fade">
                                      <p:cBhvr>
                                        <p:cTn id="28"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15632" y="655440"/>
            <a:ext cx="1238250" cy="6486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5" name="Rounded Rectangle 124"/>
          <p:cNvSpPr/>
          <p:nvPr/>
        </p:nvSpPr>
        <p:spPr>
          <a:xfrm>
            <a:off x="7598887" y="651755"/>
            <a:ext cx="2067630" cy="430519"/>
          </a:xfrm>
          <a:prstGeom prst="roundRect">
            <a:avLst>
              <a:gd name="adj" fmla="val 5000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25000"/>
                  </a:schemeClr>
                </a:solidFill>
              </a:rPr>
              <a:t>&lt; Your goods</a:t>
            </a:r>
            <a:endParaRPr lang="en-CA" dirty="0">
              <a:solidFill>
                <a:schemeClr val="bg2">
                  <a:lumMod val="25000"/>
                </a:schemeClr>
              </a:solidFill>
            </a:endParaRPr>
          </a:p>
        </p:txBody>
      </p:sp>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879" y="648817"/>
            <a:ext cx="1143607" cy="60932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260842">
            <a:off x="1969192" y="4328550"/>
            <a:ext cx="5354638" cy="1046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642543" y="4751782"/>
            <a:ext cx="2024150" cy="1678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16"/>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56928" y="4259840"/>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8" name="Grupo 84"/>
          <p:cNvGrpSpPr/>
          <p:nvPr/>
        </p:nvGrpSpPr>
        <p:grpSpPr>
          <a:xfrm>
            <a:off x="4206609" y="3325962"/>
            <a:ext cx="991117" cy="869622"/>
            <a:chOff x="5381529" y="75373"/>
            <a:chExt cx="1800000" cy="1625807"/>
          </a:xfrm>
        </p:grpSpPr>
        <p:pic>
          <p:nvPicPr>
            <p:cNvPr id="19" name="Picture 1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20" name="Smiley Face 19"/>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p:cNvSpPr txBox="1"/>
          <p:nvPr/>
        </p:nvSpPr>
        <p:spPr>
          <a:xfrm>
            <a:off x="0" y="32485"/>
            <a:ext cx="9144000" cy="523220"/>
          </a:xfrm>
          <a:prstGeom prst="rect">
            <a:avLst/>
          </a:prstGeom>
          <a:noFill/>
        </p:spPr>
        <p:txBody>
          <a:bodyPr wrap="square" rtlCol="0">
            <a:spAutoFit/>
          </a:bodyPr>
          <a:lstStyle/>
          <a:p>
            <a:pPr algn="ctr"/>
            <a:r>
              <a:rPr lang="en-US" sz="2800" b="1" dirty="0">
                <a:solidFill>
                  <a:schemeClr val="bg2">
                    <a:lumMod val="50000"/>
                  </a:schemeClr>
                </a:solidFill>
                <a:latin typeface="Aharoni" panose="02010803020104030203" pitchFamily="2" charset="-79"/>
                <a:cs typeface="Aharoni" panose="02010803020104030203" pitchFamily="2" charset="-79"/>
              </a:rPr>
              <a:t>The Carbon Neutrality Challenge</a:t>
            </a:r>
            <a:endParaRPr lang="en-CA" sz="2800" b="1" dirty="0">
              <a:solidFill>
                <a:schemeClr val="bg2">
                  <a:lumMod val="50000"/>
                </a:schemeClr>
              </a:solidFill>
              <a:latin typeface="Aharoni" panose="02010803020104030203" pitchFamily="2" charset="-79"/>
              <a:cs typeface="Aharoni" panose="02010803020104030203" pitchFamily="2" charset="-79"/>
            </a:endParaRPr>
          </a:p>
        </p:txBody>
      </p:sp>
      <p:pic>
        <p:nvPicPr>
          <p:cNvPr id="22" name="Picture 2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895671" y="4625176"/>
            <a:ext cx="2152167" cy="353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ounded Rectangle 5"/>
          <p:cNvSpPr/>
          <p:nvPr/>
        </p:nvSpPr>
        <p:spPr>
          <a:xfrm>
            <a:off x="-630716" y="631905"/>
            <a:ext cx="2067630" cy="430519"/>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chemeClr val="bg2">
                    <a:lumMod val="25000"/>
                  </a:schemeClr>
                </a:solidFill>
              </a:rPr>
              <a:t>Your </a:t>
            </a:r>
            <a:r>
              <a:rPr lang="en-US" dirty="0" err="1">
                <a:solidFill>
                  <a:schemeClr val="bg2">
                    <a:lumMod val="25000"/>
                  </a:schemeClr>
                </a:solidFill>
              </a:rPr>
              <a:t>bads</a:t>
            </a:r>
            <a:r>
              <a:rPr lang="en-US" dirty="0">
                <a:solidFill>
                  <a:schemeClr val="bg2">
                    <a:lumMod val="25000"/>
                  </a:schemeClr>
                </a:solidFill>
              </a:rPr>
              <a:t>  .</a:t>
            </a:r>
            <a:endParaRPr lang="en-CA" dirty="0">
              <a:solidFill>
                <a:schemeClr val="bg2">
                  <a:lumMod val="25000"/>
                </a:schemeClr>
              </a:solidFill>
            </a:endParaRPr>
          </a:p>
        </p:txBody>
      </p:sp>
      <p:grpSp>
        <p:nvGrpSpPr>
          <p:cNvPr id="23" name="Grupo 24"/>
          <p:cNvGrpSpPr/>
          <p:nvPr/>
        </p:nvGrpSpPr>
        <p:grpSpPr>
          <a:xfrm>
            <a:off x="774745" y="1669768"/>
            <a:ext cx="180000" cy="184666"/>
            <a:chOff x="1455830" y="939529"/>
            <a:chExt cx="180000" cy="184666"/>
          </a:xfrm>
        </p:grpSpPr>
        <p:sp>
          <p:nvSpPr>
            <p:cNvPr id="2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7"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7</a:t>
              </a:r>
            </a:p>
          </p:txBody>
        </p:sp>
      </p:grpSp>
      <p:grpSp>
        <p:nvGrpSpPr>
          <p:cNvPr id="33" name="Grupo 24"/>
          <p:cNvGrpSpPr/>
          <p:nvPr/>
        </p:nvGrpSpPr>
        <p:grpSpPr>
          <a:xfrm>
            <a:off x="766800" y="2026592"/>
            <a:ext cx="180000" cy="184666"/>
            <a:chOff x="1455830" y="939529"/>
            <a:chExt cx="180000" cy="184666"/>
          </a:xfrm>
        </p:grpSpPr>
        <p:sp>
          <p:nvSpPr>
            <p:cNvPr id="3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6" name="Grupo 24"/>
          <p:cNvGrpSpPr/>
          <p:nvPr/>
        </p:nvGrpSpPr>
        <p:grpSpPr>
          <a:xfrm>
            <a:off x="763344" y="2394493"/>
            <a:ext cx="180000" cy="184666"/>
            <a:chOff x="1455830" y="939529"/>
            <a:chExt cx="180000" cy="184666"/>
          </a:xfrm>
        </p:grpSpPr>
        <p:sp>
          <p:nvSpPr>
            <p:cNvPr id="3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39" name="Grupo 24"/>
          <p:cNvGrpSpPr/>
          <p:nvPr/>
        </p:nvGrpSpPr>
        <p:grpSpPr>
          <a:xfrm>
            <a:off x="756312" y="2731559"/>
            <a:ext cx="180000" cy="184666"/>
            <a:chOff x="1455830" y="939529"/>
            <a:chExt cx="180000" cy="184666"/>
          </a:xfrm>
        </p:grpSpPr>
        <p:sp>
          <p:nvSpPr>
            <p:cNvPr id="4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44" name="Grupo 24"/>
          <p:cNvGrpSpPr/>
          <p:nvPr/>
        </p:nvGrpSpPr>
        <p:grpSpPr>
          <a:xfrm>
            <a:off x="763344" y="3079630"/>
            <a:ext cx="180000" cy="184666"/>
            <a:chOff x="1455830" y="939529"/>
            <a:chExt cx="180000" cy="184666"/>
          </a:xfrm>
        </p:grpSpPr>
        <p:sp>
          <p:nvSpPr>
            <p:cNvPr id="4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0</a:t>
              </a:r>
            </a:p>
          </p:txBody>
        </p:sp>
      </p:grpSp>
      <p:grpSp>
        <p:nvGrpSpPr>
          <p:cNvPr id="47" name="Grupo 24"/>
          <p:cNvGrpSpPr/>
          <p:nvPr/>
        </p:nvGrpSpPr>
        <p:grpSpPr>
          <a:xfrm>
            <a:off x="774745" y="3804705"/>
            <a:ext cx="180000" cy="184666"/>
            <a:chOff x="1455830" y="939529"/>
            <a:chExt cx="180000" cy="184666"/>
          </a:xfrm>
        </p:grpSpPr>
        <p:sp>
          <p:nvSpPr>
            <p:cNvPr id="4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grpSp>
        <p:nvGrpSpPr>
          <p:cNvPr id="51" name="Grupo 24"/>
          <p:cNvGrpSpPr/>
          <p:nvPr/>
        </p:nvGrpSpPr>
        <p:grpSpPr>
          <a:xfrm>
            <a:off x="759854" y="4535984"/>
            <a:ext cx="180000" cy="184666"/>
            <a:chOff x="1455830" y="939529"/>
            <a:chExt cx="180000" cy="184666"/>
          </a:xfrm>
        </p:grpSpPr>
        <p:sp>
          <p:nvSpPr>
            <p:cNvPr id="52"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3"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2</a:t>
              </a:r>
            </a:p>
          </p:txBody>
        </p:sp>
      </p:grpSp>
      <p:grpSp>
        <p:nvGrpSpPr>
          <p:cNvPr id="54" name="Grupo 24"/>
          <p:cNvGrpSpPr/>
          <p:nvPr/>
        </p:nvGrpSpPr>
        <p:grpSpPr>
          <a:xfrm>
            <a:off x="752856" y="4146704"/>
            <a:ext cx="180000" cy="184666"/>
            <a:chOff x="1455830" y="939529"/>
            <a:chExt cx="180000" cy="184666"/>
          </a:xfrm>
        </p:grpSpPr>
        <p:sp>
          <p:nvSpPr>
            <p:cNvPr id="55"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6"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57" name="Grupo 24"/>
          <p:cNvGrpSpPr/>
          <p:nvPr/>
        </p:nvGrpSpPr>
        <p:grpSpPr>
          <a:xfrm>
            <a:off x="770240" y="4851975"/>
            <a:ext cx="180000" cy="184666"/>
            <a:chOff x="1455830" y="939529"/>
            <a:chExt cx="180000" cy="184666"/>
          </a:xfrm>
        </p:grpSpPr>
        <p:sp>
          <p:nvSpPr>
            <p:cNvPr id="5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60" name="Grupo 24"/>
          <p:cNvGrpSpPr/>
          <p:nvPr/>
        </p:nvGrpSpPr>
        <p:grpSpPr>
          <a:xfrm>
            <a:off x="749400" y="5596001"/>
            <a:ext cx="180000" cy="184666"/>
            <a:chOff x="1455830" y="939529"/>
            <a:chExt cx="180000" cy="184666"/>
          </a:xfrm>
        </p:grpSpPr>
        <p:sp>
          <p:nvSpPr>
            <p:cNvPr id="61"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2"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grpSp>
        <p:nvGrpSpPr>
          <p:cNvPr id="63" name="Grupo 24"/>
          <p:cNvGrpSpPr/>
          <p:nvPr/>
        </p:nvGrpSpPr>
        <p:grpSpPr>
          <a:xfrm>
            <a:off x="774730" y="6430514"/>
            <a:ext cx="180000" cy="184666"/>
            <a:chOff x="1455830" y="939529"/>
            <a:chExt cx="180000" cy="184666"/>
          </a:xfrm>
        </p:grpSpPr>
        <p:sp>
          <p:nvSpPr>
            <p:cNvPr id="64"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sp>
        <p:nvSpPr>
          <p:cNvPr id="73" name="TextBox 72"/>
          <p:cNvSpPr txBox="1"/>
          <p:nvPr/>
        </p:nvSpPr>
        <p:spPr>
          <a:xfrm>
            <a:off x="7902670" y="1427905"/>
            <a:ext cx="476412" cy="276999"/>
          </a:xfrm>
          <a:prstGeom prst="rect">
            <a:avLst/>
          </a:prstGeom>
          <a:noFill/>
        </p:spPr>
        <p:txBody>
          <a:bodyPr wrap="none" rtlCol="0">
            <a:spAutoFit/>
          </a:bodyPr>
          <a:lstStyle/>
          <a:p>
            <a:r>
              <a:rPr lang="en-US" sz="1200" dirty="0" err="1">
                <a:solidFill>
                  <a:schemeClr val="accent3">
                    <a:lumMod val="75000"/>
                  </a:schemeClr>
                </a:solidFill>
              </a:rPr>
              <a:t>Ohia</a:t>
            </a:r>
            <a:endParaRPr lang="en-CA" sz="1200" dirty="0">
              <a:solidFill>
                <a:schemeClr val="accent3">
                  <a:lumMod val="75000"/>
                </a:schemeClr>
              </a:solidFill>
            </a:endParaRPr>
          </a:p>
        </p:txBody>
      </p:sp>
      <p:sp>
        <p:nvSpPr>
          <p:cNvPr id="74" name="TextBox 73"/>
          <p:cNvSpPr txBox="1"/>
          <p:nvPr/>
        </p:nvSpPr>
        <p:spPr>
          <a:xfrm>
            <a:off x="7939499" y="1773909"/>
            <a:ext cx="417550" cy="276999"/>
          </a:xfrm>
          <a:prstGeom prst="rect">
            <a:avLst/>
          </a:prstGeom>
          <a:noFill/>
        </p:spPr>
        <p:txBody>
          <a:bodyPr wrap="none" rtlCol="0">
            <a:spAutoFit/>
          </a:bodyPr>
          <a:lstStyle/>
          <a:p>
            <a:r>
              <a:rPr lang="en-US" sz="1200" dirty="0">
                <a:solidFill>
                  <a:schemeClr val="accent3">
                    <a:lumMod val="75000"/>
                  </a:schemeClr>
                </a:solidFill>
              </a:rPr>
              <a:t>Koa</a:t>
            </a:r>
            <a:endParaRPr lang="en-CA" sz="1200" dirty="0">
              <a:solidFill>
                <a:schemeClr val="accent3">
                  <a:lumMod val="75000"/>
                </a:schemeClr>
              </a:solidFill>
            </a:endParaRPr>
          </a:p>
        </p:txBody>
      </p:sp>
      <p:pic>
        <p:nvPicPr>
          <p:cNvPr id="76" name="Imagen 51"/>
          <p:cNvPicPr>
            <a:picLocks noChangeAspect="1"/>
          </p:cNvPicPr>
          <p:nvPr/>
        </p:nvPicPr>
        <p:blipFill>
          <a:blip r:embed="rId9">
            <a:clrChange>
              <a:clrFrom>
                <a:srgbClr val="FEFEFE"/>
              </a:clrFrom>
              <a:clrTo>
                <a:srgbClr val="FEFEFE">
                  <a:alpha val="0"/>
                </a:srgbClr>
              </a:clrTo>
            </a:clrChange>
          </a:blip>
          <a:stretch>
            <a:fillRect/>
          </a:stretch>
        </p:blipFill>
        <p:spPr>
          <a:xfrm>
            <a:off x="5832257" y="3767381"/>
            <a:ext cx="685800" cy="1143000"/>
          </a:xfrm>
          <a:prstGeom prst="rect">
            <a:avLst/>
          </a:prstGeom>
        </p:spPr>
      </p:pic>
      <p:grpSp>
        <p:nvGrpSpPr>
          <p:cNvPr id="2" name="Group 1"/>
          <p:cNvGrpSpPr/>
          <p:nvPr/>
        </p:nvGrpSpPr>
        <p:grpSpPr>
          <a:xfrm>
            <a:off x="7964393" y="2622992"/>
            <a:ext cx="830426" cy="477899"/>
            <a:chOff x="7964393" y="2622992"/>
            <a:chExt cx="830426" cy="477899"/>
          </a:xfrm>
        </p:grpSpPr>
        <p:grpSp>
          <p:nvGrpSpPr>
            <p:cNvPr id="77" name="Grupo 24"/>
            <p:cNvGrpSpPr/>
            <p:nvPr/>
          </p:nvGrpSpPr>
          <p:grpSpPr>
            <a:xfrm>
              <a:off x="8232396" y="2916225"/>
              <a:ext cx="180000" cy="184666"/>
              <a:chOff x="1455830" y="939529"/>
              <a:chExt cx="180000" cy="184666"/>
            </a:xfrm>
          </p:grpSpPr>
          <p:sp>
            <p:nvSpPr>
              <p:cNvPr id="78"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9"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sp>
          <p:nvSpPr>
            <p:cNvPr id="80" name="TextBox 79"/>
            <p:cNvSpPr txBox="1"/>
            <p:nvPr/>
          </p:nvSpPr>
          <p:spPr>
            <a:xfrm>
              <a:off x="7964393" y="2622992"/>
              <a:ext cx="476412" cy="276999"/>
            </a:xfrm>
            <a:prstGeom prst="rect">
              <a:avLst/>
            </a:prstGeom>
            <a:noFill/>
          </p:spPr>
          <p:txBody>
            <a:bodyPr wrap="none" rtlCol="0">
              <a:spAutoFit/>
            </a:bodyPr>
            <a:lstStyle/>
            <a:p>
              <a:r>
                <a:rPr lang="en-US" sz="1200" dirty="0" err="1">
                  <a:solidFill>
                    <a:schemeClr val="accent3">
                      <a:lumMod val="75000"/>
                    </a:schemeClr>
                  </a:solidFill>
                </a:rPr>
                <a:t>Ohia</a:t>
              </a:r>
              <a:endParaRPr lang="en-CA" sz="1200" dirty="0">
                <a:solidFill>
                  <a:schemeClr val="accent3">
                    <a:lumMod val="75000"/>
                  </a:schemeClr>
                </a:solidFill>
              </a:endParaRPr>
            </a:p>
          </p:txBody>
        </p:sp>
        <p:grpSp>
          <p:nvGrpSpPr>
            <p:cNvPr id="99" name="Grupo 24"/>
            <p:cNvGrpSpPr/>
            <p:nvPr/>
          </p:nvGrpSpPr>
          <p:grpSpPr>
            <a:xfrm>
              <a:off x="8614819" y="2894964"/>
              <a:ext cx="180000" cy="184666"/>
              <a:chOff x="1455830" y="939529"/>
              <a:chExt cx="180000" cy="184666"/>
            </a:xfrm>
          </p:grpSpPr>
          <p:sp>
            <p:nvSpPr>
              <p:cNvPr id="100"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1"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pic>
        <p:nvPicPr>
          <p:cNvPr id="109" name="Imagen 49"/>
          <p:cNvPicPr>
            <a:picLocks noChangeAspect="1"/>
          </p:cNvPicPr>
          <p:nvPr/>
        </p:nvPicPr>
        <p:blipFill>
          <a:blip r:embed="rId9">
            <a:clrChange>
              <a:clrFrom>
                <a:srgbClr val="FEFEFE"/>
              </a:clrFrom>
              <a:clrTo>
                <a:srgbClr val="FEFEFE">
                  <a:alpha val="0"/>
                </a:srgbClr>
              </a:clrTo>
            </a:clrChange>
          </a:blip>
          <a:stretch>
            <a:fillRect/>
          </a:stretch>
        </p:blipFill>
        <p:spPr>
          <a:xfrm>
            <a:off x="6742799" y="4173682"/>
            <a:ext cx="457910" cy="763183"/>
          </a:xfrm>
          <a:prstGeom prst="rect">
            <a:avLst/>
          </a:prstGeom>
        </p:spPr>
      </p:pic>
      <p:pic>
        <p:nvPicPr>
          <p:cNvPr id="110" name="Imagen 49"/>
          <p:cNvPicPr>
            <a:picLocks noChangeAspect="1"/>
          </p:cNvPicPr>
          <p:nvPr/>
        </p:nvPicPr>
        <p:blipFill>
          <a:blip r:embed="rId9">
            <a:clrChange>
              <a:clrFrom>
                <a:srgbClr val="FEFEFE"/>
              </a:clrFrom>
              <a:clrTo>
                <a:srgbClr val="FEFEFE">
                  <a:alpha val="0"/>
                </a:srgbClr>
              </a:clrTo>
            </a:clrChange>
          </a:blip>
          <a:stretch>
            <a:fillRect/>
          </a:stretch>
        </p:blipFill>
        <p:spPr>
          <a:xfrm>
            <a:off x="6325670" y="4054100"/>
            <a:ext cx="457910" cy="763183"/>
          </a:xfrm>
          <a:prstGeom prst="rect">
            <a:avLst/>
          </a:prstGeom>
        </p:spPr>
      </p:pic>
      <p:pic>
        <p:nvPicPr>
          <p:cNvPr id="112" name="Imagen 49"/>
          <p:cNvPicPr>
            <a:picLocks noChangeAspect="1"/>
          </p:cNvPicPr>
          <p:nvPr/>
        </p:nvPicPr>
        <p:blipFill>
          <a:blip r:embed="rId9">
            <a:clrChange>
              <a:clrFrom>
                <a:srgbClr val="FEFEFE"/>
              </a:clrFrom>
              <a:clrTo>
                <a:srgbClr val="FEFEFE">
                  <a:alpha val="0"/>
                </a:srgbClr>
              </a:clrTo>
            </a:clrChange>
          </a:blip>
          <a:stretch>
            <a:fillRect/>
          </a:stretch>
        </p:blipFill>
        <p:spPr>
          <a:xfrm>
            <a:off x="7553099" y="4071237"/>
            <a:ext cx="457910" cy="763183"/>
          </a:xfrm>
          <a:prstGeom prst="rect">
            <a:avLst/>
          </a:prstGeom>
        </p:spPr>
      </p:pic>
      <p:sp>
        <p:nvSpPr>
          <p:cNvPr id="113" name="Isosceles Triangle 112"/>
          <p:cNvSpPr/>
          <p:nvPr/>
        </p:nvSpPr>
        <p:spPr>
          <a:xfrm rot="5400000">
            <a:off x="1141360" y="792032"/>
            <a:ext cx="280517" cy="110265"/>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4" name="Isosceles Triangle 113"/>
          <p:cNvSpPr/>
          <p:nvPr/>
        </p:nvSpPr>
        <p:spPr>
          <a:xfrm rot="16200000" flipH="1">
            <a:off x="7661073" y="824582"/>
            <a:ext cx="280517" cy="110265"/>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4" name="Group 3"/>
          <p:cNvGrpSpPr/>
          <p:nvPr/>
        </p:nvGrpSpPr>
        <p:grpSpPr>
          <a:xfrm>
            <a:off x="7915632" y="3071122"/>
            <a:ext cx="871852" cy="428300"/>
            <a:chOff x="7915632" y="3071122"/>
            <a:chExt cx="871852" cy="428300"/>
          </a:xfrm>
        </p:grpSpPr>
        <p:grpSp>
          <p:nvGrpSpPr>
            <p:cNvPr id="108" name="Grupo 24"/>
            <p:cNvGrpSpPr/>
            <p:nvPr/>
          </p:nvGrpSpPr>
          <p:grpSpPr>
            <a:xfrm>
              <a:off x="8232396" y="3311531"/>
              <a:ext cx="180000" cy="184666"/>
              <a:chOff x="1455830" y="939529"/>
              <a:chExt cx="180000" cy="184666"/>
            </a:xfrm>
          </p:grpSpPr>
          <p:sp>
            <p:nvSpPr>
              <p:cNvPr id="119"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0"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sp>
          <p:nvSpPr>
            <p:cNvPr id="121" name="TextBox 120"/>
            <p:cNvSpPr txBox="1"/>
            <p:nvPr/>
          </p:nvSpPr>
          <p:spPr>
            <a:xfrm>
              <a:off x="7915632" y="3071122"/>
              <a:ext cx="468398" cy="276999"/>
            </a:xfrm>
            <a:prstGeom prst="rect">
              <a:avLst/>
            </a:prstGeom>
            <a:noFill/>
          </p:spPr>
          <p:txBody>
            <a:bodyPr wrap="none" rtlCol="0">
              <a:spAutoFit/>
            </a:bodyPr>
            <a:lstStyle/>
            <a:p>
              <a:r>
                <a:rPr lang="en-US" sz="1200" dirty="0">
                  <a:solidFill>
                    <a:schemeClr val="accent3">
                      <a:lumMod val="75000"/>
                    </a:schemeClr>
                  </a:solidFill>
                </a:rPr>
                <a:t>Milo</a:t>
              </a:r>
              <a:endParaRPr lang="en-CA" sz="1200" dirty="0">
                <a:solidFill>
                  <a:schemeClr val="accent3">
                    <a:lumMod val="75000"/>
                  </a:schemeClr>
                </a:solidFill>
              </a:endParaRPr>
            </a:p>
          </p:txBody>
        </p:sp>
        <p:grpSp>
          <p:nvGrpSpPr>
            <p:cNvPr id="122" name="Grupo 24"/>
            <p:cNvGrpSpPr/>
            <p:nvPr/>
          </p:nvGrpSpPr>
          <p:grpSpPr>
            <a:xfrm>
              <a:off x="8607484" y="3314756"/>
              <a:ext cx="180000" cy="184666"/>
              <a:chOff x="1455830" y="939529"/>
              <a:chExt cx="180000" cy="184666"/>
            </a:xfrm>
          </p:grpSpPr>
          <p:sp>
            <p:nvSpPr>
              <p:cNvPr id="123"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4"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grpSp>
        <p:nvGrpSpPr>
          <p:cNvPr id="8" name="Group 7"/>
          <p:cNvGrpSpPr/>
          <p:nvPr/>
        </p:nvGrpSpPr>
        <p:grpSpPr>
          <a:xfrm>
            <a:off x="7891779" y="3456061"/>
            <a:ext cx="924031" cy="397045"/>
            <a:chOff x="7891779" y="3456061"/>
            <a:chExt cx="924031" cy="397045"/>
          </a:xfrm>
        </p:grpSpPr>
        <p:grpSp>
          <p:nvGrpSpPr>
            <p:cNvPr id="102" name="Grupo 24"/>
            <p:cNvGrpSpPr/>
            <p:nvPr/>
          </p:nvGrpSpPr>
          <p:grpSpPr>
            <a:xfrm>
              <a:off x="8635810" y="3651130"/>
              <a:ext cx="180000" cy="184666"/>
              <a:chOff x="1455830" y="939529"/>
              <a:chExt cx="180000" cy="184666"/>
            </a:xfrm>
          </p:grpSpPr>
          <p:sp>
            <p:nvSpPr>
              <p:cNvPr id="103"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5"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sp>
          <p:nvSpPr>
            <p:cNvPr id="116" name="TextBox 115"/>
            <p:cNvSpPr txBox="1"/>
            <p:nvPr/>
          </p:nvSpPr>
          <p:spPr>
            <a:xfrm>
              <a:off x="7891779" y="3456061"/>
              <a:ext cx="417550" cy="276999"/>
            </a:xfrm>
            <a:prstGeom prst="rect">
              <a:avLst/>
            </a:prstGeom>
            <a:noFill/>
          </p:spPr>
          <p:txBody>
            <a:bodyPr wrap="none" rtlCol="0">
              <a:spAutoFit/>
            </a:bodyPr>
            <a:lstStyle/>
            <a:p>
              <a:r>
                <a:rPr lang="en-US" sz="1200" dirty="0">
                  <a:solidFill>
                    <a:schemeClr val="accent3">
                      <a:lumMod val="75000"/>
                    </a:schemeClr>
                  </a:solidFill>
                </a:rPr>
                <a:t>Koa</a:t>
              </a:r>
              <a:endParaRPr lang="en-CA" sz="1200" dirty="0">
                <a:solidFill>
                  <a:schemeClr val="accent3">
                    <a:lumMod val="75000"/>
                  </a:schemeClr>
                </a:solidFill>
              </a:endParaRPr>
            </a:p>
          </p:txBody>
        </p:sp>
        <p:grpSp>
          <p:nvGrpSpPr>
            <p:cNvPr id="117" name="Grupo 24"/>
            <p:cNvGrpSpPr/>
            <p:nvPr/>
          </p:nvGrpSpPr>
          <p:grpSpPr>
            <a:xfrm>
              <a:off x="8247327" y="3668440"/>
              <a:ext cx="180000" cy="184666"/>
              <a:chOff x="1519330" y="939529"/>
              <a:chExt cx="180000" cy="184666"/>
            </a:xfrm>
          </p:grpSpPr>
          <p:sp>
            <p:nvSpPr>
              <p:cNvPr id="118" name="Elipse 11"/>
              <p:cNvSpPr/>
              <p:nvPr/>
            </p:nvSpPr>
            <p:spPr>
              <a:xfrm>
                <a:off x="15193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9" name="CuadroTexto 1"/>
              <p:cNvSpPr txBox="1"/>
              <p:nvPr/>
            </p:nvSpPr>
            <p:spPr>
              <a:xfrm>
                <a:off x="157295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3</a:t>
                </a:r>
              </a:p>
            </p:txBody>
          </p:sp>
        </p:grpSp>
      </p:grpSp>
      <p:pic>
        <p:nvPicPr>
          <p:cNvPr id="130" name="Imagen 51"/>
          <p:cNvPicPr>
            <a:picLocks noChangeAspect="1"/>
          </p:cNvPicPr>
          <p:nvPr/>
        </p:nvPicPr>
        <p:blipFill>
          <a:blip r:embed="rId9">
            <a:clrChange>
              <a:clrFrom>
                <a:srgbClr val="FEFEFE"/>
              </a:clrFrom>
              <a:clrTo>
                <a:srgbClr val="FEFEFE">
                  <a:alpha val="0"/>
                </a:srgbClr>
              </a:clrTo>
            </a:clrChange>
          </a:blip>
          <a:stretch>
            <a:fillRect/>
          </a:stretch>
        </p:blipFill>
        <p:spPr>
          <a:xfrm>
            <a:off x="6381255" y="3665204"/>
            <a:ext cx="685800" cy="1143000"/>
          </a:xfrm>
          <a:prstGeom prst="rect">
            <a:avLst/>
          </a:prstGeom>
        </p:spPr>
      </p:pic>
      <p:pic>
        <p:nvPicPr>
          <p:cNvPr id="131" name="Imagen 51"/>
          <p:cNvPicPr>
            <a:picLocks noChangeAspect="1"/>
          </p:cNvPicPr>
          <p:nvPr/>
        </p:nvPicPr>
        <p:blipFill>
          <a:blip r:embed="rId9">
            <a:clrChange>
              <a:clrFrom>
                <a:srgbClr val="FEFEFE"/>
              </a:clrFrom>
              <a:clrTo>
                <a:srgbClr val="FEFEFE">
                  <a:alpha val="0"/>
                </a:srgbClr>
              </a:clrTo>
            </a:clrChange>
          </a:blip>
          <a:stretch>
            <a:fillRect/>
          </a:stretch>
        </p:blipFill>
        <p:spPr>
          <a:xfrm>
            <a:off x="6867299" y="3555561"/>
            <a:ext cx="685800" cy="1143000"/>
          </a:xfrm>
          <a:prstGeom prst="rect">
            <a:avLst/>
          </a:prstGeom>
        </p:spPr>
      </p:pic>
      <p:pic>
        <p:nvPicPr>
          <p:cNvPr id="132" name="Imagen 51"/>
          <p:cNvPicPr>
            <a:picLocks noChangeAspect="1"/>
          </p:cNvPicPr>
          <p:nvPr/>
        </p:nvPicPr>
        <p:blipFill>
          <a:blip r:embed="rId9">
            <a:clrChange>
              <a:clrFrom>
                <a:srgbClr val="FEFEFE"/>
              </a:clrFrom>
              <a:clrTo>
                <a:srgbClr val="FEFEFE">
                  <a:alpha val="0"/>
                </a:srgbClr>
              </a:clrTo>
            </a:clrChange>
          </a:blip>
          <a:stretch>
            <a:fillRect/>
          </a:stretch>
        </p:blipFill>
        <p:spPr>
          <a:xfrm>
            <a:off x="7242174" y="3569635"/>
            <a:ext cx="685800" cy="1143000"/>
          </a:xfrm>
          <a:prstGeom prst="rect">
            <a:avLst/>
          </a:prstGeom>
        </p:spPr>
      </p:pic>
      <p:grpSp>
        <p:nvGrpSpPr>
          <p:cNvPr id="133" name="Grupo 83"/>
          <p:cNvGrpSpPr/>
          <p:nvPr/>
        </p:nvGrpSpPr>
        <p:grpSpPr>
          <a:xfrm>
            <a:off x="3830528" y="1463945"/>
            <a:ext cx="1749774" cy="1200329"/>
            <a:chOff x="3571451" y="417091"/>
            <a:chExt cx="1749774" cy="1200329"/>
          </a:xfrm>
        </p:grpSpPr>
        <p:sp>
          <p:nvSpPr>
            <p:cNvPr id="134" name="TextBox 133"/>
            <p:cNvSpPr txBox="1"/>
            <p:nvPr/>
          </p:nvSpPr>
          <p:spPr>
            <a:xfrm>
              <a:off x="3632329" y="417091"/>
              <a:ext cx="1649811" cy="1200329"/>
            </a:xfrm>
            <a:prstGeom prst="rect">
              <a:avLst/>
            </a:prstGeom>
            <a:noFill/>
          </p:spPr>
          <p:txBody>
            <a:bodyPr wrap="none" rtlCol="0">
              <a:spAutoFit/>
            </a:bodyPr>
            <a:lstStyle/>
            <a:p>
              <a:r>
                <a:rPr lang="en-US" sz="7200" b="1" dirty="0">
                  <a:solidFill>
                    <a:srgbClr val="FF0000"/>
                  </a:solidFill>
                </a:rPr>
                <a:t>-2.0</a:t>
              </a:r>
              <a:endParaRPr lang="en-CA" sz="7200" b="1" dirty="0">
                <a:solidFill>
                  <a:srgbClr val="FF0000"/>
                </a:solidFill>
              </a:endParaRPr>
            </a:p>
          </p:txBody>
        </p:sp>
        <p:sp>
          <p:nvSpPr>
            <p:cNvPr id="135" name="TextBox 134"/>
            <p:cNvSpPr txBox="1"/>
            <p:nvPr/>
          </p:nvSpPr>
          <p:spPr>
            <a:xfrm>
              <a:off x="3879928" y="1311091"/>
              <a:ext cx="1340560" cy="276999"/>
            </a:xfrm>
            <a:prstGeom prst="rect">
              <a:avLst/>
            </a:prstGeom>
            <a:noFill/>
          </p:spPr>
          <p:txBody>
            <a:bodyPr wrap="none" rtlCol="0">
              <a:spAutoFit/>
            </a:bodyPr>
            <a:lstStyle/>
            <a:p>
              <a:r>
                <a:rPr lang="en-US" sz="1200" dirty="0">
                  <a:solidFill>
                    <a:schemeClr val="bg2">
                      <a:lumMod val="50000"/>
                    </a:schemeClr>
                  </a:solidFill>
                </a:rPr>
                <a:t>CO2 tons per year </a:t>
              </a:r>
              <a:endParaRPr lang="en-CA" sz="1200" dirty="0">
                <a:solidFill>
                  <a:schemeClr val="bg2">
                    <a:lumMod val="50000"/>
                  </a:schemeClr>
                </a:solidFill>
              </a:endParaRPr>
            </a:p>
          </p:txBody>
        </p:sp>
        <p:sp>
          <p:nvSpPr>
            <p:cNvPr id="136" name="TextBox 135"/>
            <p:cNvSpPr txBox="1"/>
            <p:nvPr/>
          </p:nvSpPr>
          <p:spPr>
            <a:xfrm>
              <a:off x="3571451" y="436810"/>
              <a:ext cx="1749774" cy="276999"/>
            </a:xfrm>
            <a:prstGeom prst="rect">
              <a:avLst/>
            </a:prstGeom>
            <a:noFill/>
          </p:spPr>
          <p:txBody>
            <a:bodyPr wrap="none" rtlCol="0">
              <a:spAutoFit/>
            </a:bodyPr>
            <a:lstStyle/>
            <a:p>
              <a:pPr algn="ctr"/>
              <a:r>
                <a:rPr lang="en-US" sz="1200" dirty="0">
                  <a:solidFill>
                    <a:schemeClr val="bg2">
                      <a:lumMod val="50000"/>
                    </a:schemeClr>
                  </a:solidFill>
                </a:rPr>
                <a:t>Your footprint on Earth is</a:t>
              </a:r>
              <a:endParaRPr lang="en-CA" sz="1200" dirty="0">
                <a:solidFill>
                  <a:schemeClr val="bg2">
                    <a:lumMod val="50000"/>
                  </a:schemeClr>
                </a:solidFill>
              </a:endParaRPr>
            </a:p>
          </p:txBody>
        </p:sp>
      </p:grpSp>
      <p:grpSp>
        <p:nvGrpSpPr>
          <p:cNvPr id="137" name="Grupo 84"/>
          <p:cNvGrpSpPr/>
          <p:nvPr/>
        </p:nvGrpSpPr>
        <p:grpSpPr>
          <a:xfrm>
            <a:off x="4220752" y="3326794"/>
            <a:ext cx="991117" cy="869622"/>
            <a:chOff x="5381529" y="75373"/>
            <a:chExt cx="1800000" cy="1625807"/>
          </a:xfrm>
        </p:grpSpPr>
        <p:pic>
          <p:nvPicPr>
            <p:cNvPr id="138" name="Picture 13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381529" y="75373"/>
              <a:ext cx="1800000" cy="1625807"/>
            </a:xfrm>
            <a:prstGeom prst="rect">
              <a:avLst/>
            </a:prstGeom>
          </p:spPr>
        </p:pic>
        <p:sp>
          <p:nvSpPr>
            <p:cNvPr id="139" name="Smiley Face 138"/>
            <p:cNvSpPr/>
            <p:nvPr/>
          </p:nvSpPr>
          <p:spPr>
            <a:xfrm>
              <a:off x="5476433" y="108991"/>
              <a:ext cx="1497053" cy="1487520"/>
            </a:xfrm>
            <a:prstGeom prst="smileyFace">
              <a:avLst>
                <a:gd name="adj" fmla="val 46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40" name="TextBox 28"/>
          <p:cNvSpPr txBox="1"/>
          <p:nvPr/>
        </p:nvSpPr>
        <p:spPr>
          <a:xfrm>
            <a:off x="-19753" y="-29070"/>
            <a:ext cx="1864408" cy="276999"/>
          </a:xfrm>
          <a:prstGeom prst="rect">
            <a:avLst/>
          </a:prstGeom>
          <a:noFill/>
        </p:spPr>
        <p:txBody>
          <a:bodyPr wrap="square" rtlCol="0">
            <a:spAutoFit/>
          </a:bodyPr>
          <a:lstStyle/>
          <a:p>
            <a:r>
              <a:rPr lang="en-US" sz="1200" b="1" dirty="0" err="1">
                <a:solidFill>
                  <a:srgbClr val="0070C0"/>
                </a:solidFill>
                <a:latin typeface="Aharoni" panose="02010803020104030203" pitchFamily="2" charset="-79"/>
                <a:cs typeface="Aharoni" panose="02010803020104030203" pitchFamily="2" charset="-79"/>
              </a:rPr>
              <a:t>Mora</a:t>
            </a:r>
            <a:r>
              <a:rPr lang="en-US" sz="1200" b="1" dirty="0" err="1">
                <a:solidFill>
                  <a:schemeClr val="tx2">
                    <a:lumMod val="75000"/>
                  </a:schemeClr>
                </a:solidFill>
                <a:latin typeface="Aharoni" panose="02010803020104030203" pitchFamily="2" charset="-79"/>
                <a:cs typeface="Aharoni" panose="02010803020104030203" pitchFamily="2" charset="-79"/>
              </a:rPr>
              <a:t>Lab</a:t>
            </a:r>
            <a:endParaRPr lang="en-CA" sz="1200" b="1" dirty="0">
              <a:solidFill>
                <a:schemeClr val="tx2">
                  <a:lumMod val="75000"/>
                </a:schemeClr>
              </a:solidFill>
              <a:latin typeface="Aharoni" panose="02010803020104030203" pitchFamily="2" charset="-79"/>
              <a:cs typeface="Aharoni" panose="02010803020104030203" pitchFamily="2" charset="-79"/>
            </a:endParaRPr>
          </a:p>
        </p:txBody>
      </p:sp>
      <p:grpSp>
        <p:nvGrpSpPr>
          <p:cNvPr id="126" name="Grupo 24"/>
          <p:cNvGrpSpPr/>
          <p:nvPr/>
        </p:nvGrpSpPr>
        <p:grpSpPr>
          <a:xfrm>
            <a:off x="8632702" y="1727502"/>
            <a:ext cx="180000" cy="184666"/>
            <a:chOff x="1455830" y="939529"/>
            <a:chExt cx="180000" cy="184666"/>
          </a:xfrm>
        </p:grpSpPr>
        <p:sp>
          <p:nvSpPr>
            <p:cNvPr id="127"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8"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1</a:t>
              </a:r>
            </a:p>
          </p:txBody>
        </p:sp>
      </p:grpSp>
      <p:grpSp>
        <p:nvGrpSpPr>
          <p:cNvPr id="141" name="Grupo 24"/>
          <p:cNvGrpSpPr/>
          <p:nvPr/>
        </p:nvGrpSpPr>
        <p:grpSpPr>
          <a:xfrm>
            <a:off x="8620344" y="2064568"/>
            <a:ext cx="180000" cy="184666"/>
            <a:chOff x="1455830" y="939529"/>
            <a:chExt cx="180000" cy="184666"/>
          </a:xfrm>
        </p:grpSpPr>
        <p:sp>
          <p:nvSpPr>
            <p:cNvPr id="142" name="Elipse 11"/>
            <p:cNvSpPr/>
            <p:nvPr/>
          </p:nvSpPr>
          <p:spPr>
            <a:xfrm>
              <a:off x="1455830" y="939529"/>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43" name="CuadroTexto 1"/>
            <p:cNvSpPr txBox="1"/>
            <p:nvPr/>
          </p:nvSpPr>
          <p:spPr>
            <a:xfrm>
              <a:off x="1503100" y="939529"/>
              <a:ext cx="78548" cy="184666"/>
            </a:xfrm>
            <a:prstGeom prst="rect">
              <a:avLst/>
            </a:prstGeom>
            <a:noFill/>
          </p:spPr>
          <p:txBody>
            <a:bodyPr wrap="none" lIns="0" tIns="0" rIns="0" bIns="0" rtlCol="0">
              <a:spAutoFit/>
            </a:bodyPr>
            <a:lstStyle/>
            <a:p>
              <a:r>
                <a:rPr lang="es-CO" sz="1200" b="1" dirty="0">
                  <a:solidFill>
                    <a:schemeClr val="bg1">
                      <a:lumMod val="95000"/>
                    </a:schemeClr>
                  </a:solidFill>
                </a:rPr>
                <a:t>5</a:t>
              </a:r>
            </a:p>
          </p:txBody>
        </p:sp>
      </p:grpSp>
      <p:sp>
        <p:nvSpPr>
          <p:cNvPr id="104" name="TextBox 103"/>
          <p:cNvSpPr txBox="1"/>
          <p:nvPr/>
        </p:nvSpPr>
        <p:spPr>
          <a:xfrm>
            <a:off x="317918" y="5835886"/>
            <a:ext cx="710772" cy="276999"/>
          </a:xfrm>
          <a:prstGeom prst="rect">
            <a:avLst/>
          </a:prstGeom>
          <a:solidFill>
            <a:schemeClr val="bg1"/>
          </a:solidFill>
        </p:spPr>
        <p:txBody>
          <a:bodyPr wrap="none" rtlCol="0">
            <a:spAutoFit/>
          </a:bodyPr>
          <a:lstStyle/>
          <a:p>
            <a:r>
              <a:rPr lang="en-US" sz="1200" dirty="0"/>
              <a:t>Garbage</a:t>
            </a:r>
            <a:endParaRPr lang="en-CA" sz="1200" dirty="0"/>
          </a:p>
        </p:txBody>
      </p:sp>
      <p:grpSp>
        <p:nvGrpSpPr>
          <p:cNvPr id="105" name="Group 104"/>
          <p:cNvGrpSpPr/>
          <p:nvPr/>
        </p:nvGrpSpPr>
        <p:grpSpPr>
          <a:xfrm>
            <a:off x="1368479" y="3377045"/>
            <a:ext cx="2089280" cy="1179751"/>
            <a:chOff x="1451029" y="4850245"/>
            <a:chExt cx="2089280" cy="1179751"/>
          </a:xfrm>
        </p:grpSpPr>
        <p:sp>
          <p:nvSpPr>
            <p:cNvPr id="106" name="Cloud Callout 105"/>
            <p:cNvSpPr/>
            <p:nvPr/>
          </p:nvSpPr>
          <p:spPr>
            <a:xfrm rot="315896">
              <a:off x="1905470" y="5888781"/>
              <a:ext cx="192584" cy="73169"/>
            </a:xfrm>
            <a:prstGeom prst="cloudCallout">
              <a:avLst/>
            </a:prstGeom>
            <a:solidFill>
              <a:schemeClr val="bg1">
                <a:lumMod val="50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07" name="Imagen 53"/>
            <p:cNvPicPr>
              <a:picLocks noChangeAspect="1"/>
            </p:cNvPicPr>
            <p:nvPr/>
          </p:nvPicPr>
          <p:blipFill>
            <a:blip r:embed="rId10">
              <a:clrChange>
                <a:clrFrom>
                  <a:srgbClr val="FFFFFF"/>
                </a:clrFrom>
                <a:clrTo>
                  <a:srgbClr val="FFFFFF">
                    <a:alpha val="0"/>
                  </a:srgbClr>
                </a:clrTo>
              </a:clrChange>
            </a:blip>
            <a:stretch>
              <a:fillRect/>
            </a:stretch>
          </p:blipFill>
          <p:spPr>
            <a:xfrm>
              <a:off x="2038812" y="5694080"/>
              <a:ext cx="517706" cy="335916"/>
            </a:xfrm>
            <a:prstGeom prst="rect">
              <a:avLst/>
            </a:prstGeom>
          </p:spPr>
        </p:pic>
        <p:pic>
          <p:nvPicPr>
            <p:cNvPr id="144" name="Picture 2"/>
            <p:cNvPicPr>
              <a:picLocks noChangeAspect="1" noChangeArrowheads="1"/>
            </p:cNvPicPr>
            <p:nvPr/>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721159" y="5262415"/>
              <a:ext cx="819150" cy="69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5" name="Cloud Callout 144"/>
            <p:cNvSpPr/>
            <p:nvPr/>
          </p:nvSpPr>
          <p:spPr>
            <a:xfrm rot="16200000">
              <a:off x="2859573" y="50832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46" name="Imagen 16"/>
            <p:cNvPicPr>
              <a:picLocks noChangeAspect="1"/>
            </p:cNvPicPr>
            <p:nvPr/>
          </p:nvPicPr>
          <p:blipFill>
            <a:blip r:embed="rId12"/>
            <a:stretch>
              <a:fillRect/>
            </a:stretch>
          </p:blipFill>
          <p:spPr>
            <a:xfrm rot="2740276">
              <a:off x="2217749" y="4854484"/>
              <a:ext cx="576576" cy="568097"/>
            </a:xfrm>
            <a:prstGeom prst="rect">
              <a:avLst/>
            </a:prstGeom>
          </p:spPr>
        </p:pic>
        <p:sp>
          <p:nvSpPr>
            <p:cNvPr id="147" name="Cloud Callout 146"/>
            <p:cNvSpPr/>
            <p:nvPr/>
          </p:nvSpPr>
          <p:spPr>
            <a:xfrm rot="19178395">
              <a:off x="2101397" y="5321141"/>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48" name="Picture 147"/>
            <p:cNvPicPr>
              <a:picLocks noChangeAspect="1"/>
            </p:cNvPicPr>
            <p:nvPr/>
          </p:nvPicPr>
          <p:blipFill>
            <a:blip r:embed="rId13" cstate="print">
              <a:clrChange>
                <a:clrFrom>
                  <a:srgbClr val="FDFDFD"/>
                </a:clrFrom>
                <a:clrTo>
                  <a:srgbClr val="FDFDFD">
                    <a:alpha val="0"/>
                  </a:srgbClr>
                </a:clrTo>
              </a:clrChange>
              <a:extLst>
                <a:ext uri="{28A0092B-C50C-407E-A947-70E740481C1C}">
                  <a14:useLocalDpi xmlns:a14="http://schemas.microsoft.com/office/drawing/2010/main" val="0"/>
                </a:ext>
              </a:extLst>
            </a:blip>
            <a:stretch>
              <a:fillRect/>
            </a:stretch>
          </p:blipFill>
          <p:spPr>
            <a:xfrm flipH="1">
              <a:off x="2453270" y="5557246"/>
              <a:ext cx="361053" cy="331736"/>
            </a:xfrm>
            <a:prstGeom prst="rect">
              <a:avLst/>
            </a:prstGeom>
          </p:spPr>
        </p:pic>
        <p:sp>
          <p:nvSpPr>
            <p:cNvPr id="149" name="Cloud Callout 148"/>
            <p:cNvSpPr/>
            <p:nvPr/>
          </p:nvSpPr>
          <p:spPr>
            <a:xfrm rot="16200000">
              <a:off x="2498862" y="5543826"/>
              <a:ext cx="187326" cy="55459"/>
            </a:xfrm>
            <a:prstGeom prst="cloudCallou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0" name="Picture 5"/>
            <p:cNvPicPr>
              <a:picLocks noChangeAspect="1" noChangeArrowheads="1"/>
            </p:cNvPicPr>
            <p:nvPr/>
          </p:nvPicPr>
          <p:blipFill>
            <a:blip r:embed="rId1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51029" y="5336245"/>
              <a:ext cx="580431" cy="5762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1" name="Cloud Callout 150"/>
            <p:cNvSpPr/>
            <p:nvPr/>
          </p:nvSpPr>
          <p:spPr>
            <a:xfrm rot="16200000">
              <a:off x="1570524" y="5324565"/>
              <a:ext cx="306734" cy="108287"/>
            </a:xfrm>
            <a:prstGeom prst="cloudCallou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55" name="Grupo 83"/>
          <p:cNvGrpSpPr/>
          <p:nvPr/>
        </p:nvGrpSpPr>
        <p:grpSpPr>
          <a:xfrm>
            <a:off x="6342506" y="2645045"/>
            <a:ext cx="1447711" cy="1200329"/>
            <a:chOff x="3778379" y="353591"/>
            <a:chExt cx="1447711" cy="1200329"/>
          </a:xfrm>
        </p:grpSpPr>
        <p:sp>
          <p:nvSpPr>
            <p:cNvPr id="156" name="TextBox 155"/>
            <p:cNvSpPr txBox="1"/>
            <p:nvPr/>
          </p:nvSpPr>
          <p:spPr>
            <a:xfrm>
              <a:off x="3778379" y="353591"/>
              <a:ext cx="1120820" cy="1200329"/>
            </a:xfrm>
            <a:prstGeom prst="rect">
              <a:avLst/>
            </a:prstGeom>
            <a:noFill/>
          </p:spPr>
          <p:txBody>
            <a:bodyPr wrap="none" rtlCol="0">
              <a:spAutoFit/>
            </a:bodyPr>
            <a:lstStyle/>
            <a:p>
              <a:r>
                <a:rPr lang="en-US" sz="7200" b="1" dirty="0">
                  <a:solidFill>
                    <a:srgbClr val="00B050"/>
                  </a:solidFill>
                </a:rPr>
                <a:t>11</a:t>
              </a:r>
              <a:endParaRPr lang="en-CA" sz="7200" b="1" dirty="0">
                <a:solidFill>
                  <a:srgbClr val="00B050"/>
                </a:solidFill>
              </a:endParaRPr>
            </a:p>
          </p:txBody>
        </p:sp>
        <p:sp>
          <p:nvSpPr>
            <p:cNvPr id="157" name="TextBox 156"/>
            <p:cNvSpPr txBox="1"/>
            <p:nvPr/>
          </p:nvSpPr>
          <p:spPr>
            <a:xfrm>
              <a:off x="4724478" y="1076141"/>
              <a:ext cx="501612" cy="276999"/>
            </a:xfrm>
            <a:prstGeom prst="rect">
              <a:avLst/>
            </a:prstGeom>
            <a:noFill/>
          </p:spPr>
          <p:txBody>
            <a:bodyPr wrap="none" rtlCol="0">
              <a:spAutoFit/>
            </a:bodyPr>
            <a:lstStyle/>
            <a:p>
              <a:r>
                <a:rPr lang="en-US" sz="1200" b="1" dirty="0">
                  <a:effectLst>
                    <a:outerShdw blurRad="38100" dist="38100" dir="2700000" algn="tl">
                      <a:srgbClr val="000000">
                        <a:alpha val="43137"/>
                      </a:srgbClr>
                    </a:outerShdw>
                  </a:effectLst>
                </a:rPr>
                <a:t>trees</a:t>
              </a:r>
              <a:endParaRPr lang="en-CA" sz="1200" b="1" dirty="0">
                <a:effectLst>
                  <a:outerShdw blurRad="38100" dist="38100" dir="2700000" algn="tl">
                    <a:srgbClr val="000000">
                      <a:alpha val="43137"/>
                    </a:srgbClr>
                  </a:outerShdw>
                </a:effectLst>
              </a:endParaRPr>
            </a:p>
          </p:txBody>
        </p:sp>
      </p:grpSp>
      <p:pic>
        <p:nvPicPr>
          <p:cNvPr id="111" name="Imagen 49"/>
          <p:cNvPicPr>
            <a:picLocks noChangeAspect="1"/>
          </p:cNvPicPr>
          <p:nvPr/>
        </p:nvPicPr>
        <p:blipFill>
          <a:blip r:embed="rId9">
            <a:clrChange>
              <a:clrFrom>
                <a:srgbClr val="FEFEFE"/>
              </a:clrFrom>
              <a:clrTo>
                <a:srgbClr val="FEFEFE">
                  <a:alpha val="0"/>
                </a:srgbClr>
              </a:clrTo>
            </a:clrChange>
          </a:blip>
          <a:stretch>
            <a:fillRect/>
          </a:stretch>
        </p:blipFill>
        <p:spPr>
          <a:xfrm>
            <a:off x="7194288" y="4153367"/>
            <a:ext cx="457910" cy="763183"/>
          </a:xfrm>
          <a:prstGeom prst="rect">
            <a:avLst/>
          </a:prstGeom>
        </p:spPr>
      </p:pic>
      <p:sp>
        <p:nvSpPr>
          <p:cNvPr id="152" name="TextBox 151"/>
          <p:cNvSpPr txBox="1"/>
          <p:nvPr/>
        </p:nvSpPr>
        <p:spPr>
          <a:xfrm>
            <a:off x="1371600" y="6413500"/>
            <a:ext cx="1021626" cy="369332"/>
          </a:xfrm>
          <a:prstGeom prst="rect">
            <a:avLst/>
          </a:prstGeom>
          <a:noFill/>
        </p:spPr>
        <p:txBody>
          <a:bodyPr wrap="none" rtlCol="0">
            <a:spAutoFit/>
          </a:bodyPr>
          <a:lstStyle/>
          <a:p>
            <a:r>
              <a:rPr lang="en-US" dirty="0"/>
              <a:t>Pollution</a:t>
            </a:r>
          </a:p>
        </p:txBody>
      </p:sp>
      <p:sp>
        <p:nvSpPr>
          <p:cNvPr id="153" name="TextBox 152"/>
          <p:cNvSpPr txBox="1"/>
          <p:nvPr/>
        </p:nvSpPr>
        <p:spPr>
          <a:xfrm>
            <a:off x="1174750" y="4495800"/>
            <a:ext cx="1624034" cy="646331"/>
          </a:xfrm>
          <a:prstGeom prst="rect">
            <a:avLst/>
          </a:prstGeom>
          <a:noFill/>
        </p:spPr>
        <p:txBody>
          <a:bodyPr wrap="none" rtlCol="0">
            <a:spAutoFit/>
          </a:bodyPr>
          <a:lstStyle/>
          <a:p>
            <a:r>
              <a:rPr lang="en-US" dirty="0"/>
              <a:t>Climate change</a:t>
            </a:r>
          </a:p>
          <a:p>
            <a:r>
              <a:rPr lang="en-US" dirty="0"/>
              <a:t>Habitat lost</a:t>
            </a:r>
          </a:p>
        </p:txBody>
      </p:sp>
      <p:sp>
        <p:nvSpPr>
          <p:cNvPr id="154" name="TextBox 153"/>
          <p:cNvSpPr txBox="1"/>
          <p:nvPr/>
        </p:nvSpPr>
        <p:spPr>
          <a:xfrm>
            <a:off x="1225551" y="5524500"/>
            <a:ext cx="1748364" cy="369332"/>
          </a:xfrm>
          <a:prstGeom prst="rect">
            <a:avLst/>
          </a:prstGeom>
          <a:noFill/>
        </p:spPr>
        <p:txBody>
          <a:bodyPr wrap="none" rtlCol="0">
            <a:spAutoFit/>
          </a:bodyPr>
          <a:lstStyle/>
          <a:p>
            <a:r>
              <a:rPr lang="en-US" dirty="0"/>
              <a:t>Overexploitation</a:t>
            </a:r>
          </a:p>
        </p:txBody>
      </p:sp>
      <p:sp>
        <p:nvSpPr>
          <p:cNvPr id="158" name="TextBox 157"/>
          <p:cNvSpPr txBox="1"/>
          <p:nvPr/>
        </p:nvSpPr>
        <p:spPr>
          <a:xfrm>
            <a:off x="1416050" y="2336800"/>
            <a:ext cx="1624034" cy="369332"/>
          </a:xfrm>
          <a:prstGeom prst="rect">
            <a:avLst/>
          </a:prstGeom>
          <a:noFill/>
        </p:spPr>
        <p:txBody>
          <a:bodyPr wrap="none" rtlCol="0">
            <a:spAutoFit/>
          </a:bodyPr>
          <a:lstStyle/>
          <a:p>
            <a:r>
              <a:rPr lang="en-US" dirty="0"/>
              <a:t>Climate change</a:t>
            </a:r>
          </a:p>
        </p:txBody>
      </p:sp>
    </p:spTree>
    <p:custDataLst>
      <p:tags r:id="rId1"/>
    </p:custDataLst>
    <p:extLst>
      <p:ext uri="{BB962C8B-B14F-4D97-AF65-F5344CB8AC3E}">
        <p14:creationId xmlns:p14="http://schemas.microsoft.com/office/powerpoint/2010/main" val="2379254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xit" presetSubtype="32" fill="hold" nodeType="afterEffect">
                                  <p:stCondLst>
                                    <p:cond delay="0"/>
                                  </p:stCondLst>
                                  <p:childTnLst>
                                    <p:anim calcmode="lin" valueType="num">
                                      <p:cBhvr>
                                        <p:cTn id="6" dur="500"/>
                                        <p:tgtEl>
                                          <p:spTgt spid="18"/>
                                        </p:tgtEl>
                                        <p:attrNameLst>
                                          <p:attrName>ppt_w</p:attrName>
                                        </p:attrNameLst>
                                      </p:cBhvr>
                                      <p:tavLst>
                                        <p:tav tm="0">
                                          <p:val>
                                            <p:strVal val="ppt_w"/>
                                          </p:val>
                                        </p:tav>
                                        <p:tav tm="100000">
                                          <p:val>
                                            <p:fltVal val="0"/>
                                          </p:val>
                                        </p:tav>
                                      </p:tavLst>
                                    </p:anim>
                                    <p:anim calcmode="lin" valueType="num">
                                      <p:cBhvr>
                                        <p:cTn id="7" dur="500"/>
                                        <p:tgtEl>
                                          <p:spTgt spid="18"/>
                                        </p:tgtEl>
                                        <p:attrNameLst>
                                          <p:attrName>ppt_h</p:attrName>
                                        </p:attrNameLst>
                                      </p:cBhvr>
                                      <p:tavLst>
                                        <p:tav tm="0">
                                          <p:val>
                                            <p:strVal val="ppt_h"/>
                                          </p:val>
                                        </p:tav>
                                        <p:tav tm="100000">
                                          <p:val>
                                            <p:fltVal val="0"/>
                                          </p:val>
                                        </p:tav>
                                      </p:tavLst>
                                    </p:anim>
                                    <p:animEffect transition="out" filter="fade">
                                      <p:cBhvr>
                                        <p:cTn id="8" dur="500"/>
                                        <p:tgtEl>
                                          <p:spTgt spid="18"/>
                                        </p:tgtEl>
                                      </p:cBhvr>
                                    </p:animEffect>
                                    <p:set>
                                      <p:cBhvr>
                                        <p:cTn id="9" dur="1" fill="hold">
                                          <p:stCondLst>
                                            <p:cond delay="499"/>
                                          </p:stCondLst>
                                        </p:cTn>
                                        <p:tgtEl>
                                          <p:spTgt spid="18"/>
                                        </p:tgtEl>
                                        <p:attrNameLst>
                                          <p:attrName>style.visibility</p:attrName>
                                        </p:attrNameLst>
                                      </p:cBhvr>
                                      <p:to>
                                        <p:strVal val="hidden"/>
                                      </p:to>
                                    </p:se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137"/>
                                        </p:tgtEl>
                                        <p:attrNameLst>
                                          <p:attrName>style.visibility</p:attrName>
                                        </p:attrNameLst>
                                      </p:cBhvr>
                                      <p:to>
                                        <p:strVal val="visible"/>
                                      </p:to>
                                    </p:set>
                                    <p:anim calcmode="lin" valueType="num">
                                      <p:cBhvr>
                                        <p:cTn id="13" dur="500" fill="hold"/>
                                        <p:tgtEl>
                                          <p:spTgt spid="137"/>
                                        </p:tgtEl>
                                        <p:attrNameLst>
                                          <p:attrName>ppt_w</p:attrName>
                                        </p:attrNameLst>
                                      </p:cBhvr>
                                      <p:tavLst>
                                        <p:tav tm="0">
                                          <p:val>
                                            <p:fltVal val="0"/>
                                          </p:val>
                                        </p:tav>
                                        <p:tav tm="100000">
                                          <p:val>
                                            <p:strVal val="#ppt_w"/>
                                          </p:val>
                                        </p:tav>
                                      </p:tavLst>
                                    </p:anim>
                                    <p:anim calcmode="lin" valueType="num">
                                      <p:cBhvr>
                                        <p:cTn id="14" dur="500" fill="hold"/>
                                        <p:tgtEl>
                                          <p:spTgt spid="137"/>
                                        </p:tgtEl>
                                        <p:attrNameLst>
                                          <p:attrName>ppt_h</p:attrName>
                                        </p:attrNameLst>
                                      </p:cBhvr>
                                      <p:tavLst>
                                        <p:tav tm="0">
                                          <p:val>
                                            <p:fltVal val="0"/>
                                          </p:val>
                                        </p:tav>
                                        <p:tav tm="100000">
                                          <p:val>
                                            <p:strVal val="#ppt_h"/>
                                          </p:val>
                                        </p:tav>
                                      </p:tavLst>
                                    </p:anim>
                                    <p:animEffect transition="in" filter="fade">
                                      <p:cBhvr>
                                        <p:cTn id="15" dur="500"/>
                                        <p:tgtEl>
                                          <p:spTgt spid="137"/>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nodeType="clickEffect">
                                  <p:stCondLst>
                                    <p:cond delay="0"/>
                                  </p:stCondLst>
                                  <p:childTnLst>
                                    <p:set>
                                      <p:cBhvr>
                                        <p:cTn id="19" dur="1" fill="hold">
                                          <p:stCondLst>
                                            <p:cond delay="0"/>
                                          </p:stCondLst>
                                        </p:cTn>
                                        <p:tgtEl>
                                          <p:spTgt spid="155"/>
                                        </p:tgtEl>
                                        <p:attrNameLst>
                                          <p:attrName>style.visibility</p:attrName>
                                        </p:attrNameLst>
                                      </p:cBhvr>
                                      <p:to>
                                        <p:strVal val="visible"/>
                                      </p:to>
                                    </p:set>
                                    <p:anim calcmode="lin" valueType="num">
                                      <p:cBhvr>
                                        <p:cTn id="20" dur="500" fill="hold"/>
                                        <p:tgtEl>
                                          <p:spTgt spid="155"/>
                                        </p:tgtEl>
                                        <p:attrNameLst>
                                          <p:attrName>ppt_w</p:attrName>
                                        </p:attrNameLst>
                                      </p:cBhvr>
                                      <p:tavLst>
                                        <p:tav tm="0">
                                          <p:val>
                                            <p:fltVal val="0"/>
                                          </p:val>
                                        </p:tav>
                                        <p:tav tm="100000">
                                          <p:val>
                                            <p:strVal val="#ppt_w"/>
                                          </p:val>
                                        </p:tav>
                                      </p:tavLst>
                                    </p:anim>
                                    <p:anim calcmode="lin" valueType="num">
                                      <p:cBhvr>
                                        <p:cTn id="21" dur="500" fill="hold"/>
                                        <p:tgtEl>
                                          <p:spTgt spid="155"/>
                                        </p:tgtEl>
                                        <p:attrNameLst>
                                          <p:attrName>ppt_h</p:attrName>
                                        </p:attrNameLst>
                                      </p:cBhvr>
                                      <p:tavLst>
                                        <p:tav tm="0">
                                          <p:val>
                                            <p:fltVal val="0"/>
                                          </p:val>
                                        </p:tav>
                                        <p:tav tm="100000">
                                          <p:val>
                                            <p:strVal val="#ppt_h"/>
                                          </p:val>
                                        </p:tav>
                                      </p:tavLst>
                                    </p:anim>
                                    <p:animEffect transition="in" filter="fade">
                                      <p:cBhvr>
                                        <p:cTn id="22" dur="5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8200" y="-10966"/>
            <a:ext cx="14039739" cy="69641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516983" y="-10966"/>
            <a:ext cx="11725421" cy="7329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3728" y="723004"/>
            <a:ext cx="7200000" cy="5400000"/>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97572" y="2868729"/>
            <a:ext cx="1396313" cy="1397000"/>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47572" y="3018729"/>
            <a:ext cx="1396313" cy="1397000"/>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3428" y="867229"/>
            <a:ext cx="7200000" cy="5400000"/>
          </a:xfrm>
          <a:prstGeom prst="rect">
            <a:avLst/>
          </a:prstGeom>
          <a:ln>
            <a:noFill/>
          </a:ln>
          <a:effectLst>
            <a:outerShdw blurRad="292100" dist="139700" dir="2700000" algn="tl" rotWithShape="0">
              <a:srgbClr val="333333">
                <a:alpha val="65000"/>
              </a:srgbClr>
            </a:outerShdw>
          </a:effectLst>
        </p:spPr>
      </p:pic>
      <p:pic>
        <p:nvPicPr>
          <p:cNvPr id="11" name="Picture 1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244797" y="736873"/>
            <a:ext cx="7200000" cy="5400000"/>
          </a:xfrm>
          <a:prstGeom prst="rect">
            <a:avLst/>
          </a:prstGeom>
          <a:ln>
            <a:noFill/>
          </a:ln>
          <a:effectLst>
            <a:outerShdw blurRad="292100" dist="139700" dir="2700000" algn="tl" rotWithShape="0">
              <a:srgbClr val="333333">
                <a:alpha val="65000"/>
              </a:srgbClr>
            </a:outerShdw>
          </a:effectLst>
        </p:spPr>
      </p:pic>
      <p:pic>
        <p:nvPicPr>
          <p:cNvPr id="37891"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20397" y="-4860"/>
            <a:ext cx="2447149" cy="345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Rounded Rectangle 11"/>
          <p:cNvSpPr/>
          <p:nvPr/>
        </p:nvSpPr>
        <p:spPr>
          <a:xfrm>
            <a:off x="-300676" y="45783"/>
            <a:ext cx="2495235" cy="251429"/>
          </a:xfrm>
          <a:prstGeom prst="roundRect">
            <a:avLst>
              <a:gd name="adj" fmla="val 50000"/>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400" b="1" dirty="0">
                <a:solidFill>
                  <a:srgbClr val="0000FF"/>
                </a:solidFill>
              </a:rPr>
              <a:t>Who will do the work?</a:t>
            </a:r>
          </a:p>
        </p:txBody>
      </p:sp>
      <p:pic>
        <p:nvPicPr>
          <p:cNvPr id="8194" name="Picture 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22639" y="-7677"/>
            <a:ext cx="2359103" cy="345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6" name="Picture 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679842" y="-4860"/>
            <a:ext cx="2326287" cy="345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7" name="Picture 5"/>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65084" y="3427249"/>
            <a:ext cx="2336525" cy="345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9" name="Picture 7"/>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710690" y="3427249"/>
            <a:ext cx="2063196" cy="345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200" name="Picture 8"/>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553446" y="3427249"/>
            <a:ext cx="1716432" cy="345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201" name="Picture 9"/>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7017153" y="3430729"/>
            <a:ext cx="2538523" cy="345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202" name="Picture 10"/>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686988" y="3427249"/>
            <a:ext cx="2052103" cy="345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5" name="Picture 3"/>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3996703" y="-10966"/>
            <a:ext cx="2069722" cy="345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217572" y="-10734"/>
            <a:ext cx="2213430" cy="345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56699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789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1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19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19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19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820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819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820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2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7700" y="6350"/>
            <a:ext cx="15388844" cy="68579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ounded Rectangle 6"/>
          <p:cNvSpPr/>
          <p:nvPr/>
        </p:nvSpPr>
        <p:spPr>
          <a:xfrm>
            <a:off x="-431799" y="302577"/>
            <a:ext cx="4311650" cy="448945"/>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dirty="0" err="1">
                <a:solidFill>
                  <a:schemeClr val="tx1"/>
                </a:solidFill>
                <a:cs typeface="Times New Roman" panose="02020603050405020304" pitchFamily="18" charset="0"/>
              </a:rPr>
              <a:t>Lanikai</a:t>
            </a:r>
            <a:r>
              <a:rPr lang="en-US" sz="2000" b="1" dirty="0">
                <a:solidFill>
                  <a:schemeClr val="tx1"/>
                </a:solidFill>
                <a:cs typeface="Times New Roman" panose="02020603050405020304" pitchFamily="18" charset="0"/>
              </a:rPr>
              <a:t> Elementary, </a:t>
            </a:r>
            <a:r>
              <a:rPr lang="en-US" sz="2000" dirty="0">
                <a:solidFill>
                  <a:schemeClr val="tx1"/>
                </a:solidFill>
              </a:rPr>
              <a:t>Kailua, USA</a:t>
            </a:r>
            <a:r>
              <a:rPr lang="en-US" sz="1200" dirty="0">
                <a:solidFill>
                  <a:schemeClr val="tx1"/>
                </a:solidFill>
              </a:rPr>
              <a:t>, 2016</a:t>
            </a:r>
          </a:p>
        </p:txBody>
      </p:sp>
    </p:spTree>
    <p:extLst>
      <p:ext uri="{BB962C8B-B14F-4D97-AF65-F5344CB8AC3E}">
        <p14:creationId xmlns:p14="http://schemas.microsoft.com/office/powerpoint/2010/main" val="19982244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0749573"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ounded Rectangle 2"/>
          <p:cNvSpPr/>
          <p:nvPr/>
        </p:nvSpPr>
        <p:spPr>
          <a:xfrm>
            <a:off x="-208915" y="302577"/>
            <a:ext cx="3987165" cy="448945"/>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dirty="0">
                <a:solidFill>
                  <a:schemeClr val="tx1"/>
                </a:solidFill>
                <a:cs typeface="Times New Roman" panose="02020603050405020304" pitchFamily="18" charset="0"/>
              </a:rPr>
              <a:t>Military School, </a:t>
            </a:r>
            <a:r>
              <a:rPr lang="en-US" sz="2000" dirty="0">
                <a:solidFill>
                  <a:schemeClr val="tx1"/>
                </a:solidFill>
              </a:rPr>
              <a:t>Kailua, USA</a:t>
            </a:r>
            <a:r>
              <a:rPr lang="en-US" sz="1200" dirty="0">
                <a:solidFill>
                  <a:schemeClr val="tx1"/>
                </a:solidFill>
              </a:rPr>
              <a:t>, 2016</a:t>
            </a:r>
          </a:p>
        </p:txBody>
      </p:sp>
    </p:spTree>
    <p:extLst>
      <p:ext uri="{BB962C8B-B14F-4D97-AF65-F5344CB8AC3E}">
        <p14:creationId xmlns:p14="http://schemas.microsoft.com/office/powerpoint/2010/main" val="12545745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8650" y="0"/>
            <a:ext cx="11169916" cy="6858000"/>
          </a:xfrm>
          <a:prstGeom prst="rect">
            <a:avLst/>
          </a:prstGeom>
        </p:spPr>
      </p:pic>
      <p:sp>
        <p:nvSpPr>
          <p:cNvPr id="4" name="Rounded Rectangle 3"/>
          <p:cNvSpPr/>
          <p:nvPr/>
        </p:nvSpPr>
        <p:spPr>
          <a:xfrm>
            <a:off x="-367665" y="78104"/>
            <a:ext cx="4374515" cy="448945"/>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600" b="1" dirty="0">
                <a:solidFill>
                  <a:schemeClr val="tx1"/>
                </a:solidFill>
                <a:cs typeface="Times New Roman" panose="02020603050405020304" pitchFamily="18" charset="0"/>
              </a:rPr>
              <a:t>4</a:t>
            </a:r>
            <a:r>
              <a:rPr lang="en-US" sz="1600" b="1" baseline="30000" dirty="0">
                <a:solidFill>
                  <a:schemeClr val="tx1"/>
                </a:solidFill>
                <a:cs typeface="Times New Roman" panose="02020603050405020304" pitchFamily="18" charset="0"/>
              </a:rPr>
              <a:t>th</a:t>
            </a:r>
            <a:r>
              <a:rPr lang="en-US" sz="1600" b="1" dirty="0">
                <a:solidFill>
                  <a:schemeClr val="tx1"/>
                </a:solidFill>
                <a:cs typeface="Times New Roman" panose="02020603050405020304" pitchFamily="18" charset="0"/>
              </a:rPr>
              <a:t> Grade </a:t>
            </a:r>
            <a:r>
              <a:rPr lang="en-US" sz="1600" b="1" dirty="0" err="1">
                <a:solidFill>
                  <a:schemeClr val="tx1"/>
                </a:solidFill>
                <a:cs typeface="Times New Roman" panose="02020603050405020304" pitchFamily="18" charset="0"/>
              </a:rPr>
              <a:t>Lanikai</a:t>
            </a:r>
            <a:r>
              <a:rPr lang="en-US" sz="1600" b="1" dirty="0">
                <a:solidFill>
                  <a:schemeClr val="tx1"/>
                </a:solidFill>
                <a:cs typeface="Times New Roman" panose="02020603050405020304" pitchFamily="18" charset="0"/>
              </a:rPr>
              <a:t> School</a:t>
            </a:r>
            <a:r>
              <a:rPr lang="en-US" sz="2000" b="1" dirty="0">
                <a:solidFill>
                  <a:schemeClr val="tx1"/>
                </a:solidFill>
                <a:cs typeface="Times New Roman" panose="02020603050405020304" pitchFamily="18" charset="0"/>
              </a:rPr>
              <a:t>, </a:t>
            </a:r>
            <a:r>
              <a:rPr lang="en-US" sz="2000" dirty="0">
                <a:solidFill>
                  <a:schemeClr val="tx1"/>
                </a:solidFill>
              </a:rPr>
              <a:t>Kailua, USA</a:t>
            </a:r>
            <a:r>
              <a:rPr lang="en-US" sz="1200" dirty="0">
                <a:solidFill>
                  <a:schemeClr val="tx1"/>
                </a:solidFill>
              </a:rPr>
              <a:t>, 2016</a:t>
            </a:r>
          </a:p>
        </p:txBody>
      </p:sp>
    </p:spTree>
    <p:extLst>
      <p:ext uri="{BB962C8B-B14F-4D97-AF65-F5344CB8AC3E}">
        <p14:creationId xmlns:p14="http://schemas.microsoft.com/office/powerpoint/2010/main" val="28262516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5301"/>
            <a:ext cx="9144000" cy="8943975"/>
          </a:xfrm>
          <a:prstGeom prst="rect">
            <a:avLst/>
          </a:prstGeom>
        </p:spPr>
      </p:pic>
      <p:sp>
        <p:nvSpPr>
          <p:cNvPr id="3" name="Rounded Rectangle 2"/>
          <p:cNvSpPr/>
          <p:nvPr/>
        </p:nvSpPr>
        <p:spPr>
          <a:xfrm>
            <a:off x="-208915" y="302577"/>
            <a:ext cx="3987165" cy="448945"/>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dirty="0" err="1">
                <a:solidFill>
                  <a:schemeClr val="tx1"/>
                </a:solidFill>
                <a:cs typeface="Times New Roman" panose="02020603050405020304" pitchFamily="18" charset="0"/>
              </a:rPr>
              <a:t>Heco</a:t>
            </a:r>
            <a:r>
              <a:rPr lang="en-US" sz="2000" b="1" dirty="0">
                <a:solidFill>
                  <a:schemeClr val="tx1"/>
                </a:solidFill>
                <a:cs typeface="Times New Roman" panose="02020603050405020304" pitchFamily="18" charset="0"/>
              </a:rPr>
              <a:t>, </a:t>
            </a:r>
            <a:r>
              <a:rPr lang="en-US" sz="2000" dirty="0" err="1">
                <a:solidFill>
                  <a:schemeClr val="tx1"/>
                </a:solidFill>
              </a:rPr>
              <a:t>Wai'anae</a:t>
            </a:r>
            <a:r>
              <a:rPr lang="en-US" sz="2000" dirty="0">
                <a:solidFill>
                  <a:schemeClr val="tx1"/>
                </a:solidFill>
              </a:rPr>
              <a:t>, USA</a:t>
            </a:r>
            <a:r>
              <a:rPr lang="en-US" sz="1200" dirty="0">
                <a:solidFill>
                  <a:schemeClr val="tx1"/>
                </a:solidFill>
              </a:rPr>
              <a:t>, 2017</a:t>
            </a:r>
          </a:p>
        </p:txBody>
      </p:sp>
    </p:spTree>
    <p:extLst>
      <p:ext uri="{BB962C8B-B14F-4D97-AF65-F5344CB8AC3E}">
        <p14:creationId xmlns:p14="http://schemas.microsoft.com/office/powerpoint/2010/main" val="18298826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0"/>
            <a:ext cx="12192000" cy="6858000"/>
          </a:xfrm>
          <a:prstGeom prst="rect">
            <a:avLst/>
          </a:prstGeom>
        </p:spPr>
      </p:pic>
      <p:sp>
        <p:nvSpPr>
          <p:cNvPr id="3" name="Rounded Rectangle 2"/>
          <p:cNvSpPr/>
          <p:nvPr/>
        </p:nvSpPr>
        <p:spPr>
          <a:xfrm>
            <a:off x="-208915" y="302577"/>
            <a:ext cx="4806315" cy="448945"/>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dirty="0">
                <a:solidFill>
                  <a:schemeClr val="tx1"/>
                </a:solidFill>
                <a:cs typeface="Times New Roman" panose="02020603050405020304" pitchFamily="18" charset="0"/>
              </a:rPr>
              <a:t>Geography class, </a:t>
            </a:r>
            <a:r>
              <a:rPr lang="en-US" sz="2000" dirty="0" err="1">
                <a:solidFill>
                  <a:schemeClr val="tx1"/>
                </a:solidFill>
              </a:rPr>
              <a:t>Wai'anae</a:t>
            </a:r>
            <a:r>
              <a:rPr lang="en-US" sz="2000" dirty="0">
                <a:solidFill>
                  <a:schemeClr val="tx1"/>
                </a:solidFill>
              </a:rPr>
              <a:t>, USA</a:t>
            </a:r>
            <a:r>
              <a:rPr lang="en-US" sz="1200" dirty="0">
                <a:solidFill>
                  <a:schemeClr val="tx1"/>
                </a:solidFill>
              </a:rPr>
              <a:t>, 2018</a:t>
            </a:r>
          </a:p>
        </p:txBody>
      </p:sp>
    </p:spTree>
    <p:extLst>
      <p:ext uri="{BB962C8B-B14F-4D97-AF65-F5344CB8AC3E}">
        <p14:creationId xmlns:p14="http://schemas.microsoft.com/office/powerpoint/2010/main" val="375740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4661" y="271933"/>
            <a:ext cx="1556706" cy="276999"/>
          </a:xfrm>
          <a:prstGeom prst="rect">
            <a:avLst/>
          </a:prstGeom>
          <a:solidFill>
            <a:schemeClr val="bg1">
              <a:lumMod val="95000"/>
            </a:schemeClr>
          </a:solidFill>
        </p:spPr>
        <p:txBody>
          <a:bodyPr wrap="square" rtlCol="0">
            <a:spAutoFit/>
          </a:bodyPr>
          <a:lstStyle/>
          <a:p>
            <a:pPr algn="ctr"/>
            <a:r>
              <a:rPr lang="en-US" sz="1200" dirty="0"/>
              <a:t>My average impact</a:t>
            </a:r>
            <a:endParaRPr lang="en-CA" sz="1200" dirty="0"/>
          </a:p>
        </p:txBody>
      </p:sp>
      <p:grpSp>
        <p:nvGrpSpPr>
          <p:cNvPr id="3" name="Group 2"/>
          <p:cNvGrpSpPr/>
          <p:nvPr/>
        </p:nvGrpSpPr>
        <p:grpSpPr>
          <a:xfrm>
            <a:off x="1841368" y="265635"/>
            <a:ext cx="3575715" cy="2068513"/>
            <a:chOff x="1841368" y="265635"/>
            <a:chExt cx="3575715" cy="2068513"/>
          </a:xfrm>
        </p:grpSpPr>
        <p:grpSp>
          <p:nvGrpSpPr>
            <p:cNvPr id="13" name="Group 15"/>
            <p:cNvGrpSpPr>
              <a:grpSpLocks/>
            </p:cNvGrpSpPr>
            <p:nvPr/>
          </p:nvGrpSpPr>
          <p:grpSpPr bwMode="auto">
            <a:xfrm>
              <a:off x="2183345" y="265635"/>
              <a:ext cx="3233738" cy="2068513"/>
              <a:chOff x="1785" y="496"/>
              <a:chExt cx="2037" cy="1303"/>
            </a:xfrm>
          </p:grpSpPr>
          <p:pic>
            <p:nvPicPr>
              <p:cNvPr id="14" name="Picture 1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5" y="619"/>
                <a:ext cx="2037" cy="1180"/>
              </a:xfrm>
              <a:prstGeom prst="rect">
                <a:avLst/>
              </a:prstGeom>
              <a:noFill/>
              <a:extLst>
                <a:ext uri="{909E8E84-426E-40DD-AFC4-6F175D3DCCD1}">
                  <a14:hiddenFill xmlns:a14="http://schemas.microsoft.com/office/drawing/2010/main">
                    <a:solidFill>
                      <a:srgbClr val="FFFFFF"/>
                    </a:solidFill>
                  </a14:hiddenFill>
                </a:ext>
              </a:extLst>
            </p:spPr>
          </p:pic>
          <p:sp>
            <p:nvSpPr>
              <p:cNvPr id="15" name="Text Box 17"/>
              <p:cNvSpPr txBox="1">
                <a:spLocks noChangeArrowheads="1"/>
              </p:cNvSpPr>
              <p:nvPr/>
            </p:nvSpPr>
            <p:spPr bwMode="auto">
              <a:xfrm>
                <a:off x="2242" y="496"/>
                <a:ext cx="1397" cy="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1600" b="1" dirty="0">
                    <a:latin typeface="Times New Roman" pitchFamily="80" charset="0"/>
                  </a:rPr>
                  <a:t>7.8 billion people today</a:t>
                </a:r>
                <a:endParaRPr lang="es-ES" sz="1600" b="1" dirty="0">
                  <a:latin typeface="Times New Roman" pitchFamily="80" charset="0"/>
                </a:endParaRPr>
              </a:p>
            </p:txBody>
          </p:sp>
        </p:grpSp>
        <p:sp>
          <p:nvSpPr>
            <p:cNvPr id="5" name="TextBox 4"/>
            <p:cNvSpPr txBox="1"/>
            <p:nvPr/>
          </p:nvSpPr>
          <p:spPr>
            <a:xfrm>
              <a:off x="1841368" y="976727"/>
              <a:ext cx="513282" cy="646331"/>
            </a:xfrm>
            <a:prstGeom prst="rect">
              <a:avLst/>
            </a:prstGeom>
            <a:noFill/>
          </p:spPr>
          <p:txBody>
            <a:bodyPr wrap="none" rtlCol="0">
              <a:spAutoFit/>
            </a:bodyPr>
            <a:lstStyle/>
            <a:p>
              <a:r>
                <a:rPr lang="en-US" sz="3600" dirty="0">
                  <a:solidFill>
                    <a:srgbClr val="FF0000"/>
                  </a:solidFill>
                  <a:latin typeface="Aharoni" pitchFamily="2" charset="-79"/>
                  <a:cs typeface="Aharoni" pitchFamily="2" charset="-79"/>
                </a:rPr>
                <a:t>X</a:t>
              </a:r>
              <a:endParaRPr lang="en-CA" sz="3600" dirty="0">
                <a:solidFill>
                  <a:srgbClr val="FF0000"/>
                </a:solidFill>
                <a:latin typeface="Aharoni" pitchFamily="2" charset="-79"/>
                <a:cs typeface="Aharoni" pitchFamily="2" charset="-79"/>
              </a:endParaRPr>
            </a:p>
          </p:txBody>
        </p:sp>
      </p:grpSp>
      <p:grpSp>
        <p:nvGrpSpPr>
          <p:cNvPr id="7" name="Group 6"/>
          <p:cNvGrpSpPr/>
          <p:nvPr/>
        </p:nvGrpSpPr>
        <p:grpSpPr>
          <a:xfrm>
            <a:off x="5523662" y="838227"/>
            <a:ext cx="3480179" cy="923330"/>
            <a:chOff x="5523662" y="838227"/>
            <a:chExt cx="3480179" cy="923330"/>
          </a:xfrm>
        </p:grpSpPr>
        <p:sp>
          <p:nvSpPr>
            <p:cNvPr id="4" name="TextBox 3"/>
            <p:cNvSpPr txBox="1"/>
            <p:nvPr/>
          </p:nvSpPr>
          <p:spPr>
            <a:xfrm>
              <a:off x="6078701" y="1145191"/>
              <a:ext cx="2925140" cy="400110"/>
            </a:xfrm>
            <a:prstGeom prst="rect">
              <a:avLst/>
            </a:prstGeom>
            <a:noFill/>
          </p:spPr>
          <p:txBody>
            <a:bodyPr wrap="square" rtlCol="0">
              <a:spAutoFit/>
            </a:bodyPr>
            <a:lstStyle/>
            <a:p>
              <a:r>
                <a:rPr lang="en-US" sz="2000" dirty="0">
                  <a:latin typeface="Arial Black" pitchFamily="34" charset="0"/>
                </a:rPr>
                <a:t>A HUGE PROBLEM</a:t>
              </a:r>
              <a:endParaRPr lang="en-CA" sz="2000" dirty="0">
                <a:latin typeface="Arial Black" pitchFamily="34" charset="0"/>
              </a:endParaRPr>
            </a:p>
          </p:txBody>
        </p:sp>
        <p:sp>
          <p:nvSpPr>
            <p:cNvPr id="6" name="TextBox 5"/>
            <p:cNvSpPr txBox="1"/>
            <p:nvPr/>
          </p:nvSpPr>
          <p:spPr>
            <a:xfrm>
              <a:off x="5523662" y="838227"/>
              <a:ext cx="529312" cy="923330"/>
            </a:xfrm>
            <a:prstGeom prst="rect">
              <a:avLst/>
            </a:prstGeom>
            <a:noFill/>
          </p:spPr>
          <p:txBody>
            <a:bodyPr wrap="none" rtlCol="0">
              <a:spAutoFit/>
            </a:bodyPr>
            <a:lstStyle/>
            <a:p>
              <a:r>
                <a:rPr lang="en-US" sz="5400" b="1" dirty="0">
                  <a:solidFill>
                    <a:srgbClr val="FF0000"/>
                  </a:solidFill>
                  <a:latin typeface="+mj-lt"/>
                  <a:cs typeface="Aharoni" pitchFamily="2" charset="-79"/>
                </a:rPr>
                <a:t>=</a:t>
              </a:r>
              <a:endParaRPr lang="en-CA" sz="5400" b="1" dirty="0">
                <a:solidFill>
                  <a:srgbClr val="FF0000"/>
                </a:solidFill>
                <a:latin typeface="+mj-lt"/>
                <a:cs typeface="Aharoni" pitchFamily="2" charset="-79"/>
              </a:endParaRPr>
            </a:p>
          </p:txBody>
        </p:sp>
      </p:grpSp>
      <p:sp>
        <p:nvSpPr>
          <p:cNvPr id="12" name="TextBox 11"/>
          <p:cNvSpPr txBox="1">
            <a:spLocks noChangeArrowheads="1"/>
          </p:cNvSpPr>
          <p:nvPr/>
        </p:nvSpPr>
        <p:spPr bwMode="auto">
          <a:xfrm>
            <a:off x="330450" y="2619120"/>
            <a:ext cx="8483097" cy="3231654"/>
          </a:xfrm>
          <a:prstGeom prst="rect">
            <a:avLst/>
          </a:prstGeom>
          <a:solidFill>
            <a:schemeClr val="bg1"/>
          </a:solidFill>
          <a:ln w="9525">
            <a:solidFill>
              <a:schemeClr val="bg1"/>
            </a:solidFill>
            <a:miter lim="800000"/>
            <a:headEnd/>
            <a:tailEnd/>
          </a:ln>
        </p:spPr>
        <p:txBody>
          <a:bodyPr wrap="square" lIns="0" tIns="0" rIns="0" bIns="0">
            <a:spAutoFit/>
          </a:bodyPr>
          <a:lstStyle>
            <a:lvl1pPr marL="171450" indent="-171450"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eaLnBrk="1" hangingPunct="1">
              <a:lnSpc>
                <a:spcPct val="150000"/>
              </a:lnSpc>
              <a:buFont typeface="Wingdings" pitchFamily="2" charset="2"/>
              <a:buChar char="Ø"/>
            </a:pPr>
            <a:r>
              <a:rPr lang="en-US" sz="1400" dirty="0"/>
              <a:t>100% of the world’s oceans affected by human activities (</a:t>
            </a:r>
            <a:r>
              <a:rPr lang="en-US" sz="1400" u="sng" dirty="0">
                <a:solidFill>
                  <a:srgbClr val="0000FF"/>
                </a:solidFill>
              </a:rPr>
              <a:t>Halpern et al. Science 2008</a:t>
            </a:r>
            <a:r>
              <a:rPr lang="en-US" sz="1400" dirty="0"/>
              <a:t>)</a:t>
            </a:r>
          </a:p>
          <a:p>
            <a:pPr eaLnBrk="1" hangingPunct="1">
              <a:lnSpc>
                <a:spcPct val="150000"/>
              </a:lnSpc>
              <a:buFont typeface="Wingdings" pitchFamily="2" charset="2"/>
              <a:buChar char="Ø"/>
            </a:pPr>
            <a:r>
              <a:rPr lang="en-US" sz="1400" dirty="0"/>
              <a:t>83% of the world’s land affected by human activities (</a:t>
            </a:r>
            <a:r>
              <a:rPr lang="en-US" sz="1400" u="sng" dirty="0">
                <a:solidFill>
                  <a:srgbClr val="0000FF"/>
                </a:solidFill>
              </a:rPr>
              <a:t>Sanderson et al. </a:t>
            </a:r>
            <a:r>
              <a:rPr lang="en-US" sz="1400" u="sng" dirty="0" err="1">
                <a:solidFill>
                  <a:srgbClr val="0000FF"/>
                </a:solidFill>
              </a:rPr>
              <a:t>BioScience</a:t>
            </a:r>
            <a:r>
              <a:rPr lang="en-US" sz="1400" u="sng" dirty="0">
                <a:solidFill>
                  <a:srgbClr val="0000FF"/>
                </a:solidFill>
              </a:rPr>
              <a:t> 2002</a:t>
            </a:r>
            <a:r>
              <a:rPr lang="en-US" sz="1400" dirty="0"/>
              <a:t>)</a:t>
            </a:r>
          </a:p>
          <a:p>
            <a:pPr eaLnBrk="1" hangingPunct="1">
              <a:lnSpc>
                <a:spcPct val="150000"/>
              </a:lnSpc>
              <a:buFont typeface="Wingdings" pitchFamily="2" charset="2"/>
              <a:buChar char="Ø"/>
            </a:pPr>
            <a:r>
              <a:rPr lang="en-US" sz="1400" dirty="0"/>
              <a:t>6 million hectares of forest deforested annually (</a:t>
            </a:r>
            <a:r>
              <a:rPr lang="en-US" sz="1400" u="sng" dirty="0">
                <a:solidFill>
                  <a:srgbClr val="0000FF"/>
                </a:solidFill>
              </a:rPr>
              <a:t>Global Biodiversity outlook 2</a:t>
            </a:r>
            <a:r>
              <a:rPr lang="en-US" sz="1400" dirty="0"/>
              <a:t>)</a:t>
            </a:r>
          </a:p>
          <a:p>
            <a:pPr eaLnBrk="1" hangingPunct="1">
              <a:lnSpc>
                <a:spcPct val="150000"/>
              </a:lnSpc>
              <a:buFont typeface="Wingdings" pitchFamily="2" charset="2"/>
              <a:buChar char="Ø"/>
            </a:pPr>
            <a:r>
              <a:rPr lang="en-US" sz="1400" dirty="0"/>
              <a:t>Global mangroves declined from 18.8 million ha in 1980 to 15.2 million ha in 2000  (</a:t>
            </a:r>
            <a:r>
              <a:rPr lang="en-US" sz="1400" dirty="0">
                <a:hlinkClick r:id="rId3"/>
              </a:rPr>
              <a:t>The world’s mangroves 2005</a:t>
            </a:r>
            <a:r>
              <a:rPr lang="en-US" sz="1400" dirty="0"/>
              <a:t>)</a:t>
            </a:r>
          </a:p>
          <a:p>
            <a:pPr eaLnBrk="1" hangingPunct="1">
              <a:lnSpc>
                <a:spcPct val="150000"/>
              </a:lnSpc>
              <a:buFont typeface="Wingdings" pitchFamily="2" charset="2"/>
              <a:buChar char="Ø"/>
            </a:pPr>
            <a:r>
              <a:rPr lang="en-US" sz="1400" dirty="0"/>
              <a:t>Sea-grasses are disappearing at 110 </a:t>
            </a:r>
            <a:r>
              <a:rPr lang="en-US" sz="1400" dirty="0" err="1"/>
              <a:t>km</a:t>
            </a:r>
            <a:r>
              <a:rPr lang="en-US" sz="1400" baseline="30000" dirty="0" err="1"/>
              <a:t>2</a:t>
            </a:r>
            <a:r>
              <a:rPr lang="en-US" sz="1400" dirty="0"/>
              <a:t>/</a:t>
            </a:r>
            <a:r>
              <a:rPr lang="en-US" sz="1400" dirty="0" err="1"/>
              <a:t>yr</a:t>
            </a:r>
            <a:r>
              <a:rPr lang="en-US" sz="1400" dirty="0"/>
              <a:t> since 1980. Globally, up to 29% are gone (</a:t>
            </a:r>
            <a:r>
              <a:rPr lang="en-US" sz="1400" u="sng" dirty="0" err="1">
                <a:solidFill>
                  <a:srgbClr val="0000FF"/>
                </a:solidFill>
              </a:rPr>
              <a:t>Waycott</a:t>
            </a:r>
            <a:r>
              <a:rPr lang="en-US" sz="1400" u="sng" dirty="0">
                <a:solidFill>
                  <a:srgbClr val="0000FF"/>
                </a:solidFill>
              </a:rPr>
              <a:t> et al. </a:t>
            </a:r>
            <a:r>
              <a:rPr lang="en-US" sz="1400" u="sng" dirty="0" err="1">
                <a:solidFill>
                  <a:srgbClr val="0000FF"/>
                </a:solidFill>
              </a:rPr>
              <a:t>PNAS</a:t>
            </a:r>
            <a:r>
              <a:rPr lang="en-US" sz="1400" u="sng" dirty="0">
                <a:solidFill>
                  <a:srgbClr val="0000FF"/>
                </a:solidFill>
              </a:rPr>
              <a:t> 2009</a:t>
            </a:r>
            <a:r>
              <a:rPr lang="en-US" sz="1400" dirty="0"/>
              <a:t>)</a:t>
            </a:r>
          </a:p>
          <a:p>
            <a:pPr eaLnBrk="1" hangingPunct="1">
              <a:lnSpc>
                <a:spcPct val="150000"/>
              </a:lnSpc>
              <a:buFont typeface="Wingdings" pitchFamily="2" charset="2"/>
              <a:buChar char="Ø"/>
            </a:pPr>
            <a:r>
              <a:rPr lang="en-US" sz="1400" dirty="0"/>
              <a:t>Large predatory fish declined by 90% since the 50’s (</a:t>
            </a:r>
            <a:r>
              <a:rPr lang="en-US" sz="1400" u="sng" dirty="0">
                <a:solidFill>
                  <a:srgbClr val="0000FF"/>
                </a:solidFill>
              </a:rPr>
              <a:t>Myers &amp; Worm, Nature 2003</a:t>
            </a:r>
            <a:r>
              <a:rPr lang="en-US" sz="1400" dirty="0"/>
              <a:t>)</a:t>
            </a:r>
          </a:p>
          <a:p>
            <a:pPr eaLnBrk="1" hangingPunct="1">
              <a:lnSpc>
                <a:spcPct val="150000"/>
              </a:lnSpc>
              <a:buFont typeface="Wingdings" pitchFamily="2" charset="2"/>
              <a:buChar char="Ø"/>
            </a:pPr>
            <a:r>
              <a:rPr lang="en-US" sz="1400" dirty="0"/>
              <a:t>Some ~3000 monitored wild populations have declined by about 30% since 1970  (</a:t>
            </a:r>
            <a:r>
              <a:rPr lang="en-US" sz="1400" u="sng" dirty="0">
                <a:solidFill>
                  <a:srgbClr val="0000FF"/>
                </a:solidFill>
              </a:rPr>
              <a:t>Living Planet Index 2010</a:t>
            </a:r>
            <a:r>
              <a:rPr lang="en-US" sz="1400" dirty="0"/>
              <a:t>)</a:t>
            </a:r>
          </a:p>
          <a:p>
            <a:pPr eaLnBrk="1" hangingPunct="1">
              <a:lnSpc>
                <a:spcPct val="150000"/>
              </a:lnSpc>
              <a:buFont typeface="Wingdings" pitchFamily="2" charset="2"/>
              <a:buChar char="Ø"/>
            </a:pPr>
            <a:r>
              <a:rPr lang="en-US" sz="1400" dirty="0"/>
              <a:t>One third of the world’s corals are threatened with extinction (</a:t>
            </a:r>
            <a:r>
              <a:rPr lang="en-US" sz="1400" u="sng" dirty="0">
                <a:solidFill>
                  <a:srgbClr val="0000FF"/>
                </a:solidFill>
              </a:rPr>
              <a:t>Carpenter et al., Science 2008</a:t>
            </a:r>
            <a:r>
              <a:rPr lang="en-US" sz="1400" dirty="0"/>
              <a:t>)</a:t>
            </a:r>
          </a:p>
          <a:p>
            <a:pPr eaLnBrk="1" hangingPunct="1">
              <a:lnSpc>
                <a:spcPct val="150000"/>
              </a:lnSpc>
              <a:buFont typeface="Wingdings" pitchFamily="2" charset="2"/>
              <a:buChar char="Ø"/>
            </a:pPr>
            <a:r>
              <a:rPr lang="en-US" sz="1400" dirty="0"/>
              <a:t>Up to 48% of the world’s amphibians have declining populations (</a:t>
            </a:r>
            <a:r>
              <a:rPr lang="en-US" sz="1400" u="sng" dirty="0">
                <a:solidFill>
                  <a:srgbClr val="0000FF"/>
                </a:solidFill>
              </a:rPr>
              <a:t>Stuart et al., Science 2004</a:t>
            </a:r>
            <a:r>
              <a:rPr lang="en-US" sz="1400" dirty="0"/>
              <a:t>)</a:t>
            </a:r>
          </a:p>
          <a:p>
            <a:pPr eaLnBrk="1" hangingPunct="1">
              <a:lnSpc>
                <a:spcPct val="150000"/>
              </a:lnSpc>
              <a:buFont typeface="Wingdings" pitchFamily="2" charset="2"/>
              <a:buChar char="Ø"/>
            </a:pPr>
            <a:r>
              <a:rPr lang="en-US" sz="1400" dirty="0"/>
              <a:t>Populations of vertebrates had declined by an average of 30% in the past 40 years (</a:t>
            </a:r>
            <a:r>
              <a:rPr lang="en-US" sz="1400" u="sng" dirty="0">
                <a:solidFill>
                  <a:srgbClr val="0000FF"/>
                </a:solidFill>
              </a:rPr>
              <a:t>Hoffmann et al., Science 2010</a:t>
            </a:r>
            <a:r>
              <a:rPr lang="en-US" sz="1400" dirty="0"/>
              <a:t>)</a:t>
            </a:r>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661" y="547116"/>
            <a:ext cx="1556707" cy="1534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9150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Rounded Rectangle 2"/>
          <p:cNvSpPr/>
          <p:nvPr/>
        </p:nvSpPr>
        <p:spPr>
          <a:xfrm>
            <a:off x="-208915" y="302577"/>
            <a:ext cx="4806315" cy="448945"/>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dirty="0">
                <a:solidFill>
                  <a:schemeClr val="tx1"/>
                </a:solidFill>
                <a:cs typeface="Times New Roman" panose="02020603050405020304" pitchFamily="18" charset="0"/>
              </a:rPr>
              <a:t>Liholiho Elementary, </a:t>
            </a:r>
            <a:r>
              <a:rPr lang="en-US" sz="2000" dirty="0" err="1">
                <a:solidFill>
                  <a:schemeClr val="tx1"/>
                </a:solidFill>
              </a:rPr>
              <a:t>Wai'anae</a:t>
            </a:r>
            <a:r>
              <a:rPr lang="en-US" sz="2000" dirty="0">
                <a:solidFill>
                  <a:schemeClr val="tx1"/>
                </a:solidFill>
              </a:rPr>
              <a:t>, USA</a:t>
            </a:r>
            <a:r>
              <a:rPr lang="en-US" sz="1200" dirty="0">
                <a:solidFill>
                  <a:schemeClr val="tx1"/>
                </a:solidFill>
              </a:rPr>
              <a:t>, 2018</a:t>
            </a:r>
          </a:p>
        </p:txBody>
      </p:sp>
    </p:spTree>
    <p:extLst>
      <p:ext uri="{BB962C8B-B14F-4D97-AF65-F5344CB8AC3E}">
        <p14:creationId xmlns:p14="http://schemas.microsoft.com/office/powerpoint/2010/main" val="15700554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Rounded Rectangle 2"/>
          <p:cNvSpPr/>
          <p:nvPr/>
        </p:nvSpPr>
        <p:spPr>
          <a:xfrm>
            <a:off x="-208915" y="302577"/>
            <a:ext cx="3733165" cy="448945"/>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dirty="0">
                <a:solidFill>
                  <a:schemeClr val="tx1"/>
                </a:solidFill>
                <a:cs typeface="Times New Roman" panose="02020603050405020304" pitchFamily="18" charset="0"/>
              </a:rPr>
              <a:t>Evan’s group, </a:t>
            </a:r>
            <a:r>
              <a:rPr lang="en-US" sz="2000" dirty="0">
                <a:solidFill>
                  <a:schemeClr val="tx1"/>
                </a:solidFill>
              </a:rPr>
              <a:t>Waimea, USA</a:t>
            </a:r>
            <a:r>
              <a:rPr lang="en-US" sz="1200" dirty="0">
                <a:solidFill>
                  <a:schemeClr val="tx1"/>
                </a:solidFill>
              </a:rPr>
              <a:t>, 2018</a:t>
            </a:r>
          </a:p>
        </p:txBody>
      </p:sp>
    </p:spTree>
    <p:extLst>
      <p:ext uri="{BB962C8B-B14F-4D97-AF65-F5344CB8AC3E}">
        <p14:creationId xmlns:p14="http://schemas.microsoft.com/office/powerpoint/2010/main" val="21962524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0" y="0"/>
            <a:ext cx="11038974" cy="6858000"/>
          </a:xfrm>
          <a:prstGeom prst="rect">
            <a:avLst/>
          </a:prstGeom>
        </p:spPr>
      </p:pic>
      <p:sp>
        <p:nvSpPr>
          <p:cNvPr id="3" name="Rounded Rectangle 2"/>
          <p:cNvSpPr/>
          <p:nvPr/>
        </p:nvSpPr>
        <p:spPr>
          <a:xfrm>
            <a:off x="-208915" y="302577"/>
            <a:ext cx="4806315" cy="448945"/>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dirty="0">
                <a:solidFill>
                  <a:schemeClr val="tx1"/>
                </a:solidFill>
                <a:cs typeface="Times New Roman" panose="02020603050405020304" pitchFamily="18" charset="0"/>
              </a:rPr>
              <a:t>Tom’s group, </a:t>
            </a:r>
            <a:r>
              <a:rPr lang="en-US" sz="2000" dirty="0">
                <a:solidFill>
                  <a:schemeClr val="tx1"/>
                </a:solidFill>
              </a:rPr>
              <a:t>Na </a:t>
            </a:r>
            <a:r>
              <a:rPr lang="en-US" sz="2000" dirty="0" err="1">
                <a:solidFill>
                  <a:schemeClr val="tx1"/>
                </a:solidFill>
              </a:rPr>
              <a:t>Pohaku</a:t>
            </a:r>
            <a:r>
              <a:rPr lang="en-US" sz="2000" dirty="0">
                <a:solidFill>
                  <a:schemeClr val="tx1"/>
                </a:solidFill>
              </a:rPr>
              <a:t>, USA</a:t>
            </a:r>
            <a:r>
              <a:rPr lang="en-US" sz="1200" dirty="0">
                <a:solidFill>
                  <a:schemeClr val="tx1"/>
                </a:solidFill>
              </a:rPr>
              <a:t>, 2018</a:t>
            </a:r>
          </a:p>
        </p:txBody>
      </p:sp>
    </p:spTree>
    <p:extLst>
      <p:ext uri="{BB962C8B-B14F-4D97-AF65-F5344CB8AC3E}">
        <p14:creationId xmlns:p14="http://schemas.microsoft.com/office/powerpoint/2010/main" val="35956525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5400000" cy="4132107"/>
            <a:chOff x="0" y="0"/>
            <a:chExt cx="5400000" cy="4132107"/>
          </a:xfrm>
        </p:grpSpPr>
        <p:pic>
          <p:nvPicPr>
            <p:cNvPr id="3078" name="Picture 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5400000" cy="413210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8" name="Rounded Rectangle 17"/>
            <p:cNvSpPr/>
            <p:nvPr/>
          </p:nvSpPr>
          <p:spPr>
            <a:xfrm>
              <a:off x="18169" y="24017"/>
              <a:ext cx="2852200" cy="288000"/>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Geography 309</a:t>
              </a:r>
              <a:r>
                <a:rPr lang="en-US" sz="1200" dirty="0">
                  <a:solidFill>
                    <a:schemeClr val="tx1"/>
                  </a:solidFill>
                </a:rPr>
                <a:t>, 99 trees planted</a:t>
              </a:r>
            </a:p>
          </p:txBody>
        </p:sp>
      </p:grpSp>
      <p:sp>
        <p:nvSpPr>
          <p:cNvPr id="15" name="Rounded Rectangle 14"/>
          <p:cNvSpPr/>
          <p:nvPr/>
        </p:nvSpPr>
        <p:spPr>
          <a:xfrm>
            <a:off x="6515857" y="60559"/>
            <a:ext cx="2683872" cy="635837"/>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dirty="0">
                <a:solidFill>
                  <a:schemeClr val="tx1"/>
                </a:solidFill>
                <a:cs typeface="Times New Roman" panose="02020603050405020304" pitchFamily="18" charset="0"/>
              </a:rPr>
              <a:t>20 teams at once</a:t>
            </a:r>
          </a:p>
          <a:p>
            <a:pPr algn="r"/>
            <a:r>
              <a:rPr lang="en-US" sz="2000" dirty="0">
                <a:solidFill>
                  <a:schemeClr val="tx1"/>
                </a:solidFill>
              </a:rPr>
              <a:t>Ala Mahemoe,</a:t>
            </a:r>
            <a:r>
              <a:rPr lang="en-US" sz="1200" dirty="0">
                <a:solidFill>
                  <a:schemeClr val="tx1"/>
                </a:solidFill>
              </a:rPr>
              <a:t> 2018</a:t>
            </a:r>
          </a:p>
        </p:txBody>
      </p:sp>
      <p:sp>
        <p:nvSpPr>
          <p:cNvPr id="16" name="Rounded Rectangle 15"/>
          <p:cNvSpPr/>
          <p:nvPr/>
        </p:nvSpPr>
        <p:spPr>
          <a:xfrm>
            <a:off x="5734400" y="649151"/>
            <a:ext cx="3409600" cy="4227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dirty="0">
                <a:solidFill>
                  <a:schemeClr val="tx1"/>
                </a:solidFill>
              </a:rPr>
              <a:t>1,100 trees in two hours!</a:t>
            </a:r>
            <a:endParaRPr lang="en-US" sz="2000" dirty="0">
              <a:solidFill>
                <a:schemeClr val="tx1"/>
              </a:solidFill>
            </a:endParaRPr>
          </a:p>
        </p:txBody>
      </p:sp>
      <p:grpSp>
        <p:nvGrpSpPr>
          <p:cNvPr id="4" name="Group 3"/>
          <p:cNvGrpSpPr/>
          <p:nvPr/>
        </p:nvGrpSpPr>
        <p:grpSpPr>
          <a:xfrm>
            <a:off x="119200" y="323554"/>
            <a:ext cx="5400000" cy="4132107"/>
            <a:chOff x="222145" y="505226"/>
            <a:chExt cx="5400000" cy="4132107"/>
          </a:xfrm>
        </p:grpSpPr>
        <p:pic>
          <p:nvPicPr>
            <p:cNvPr id="3079" name="Picture 7"/>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2145" y="505226"/>
              <a:ext cx="5400000" cy="413210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0" name="Rounded Rectangle 19"/>
            <p:cNvSpPr/>
            <p:nvPr/>
          </p:nvSpPr>
          <p:spPr>
            <a:xfrm>
              <a:off x="255348" y="533702"/>
              <a:ext cx="2852200" cy="288000"/>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Mid-Pac</a:t>
              </a:r>
              <a:r>
                <a:rPr lang="en-US" sz="1200" dirty="0">
                  <a:solidFill>
                    <a:schemeClr val="tx1"/>
                  </a:solidFill>
                </a:rPr>
                <a:t>, 47 trees planted</a:t>
              </a:r>
            </a:p>
          </p:txBody>
        </p:sp>
      </p:grpSp>
      <p:grpSp>
        <p:nvGrpSpPr>
          <p:cNvPr id="5" name="Group 4"/>
          <p:cNvGrpSpPr/>
          <p:nvPr/>
        </p:nvGrpSpPr>
        <p:grpSpPr>
          <a:xfrm>
            <a:off x="270968" y="654348"/>
            <a:ext cx="5400000" cy="4132107"/>
            <a:chOff x="373914" y="793625"/>
            <a:chExt cx="5400000" cy="4132107"/>
          </a:xfrm>
        </p:grpSpPr>
        <p:pic>
          <p:nvPicPr>
            <p:cNvPr id="3080"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3914" y="793625"/>
              <a:ext cx="5400000" cy="413210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2" name="Rounded Rectangle 21"/>
            <p:cNvSpPr/>
            <p:nvPr/>
          </p:nvSpPr>
          <p:spPr>
            <a:xfrm>
              <a:off x="400682" y="812258"/>
              <a:ext cx="3553643" cy="288000"/>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2018 Arrow of light</a:t>
              </a:r>
              <a:r>
                <a:rPr lang="en-US" sz="1200" dirty="0">
                  <a:solidFill>
                    <a:schemeClr val="tx1"/>
                  </a:solidFill>
                </a:rPr>
                <a:t>, 46 trees planted</a:t>
              </a:r>
            </a:p>
          </p:txBody>
        </p:sp>
      </p:grpSp>
      <p:grpSp>
        <p:nvGrpSpPr>
          <p:cNvPr id="6" name="Group 5"/>
          <p:cNvGrpSpPr/>
          <p:nvPr/>
        </p:nvGrpSpPr>
        <p:grpSpPr>
          <a:xfrm>
            <a:off x="407283" y="971383"/>
            <a:ext cx="5400000" cy="4132107"/>
            <a:chOff x="576840" y="1056162"/>
            <a:chExt cx="5400000" cy="4132107"/>
          </a:xfrm>
        </p:grpSpPr>
        <p:pic>
          <p:nvPicPr>
            <p:cNvPr id="3081"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76840" y="1056162"/>
              <a:ext cx="5400000" cy="413210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4" name="Rounded Rectangle 23"/>
            <p:cNvSpPr/>
            <p:nvPr/>
          </p:nvSpPr>
          <p:spPr>
            <a:xfrm>
              <a:off x="588406" y="1084760"/>
              <a:ext cx="2852200" cy="288000"/>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Punahou</a:t>
              </a:r>
              <a:r>
                <a:rPr lang="en-US" sz="1200" dirty="0">
                  <a:solidFill>
                    <a:schemeClr val="tx1"/>
                  </a:solidFill>
                </a:rPr>
                <a:t>, 31 trees planted</a:t>
              </a:r>
            </a:p>
          </p:txBody>
        </p:sp>
      </p:grpSp>
      <p:grpSp>
        <p:nvGrpSpPr>
          <p:cNvPr id="7" name="Group 6"/>
          <p:cNvGrpSpPr/>
          <p:nvPr/>
        </p:nvGrpSpPr>
        <p:grpSpPr>
          <a:xfrm>
            <a:off x="546183" y="1303118"/>
            <a:ext cx="5400000" cy="4132107"/>
            <a:chOff x="794465" y="1466620"/>
            <a:chExt cx="5400000" cy="4132107"/>
          </a:xfrm>
        </p:grpSpPr>
        <p:pic>
          <p:nvPicPr>
            <p:cNvPr id="3082" name="Picture 10"/>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94465" y="1466620"/>
              <a:ext cx="5400000" cy="413210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6" name="Rounded Rectangle 25"/>
            <p:cNvSpPr/>
            <p:nvPr/>
          </p:nvSpPr>
          <p:spPr>
            <a:xfrm>
              <a:off x="818520" y="1496543"/>
              <a:ext cx="2852200" cy="288000"/>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St. Andrew’s</a:t>
              </a:r>
              <a:r>
                <a:rPr lang="en-US" sz="1200" dirty="0">
                  <a:solidFill>
                    <a:schemeClr val="tx1"/>
                  </a:solidFill>
                </a:rPr>
                <a:t>, 20 trees planted</a:t>
              </a:r>
            </a:p>
          </p:txBody>
        </p:sp>
      </p:grpSp>
      <p:grpSp>
        <p:nvGrpSpPr>
          <p:cNvPr id="8" name="Group 7"/>
          <p:cNvGrpSpPr/>
          <p:nvPr/>
        </p:nvGrpSpPr>
        <p:grpSpPr>
          <a:xfrm>
            <a:off x="705648" y="1646899"/>
            <a:ext cx="5400000" cy="4132107"/>
            <a:chOff x="1026597" y="1816457"/>
            <a:chExt cx="5400000" cy="4132107"/>
          </a:xfrm>
        </p:grpSpPr>
        <p:pic>
          <p:nvPicPr>
            <p:cNvPr id="3083" name="Picture 11"/>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026597" y="1816457"/>
              <a:ext cx="5400000" cy="413210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8" name="Rounded Rectangle 27"/>
            <p:cNvSpPr/>
            <p:nvPr/>
          </p:nvSpPr>
          <p:spPr>
            <a:xfrm>
              <a:off x="1066801" y="1853826"/>
              <a:ext cx="3753480" cy="288000"/>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Mortar Board &amp; Friends</a:t>
              </a:r>
              <a:r>
                <a:rPr lang="en-US" sz="1200" dirty="0">
                  <a:solidFill>
                    <a:schemeClr val="tx1"/>
                  </a:solidFill>
                </a:rPr>
                <a:t>, 19 trees planted</a:t>
              </a:r>
            </a:p>
          </p:txBody>
        </p:sp>
      </p:grpSp>
      <p:grpSp>
        <p:nvGrpSpPr>
          <p:cNvPr id="9" name="Group 8"/>
          <p:cNvGrpSpPr/>
          <p:nvPr/>
        </p:nvGrpSpPr>
        <p:grpSpPr>
          <a:xfrm>
            <a:off x="853823" y="1995982"/>
            <a:ext cx="5400000" cy="4132107"/>
            <a:chOff x="1483608" y="2201874"/>
            <a:chExt cx="5400000" cy="4132107"/>
          </a:xfrm>
        </p:grpSpPr>
        <p:pic>
          <p:nvPicPr>
            <p:cNvPr id="3084" name="Picture 1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483608" y="2201874"/>
              <a:ext cx="5400000" cy="413210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0" name="Rounded Rectangle 29"/>
            <p:cNvSpPr/>
            <p:nvPr/>
          </p:nvSpPr>
          <p:spPr>
            <a:xfrm>
              <a:off x="1508863" y="2229275"/>
              <a:ext cx="2852200" cy="288000"/>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DJ</a:t>
              </a:r>
              <a:r>
                <a:rPr lang="en-US" sz="1200" dirty="0">
                  <a:solidFill>
                    <a:schemeClr val="tx1"/>
                  </a:solidFill>
                </a:rPr>
                <a:t>, 10 trees planted</a:t>
              </a:r>
            </a:p>
          </p:txBody>
        </p:sp>
      </p:grpSp>
      <p:grpSp>
        <p:nvGrpSpPr>
          <p:cNvPr id="10" name="Group 9"/>
          <p:cNvGrpSpPr/>
          <p:nvPr/>
        </p:nvGrpSpPr>
        <p:grpSpPr>
          <a:xfrm>
            <a:off x="1005719" y="2332277"/>
            <a:ext cx="5400000" cy="4132107"/>
            <a:chOff x="1829284" y="2495780"/>
            <a:chExt cx="5400000" cy="4132107"/>
          </a:xfrm>
        </p:grpSpPr>
        <p:pic>
          <p:nvPicPr>
            <p:cNvPr id="3085" name="Picture 13"/>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829284" y="2495780"/>
              <a:ext cx="5400000" cy="413210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3" name="Rounded Rectangle 32"/>
            <p:cNvSpPr/>
            <p:nvPr/>
          </p:nvSpPr>
          <p:spPr>
            <a:xfrm>
              <a:off x="1848987" y="2551233"/>
              <a:ext cx="2852200" cy="288000"/>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UH Geography</a:t>
              </a:r>
              <a:r>
                <a:rPr lang="en-US" sz="1200" dirty="0">
                  <a:solidFill>
                    <a:schemeClr val="tx1"/>
                  </a:solidFill>
                </a:rPr>
                <a:t>, 7 trees planted</a:t>
              </a:r>
            </a:p>
          </p:txBody>
        </p:sp>
      </p:grpSp>
      <p:grpSp>
        <p:nvGrpSpPr>
          <p:cNvPr id="11" name="Group 10"/>
          <p:cNvGrpSpPr/>
          <p:nvPr/>
        </p:nvGrpSpPr>
        <p:grpSpPr>
          <a:xfrm>
            <a:off x="1200636" y="2725893"/>
            <a:ext cx="5400000" cy="4132107"/>
            <a:chOff x="2429929" y="2725893"/>
            <a:chExt cx="5400000" cy="4132107"/>
          </a:xfrm>
        </p:grpSpPr>
        <p:pic>
          <p:nvPicPr>
            <p:cNvPr id="3086" name="Picture 14"/>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429929" y="2725893"/>
              <a:ext cx="5400000" cy="413210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5" name="Rounded Rectangle 34"/>
            <p:cNvSpPr/>
            <p:nvPr/>
          </p:nvSpPr>
          <p:spPr>
            <a:xfrm>
              <a:off x="2442439" y="2769235"/>
              <a:ext cx="2852200" cy="288000"/>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a:solidFill>
                    <a:schemeClr val="tx1"/>
                  </a:solidFill>
                </a:rPr>
                <a:t>Iolani</a:t>
              </a:r>
              <a:r>
                <a:rPr lang="en-US" sz="1200" dirty="0">
                  <a:solidFill>
                    <a:schemeClr val="tx1"/>
                  </a:solidFill>
                </a:rPr>
                <a:t>, 2 trees planted</a:t>
              </a:r>
            </a:p>
          </p:txBody>
        </p:sp>
      </p:grpSp>
      <p:grpSp>
        <p:nvGrpSpPr>
          <p:cNvPr id="12" name="Group 11"/>
          <p:cNvGrpSpPr/>
          <p:nvPr/>
        </p:nvGrpSpPr>
        <p:grpSpPr>
          <a:xfrm>
            <a:off x="1348179" y="3071500"/>
            <a:ext cx="5400000" cy="4132108"/>
            <a:chOff x="1608569" y="3234999"/>
            <a:chExt cx="5400000" cy="4132108"/>
          </a:xfrm>
        </p:grpSpPr>
        <p:pic>
          <p:nvPicPr>
            <p:cNvPr id="3087" name="Picture 15"/>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608569" y="3234999"/>
              <a:ext cx="5400000" cy="4132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9" name="Rounded Rectangle 38"/>
            <p:cNvSpPr/>
            <p:nvPr/>
          </p:nvSpPr>
          <p:spPr>
            <a:xfrm>
              <a:off x="1619882" y="3278917"/>
              <a:ext cx="3273065" cy="288000"/>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Resilience Regiment!</a:t>
              </a:r>
              <a:r>
                <a:rPr lang="en-US" sz="1200" dirty="0">
                  <a:solidFill>
                    <a:schemeClr val="tx1"/>
                  </a:solidFill>
                </a:rPr>
                <a:t>, ? trees planted</a:t>
              </a:r>
            </a:p>
          </p:txBody>
        </p:sp>
      </p:grpSp>
    </p:spTree>
    <p:extLst>
      <p:ext uri="{BB962C8B-B14F-4D97-AF65-F5344CB8AC3E}">
        <p14:creationId xmlns:p14="http://schemas.microsoft.com/office/powerpoint/2010/main" val="2251418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500" fill="hold"/>
                                        <p:tgtEl>
                                          <p:spTgt spid="4"/>
                                        </p:tgtEl>
                                        <p:attrNameLst>
                                          <p:attrName>ppt_w</p:attrName>
                                        </p:attrNameLst>
                                      </p:cBhvr>
                                      <p:tavLst>
                                        <p:tav tm="0">
                                          <p:val>
                                            <p:fltVal val="0"/>
                                          </p:val>
                                        </p:tav>
                                        <p:tav tm="100000">
                                          <p:val>
                                            <p:strVal val="#ppt_w"/>
                                          </p:val>
                                        </p:tav>
                                      </p:tavLst>
                                    </p:anim>
                                    <p:anim calcmode="lin" valueType="num">
                                      <p:cBhvr>
                                        <p:cTn id="22" dur="500" fill="hold"/>
                                        <p:tgtEl>
                                          <p:spTgt spid="4"/>
                                        </p:tgtEl>
                                        <p:attrNameLst>
                                          <p:attrName>ppt_h</p:attrName>
                                        </p:attrNameLst>
                                      </p:cBhvr>
                                      <p:tavLst>
                                        <p:tav tm="0">
                                          <p:val>
                                            <p:fltVal val="0"/>
                                          </p:val>
                                        </p:tav>
                                        <p:tav tm="100000">
                                          <p:val>
                                            <p:strVal val="#ppt_h"/>
                                          </p:val>
                                        </p:tav>
                                      </p:tavLst>
                                    </p:anim>
                                    <p:animEffect transition="in" filter="fade">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p:cTn id="28" dur="500" fill="hold"/>
                                        <p:tgtEl>
                                          <p:spTgt spid="5"/>
                                        </p:tgtEl>
                                        <p:attrNameLst>
                                          <p:attrName>ppt_w</p:attrName>
                                        </p:attrNameLst>
                                      </p:cBhvr>
                                      <p:tavLst>
                                        <p:tav tm="0">
                                          <p:val>
                                            <p:fltVal val="0"/>
                                          </p:val>
                                        </p:tav>
                                        <p:tav tm="100000">
                                          <p:val>
                                            <p:strVal val="#ppt_w"/>
                                          </p:val>
                                        </p:tav>
                                      </p:tavLst>
                                    </p:anim>
                                    <p:anim calcmode="lin" valueType="num">
                                      <p:cBhvr>
                                        <p:cTn id="29" dur="500" fill="hold"/>
                                        <p:tgtEl>
                                          <p:spTgt spid="5"/>
                                        </p:tgtEl>
                                        <p:attrNameLst>
                                          <p:attrName>ppt_h</p:attrName>
                                        </p:attrNameLst>
                                      </p:cBhvr>
                                      <p:tavLst>
                                        <p:tav tm="0">
                                          <p:val>
                                            <p:fltVal val="0"/>
                                          </p:val>
                                        </p:tav>
                                        <p:tav tm="100000">
                                          <p:val>
                                            <p:strVal val="#ppt_h"/>
                                          </p:val>
                                        </p:tav>
                                      </p:tavLst>
                                    </p:anim>
                                    <p:animEffect transition="in" filter="fade">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p:cTn id="35" dur="500" fill="hold"/>
                                        <p:tgtEl>
                                          <p:spTgt spid="6"/>
                                        </p:tgtEl>
                                        <p:attrNameLst>
                                          <p:attrName>ppt_w</p:attrName>
                                        </p:attrNameLst>
                                      </p:cBhvr>
                                      <p:tavLst>
                                        <p:tav tm="0">
                                          <p:val>
                                            <p:fltVal val="0"/>
                                          </p:val>
                                        </p:tav>
                                        <p:tav tm="100000">
                                          <p:val>
                                            <p:strVal val="#ppt_w"/>
                                          </p:val>
                                        </p:tav>
                                      </p:tavLst>
                                    </p:anim>
                                    <p:anim calcmode="lin" valueType="num">
                                      <p:cBhvr>
                                        <p:cTn id="36" dur="500" fill="hold"/>
                                        <p:tgtEl>
                                          <p:spTgt spid="6"/>
                                        </p:tgtEl>
                                        <p:attrNameLst>
                                          <p:attrName>ppt_h</p:attrName>
                                        </p:attrNameLst>
                                      </p:cBhvr>
                                      <p:tavLst>
                                        <p:tav tm="0">
                                          <p:val>
                                            <p:fltVal val="0"/>
                                          </p:val>
                                        </p:tav>
                                        <p:tav tm="100000">
                                          <p:val>
                                            <p:strVal val="#ppt_h"/>
                                          </p:val>
                                        </p:tav>
                                      </p:tavLst>
                                    </p:anim>
                                    <p:animEffect transition="in" filter="fade">
                                      <p:cBhvr>
                                        <p:cTn id="37" dur="500"/>
                                        <p:tgtEl>
                                          <p:spTgt spid="6"/>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p:cTn id="42" dur="500" fill="hold"/>
                                        <p:tgtEl>
                                          <p:spTgt spid="7"/>
                                        </p:tgtEl>
                                        <p:attrNameLst>
                                          <p:attrName>ppt_w</p:attrName>
                                        </p:attrNameLst>
                                      </p:cBhvr>
                                      <p:tavLst>
                                        <p:tav tm="0">
                                          <p:val>
                                            <p:fltVal val="0"/>
                                          </p:val>
                                        </p:tav>
                                        <p:tav tm="100000">
                                          <p:val>
                                            <p:strVal val="#ppt_w"/>
                                          </p:val>
                                        </p:tav>
                                      </p:tavLst>
                                    </p:anim>
                                    <p:anim calcmode="lin" valueType="num">
                                      <p:cBhvr>
                                        <p:cTn id="43" dur="500" fill="hold"/>
                                        <p:tgtEl>
                                          <p:spTgt spid="7"/>
                                        </p:tgtEl>
                                        <p:attrNameLst>
                                          <p:attrName>ppt_h</p:attrName>
                                        </p:attrNameLst>
                                      </p:cBhvr>
                                      <p:tavLst>
                                        <p:tav tm="0">
                                          <p:val>
                                            <p:fltVal val="0"/>
                                          </p:val>
                                        </p:tav>
                                        <p:tav tm="100000">
                                          <p:val>
                                            <p:strVal val="#ppt_h"/>
                                          </p:val>
                                        </p:tav>
                                      </p:tavLst>
                                    </p:anim>
                                    <p:animEffect transition="in" filter="fade">
                                      <p:cBhvr>
                                        <p:cTn id="44" dur="500"/>
                                        <p:tgtEl>
                                          <p:spTgt spid="7"/>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8"/>
                                        </p:tgtEl>
                                        <p:attrNameLst>
                                          <p:attrName>style.visibility</p:attrName>
                                        </p:attrNameLst>
                                      </p:cBhvr>
                                      <p:to>
                                        <p:strVal val="visible"/>
                                      </p:to>
                                    </p:set>
                                    <p:anim calcmode="lin" valueType="num">
                                      <p:cBhvr>
                                        <p:cTn id="49" dur="500" fill="hold"/>
                                        <p:tgtEl>
                                          <p:spTgt spid="8"/>
                                        </p:tgtEl>
                                        <p:attrNameLst>
                                          <p:attrName>ppt_w</p:attrName>
                                        </p:attrNameLst>
                                      </p:cBhvr>
                                      <p:tavLst>
                                        <p:tav tm="0">
                                          <p:val>
                                            <p:fltVal val="0"/>
                                          </p:val>
                                        </p:tav>
                                        <p:tav tm="100000">
                                          <p:val>
                                            <p:strVal val="#ppt_w"/>
                                          </p:val>
                                        </p:tav>
                                      </p:tavLst>
                                    </p:anim>
                                    <p:anim calcmode="lin" valueType="num">
                                      <p:cBhvr>
                                        <p:cTn id="50" dur="500" fill="hold"/>
                                        <p:tgtEl>
                                          <p:spTgt spid="8"/>
                                        </p:tgtEl>
                                        <p:attrNameLst>
                                          <p:attrName>ppt_h</p:attrName>
                                        </p:attrNameLst>
                                      </p:cBhvr>
                                      <p:tavLst>
                                        <p:tav tm="0">
                                          <p:val>
                                            <p:fltVal val="0"/>
                                          </p:val>
                                        </p:tav>
                                        <p:tav tm="100000">
                                          <p:val>
                                            <p:strVal val="#ppt_h"/>
                                          </p:val>
                                        </p:tav>
                                      </p:tavLst>
                                    </p:anim>
                                    <p:animEffect transition="in" filter="fade">
                                      <p:cBhvr>
                                        <p:cTn id="51" dur="500"/>
                                        <p:tgtEl>
                                          <p:spTgt spid="8"/>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nodeType="clickEffect">
                                  <p:stCondLst>
                                    <p:cond delay="0"/>
                                  </p:stCondLst>
                                  <p:childTnLst>
                                    <p:set>
                                      <p:cBhvr>
                                        <p:cTn id="55" dur="1" fill="hold">
                                          <p:stCondLst>
                                            <p:cond delay="0"/>
                                          </p:stCondLst>
                                        </p:cTn>
                                        <p:tgtEl>
                                          <p:spTgt spid="9"/>
                                        </p:tgtEl>
                                        <p:attrNameLst>
                                          <p:attrName>style.visibility</p:attrName>
                                        </p:attrNameLst>
                                      </p:cBhvr>
                                      <p:to>
                                        <p:strVal val="visible"/>
                                      </p:to>
                                    </p:set>
                                    <p:anim calcmode="lin" valueType="num">
                                      <p:cBhvr>
                                        <p:cTn id="56" dur="500" fill="hold"/>
                                        <p:tgtEl>
                                          <p:spTgt spid="9"/>
                                        </p:tgtEl>
                                        <p:attrNameLst>
                                          <p:attrName>ppt_w</p:attrName>
                                        </p:attrNameLst>
                                      </p:cBhvr>
                                      <p:tavLst>
                                        <p:tav tm="0">
                                          <p:val>
                                            <p:fltVal val="0"/>
                                          </p:val>
                                        </p:tav>
                                        <p:tav tm="100000">
                                          <p:val>
                                            <p:strVal val="#ppt_w"/>
                                          </p:val>
                                        </p:tav>
                                      </p:tavLst>
                                    </p:anim>
                                    <p:anim calcmode="lin" valueType="num">
                                      <p:cBhvr>
                                        <p:cTn id="57" dur="500" fill="hold"/>
                                        <p:tgtEl>
                                          <p:spTgt spid="9"/>
                                        </p:tgtEl>
                                        <p:attrNameLst>
                                          <p:attrName>ppt_h</p:attrName>
                                        </p:attrNameLst>
                                      </p:cBhvr>
                                      <p:tavLst>
                                        <p:tav tm="0">
                                          <p:val>
                                            <p:fltVal val="0"/>
                                          </p:val>
                                        </p:tav>
                                        <p:tav tm="100000">
                                          <p:val>
                                            <p:strVal val="#ppt_h"/>
                                          </p:val>
                                        </p:tav>
                                      </p:tavLst>
                                    </p:anim>
                                    <p:animEffect transition="in" filter="fade">
                                      <p:cBhvr>
                                        <p:cTn id="58" dur="500"/>
                                        <p:tgtEl>
                                          <p:spTgt spid="9"/>
                                        </p:tgtEl>
                                      </p:cBhvr>
                                    </p:animEffect>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nodeType="clickEffect">
                                  <p:stCondLst>
                                    <p:cond delay="0"/>
                                  </p:stCondLst>
                                  <p:childTnLst>
                                    <p:set>
                                      <p:cBhvr>
                                        <p:cTn id="62" dur="1" fill="hold">
                                          <p:stCondLst>
                                            <p:cond delay="0"/>
                                          </p:stCondLst>
                                        </p:cTn>
                                        <p:tgtEl>
                                          <p:spTgt spid="10"/>
                                        </p:tgtEl>
                                        <p:attrNameLst>
                                          <p:attrName>style.visibility</p:attrName>
                                        </p:attrNameLst>
                                      </p:cBhvr>
                                      <p:to>
                                        <p:strVal val="visible"/>
                                      </p:to>
                                    </p:set>
                                    <p:anim calcmode="lin" valueType="num">
                                      <p:cBhvr>
                                        <p:cTn id="63" dur="500" fill="hold"/>
                                        <p:tgtEl>
                                          <p:spTgt spid="10"/>
                                        </p:tgtEl>
                                        <p:attrNameLst>
                                          <p:attrName>ppt_w</p:attrName>
                                        </p:attrNameLst>
                                      </p:cBhvr>
                                      <p:tavLst>
                                        <p:tav tm="0">
                                          <p:val>
                                            <p:fltVal val="0"/>
                                          </p:val>
                                        </p:tav>
                                        <p:tav tm="100000">
                                          <p:val>
                                            <p:strVal val="#ppt_w"/>
                                          </p:val>
                                        </p:tav>
                                      </p:tavLst>
                                    </p:anim>
                                    <p:anim calcmode="lin" valueType="num">
                                      <p:cBhvr>
                                        <p:cTn id="64" dur="500" fill="hold"/>
                                        <p:tgtEl>
                                          <p:spTgt spid="10"/>
                                        </p:tgtEl>
                                        <p:attrNameLst>
                                          <p:attrName>ppt_h</p:attrName>
                                        </p:attrNameLst>
                                      </p:cBhvr>
                                      <p:tavLst>
                                        <p:tav tm="0">
                                          <p:val>
                                            <p:fltVal val="0"/>
                                          </p:val>
                                        </p:tav>
                                        <p:tav tm="100000">
                                          <p:val>
                                            <p:strVal val="#ppt_h"/>
                                          </p:val>
                                        </p:tav>
                                      </p:tavLst>
                                    </p:anim>
                                    <p:animEffect transition="in" filter="fade">
                                      <p:cBhvr>
                                        <p:cTn id="65" dur="500"/>
                                        <p:tgtEl>
                                          <p:spTgt spid="10"/>
                                        </p:tgtEl>
                                      </p:cBhvr>
                                    </p:animEffect>
                                  </p:childTnLst>
                                </p:cTn>
                              </p:par>
                            </p:childTnLst>
                          </p:cTn>
                        </p:par>
                      </p:childTnLst>
                    </p:cTn>
                  </p:par>
                  <p:par>
                    <p:cTn id="66" fill="hold">
                      <p:stCondLst>
                        <p:cond delay="indefinite"/>
                      </p:stCondLst>
                      <p:childTnLst>
                        <p:par>
                          <p:cTn id="67" fill="hold">
                            <p:stCondLst>
                              <p:cond delay="0"/>
                            </p:stCondLst>
                            <p:childTnLst>
                              <p:par>
                                <p:cTn id="68" presetID="53" presetClass="entr" presetSubtype="16" fill="hold" nodeType="clickEffect">
                                  <p:stCondLst>
                                    <p:cond delay="0"/>
                                  </p:stCondLst>
                                  <p:childTnLst>
                                    <p:set>
                                      <p:cBhvr>
                                        <p:cTn id="69" dur="1" fill="hold">
                                          <p:stCondLst>
                                            <p:cond delay="0"/>
                                          </p:stCondLst>
                                        </p:cTn>
                                        <p:tgtEl>
                                          <p:spTgt spid="11"/>
                                        </p:tgtEl>
                                        <p:attrNameLst>
                                          <p:attrName>style.visibility</p:attrName>
                                        </p:attrNameLst>
                                      </p:cBhvr>
                                      <p:to>
                                        <p:strVal val="visible"/>
                                      </p:to>
                                    </p:set>
                                    <p:anim calcmode="lin" valueType="num">
                                      <p:cBhvr>
                                        <p:cTn id="70" dur="500" fill="hold"/>
                                        <p:tgtEl>
                                          <p:spTgt spid="11"/>
                                        </p:tgtEl>
                                        <p:attrNameLst>
                                          <p:attrName>ppt_w</p:attrName>
                                        </p:attrNameLst>
                                      </p:cBhvr>
                                      <p:tavLst>
                                        <p:tav tm="0">
                                          <p:val>
                                            <p:fltVal val="0"/>
                                          </p:val>
                                        </p:tav>
                                        <p:tav tm="100000">
                                          <p:val>
                                            <p:strVal val="#ppt_w"/>
                                          </p:val>
                                        </p:tav>
                                      </p:tavLst>
                                    </p:anim>
                                    <p:anim calcmode="lin" valueType="num">
                                      <p:cBhvr>
                                        <p:cTn id="71" dur="500" fill="hold"/>
                                        <p:tgtEl>
                                          <p:spTgt spid="11"/>
                                        </p:tgtEl>
                                        <p:attrNameLst>
                                          <p:attrName>ppt_h</p:attrName>
                                        </p:attrNameLst>
                                      </p:cBhvr>
                                      <p:tavLst>
                                        <p:tav tm="0">
                                          <p:val>
                                            <p:fltVal val="0"/>
                                          </p:val>
                                        </p:tav>
                                        <p:tav tm="100000">
                                          <p:val>
                                            <p:strVal val="#ppt_h"/>
                                          </p:val>
                                        </p:tav>
                                      </p:tavLst>
                                    </p:anim>
                                    <p:animEffect transition="in" filter="fade">
                                      <p:cBhvr>
                                        <p:cTn id="72" dur="500"/>
                                        <p:tgtEl>
                                          <p:spTgt spid="11"/>
                                        </p:tgtEl>
                                      </p:cBhvr>
                                    </p:animEffect>
                                  </p:childTnLst>
                                </p:cTn>
                              </p:par>
                            </p:childTnLst>
                          </p:cTn>
                        </p:par>
                      </p:childTnLst>
                    </p:cTn>
                  </p:par>
                  <p:par>
                    <p:cTn id="73" fill="hold">
                      <p:stCondLst>
                        <p:cond delay="indefinite"/>
                      </p:stCondLst>
                      <p:childTnLst>
                        <p:par>
                          <p:cTn id="74" fill="hold">
                            <p:stCondLst>
                              <p:cond delay="0"/>
                            </p:stCondLst>
                            <p:childTnLst>
                              <p:par>
                                <p:cTn id="75" presetID="53" presetClass="entr" presetSubtype="16" fill="hold" nodeType="clickEffect">
                                  <p:stCondLst>
                                    <p:cond delay="0"/>
                                  </p:stCondLst>
                                  <p:childTnLst>
                                    <p:set>
                                      <p:cBhvr>
                                        <p:cTn id="76" dur="1" fill="hold">
                                          <p:stCondLst>
                                            <p:cond delay="0"/>
                                          </p:stCondLst>
                                        </p:cTn>
                                        <p:tgtEl>
                                          <p:spTgt spid="12"/>
                                        </p:tgtEl>
                                        <p:attrNameLst>
                                          <p:attrName>style.visibility</p:attrName>
                                        </p:attrNameLst>
                                      </p:cBhvr>
                                      <p:to>
                                        <p:strVal val="visible"/>
                                      </p:to>
                                    </p:set>
                                    <p:anim calcmode="lin" valueType="num">
                                      <p:cBhvr>
                                        <p:cTn id="77" dur="500" fill="hold"/>
                                        <p:tgtEl>
                                          <p:spTgt spid="12"/>
                                        </p:tgtEl>
                                        <p:attrNameLst>
                                          <p:attrName>ppt_w</p:attrName>
                                        </p:attrNameLst>
                                      </p:cBhvr>
                                      <p:tavLst>
                                        <p:tav tm="0">
                                          <p:val>
                                            <p:fltVal val="0"/>
                                          </p:val>
                                        </p:tav>
                                        <p:tav tm="100000">
                                          <p:val>
                                            <p:strVal val="#ppt_w"/>
                                          </p:val>
                                        </p:tav>
                                      </p:tavLst>
                                    </p:anim>
                                    <p:anim calcmode="lin" valueType="num">
                                      <p:cBhvr>
                                        <p:cTn id="78" dur="500" fill="hold"/>
                                        <p:tgtEl>
                                          <p:spTgt spid="12"/>
                                        </p:tgtEl>
                                        <p:attrNameLst>
                                          <p:attrName>ppt_h</p:attrName>
                                        </p:attrNameLst>
                                      </p:cBhvr>
                                      <p:tavLst>
                                        <p:tav tm="0">
                                          <p:val>
                                            <p:fltVal val="0"/>
                                          </p:val>
                                        </p:tav>
                                        <p:tav tm="100000">
                                          <p:val>
                                            <p:strVal val="#ppt_h"/>
                                          </p:val>
                                        </p:tav>
                                      </p:tavLst>
                                    </p:anim>
                                    <p:animEffect transition="in" filter="fade">
                                      <p:cBhvr>
                                        <p:cTn id="7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I:\Carbon Neutrality\Photos\06 Jun-02-18- Nanakuli &amp; Waianae\20180702_113936.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662" y="1301750"/>
            <a:ext cx="6536266" cy="36766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635750" y="1295400"/>
            <a:ext cx="2324100" cy="369332"/>
          </a:xfrm>
          <a:prstGeom prst="rect">
            <a:avLst/>
          </a:prstGeom>
          <a:solidFill>
            <a:schemeClr val="accent2">
              <a:lumMod val="20000"/>
              <a:lumOff val="80000"/>
            </a:schemeClr>
          </a:solidFill>
        </p:spPr>
        <p:txBody>
          <a:bodyPr wrap="square" rtlCol="0">
            <a:spAutoFit/>
          </a:bodyPr>
          <a:lstStyle/>
          <a:p>
            <a:r>
              <a:rPr lang="en-US" i="1" dirty="0"/>
              <a:t>St. Andrews</a:t>
            </a:r>
          </a:p>
        </p:txBody>
      </p:sp>
      <p:sp>
        <p:nvSpPr>
          <p:cNvPr id="6" name="TextBox 5"/>
          <p:cNvSpPr txBox="1"/>
          <p:nvPr/>
        </p:nvSpPr>
        <p:spPr>
          <a:xfrm>
            <a:off x="6635750" y="1663700"/>
            <a:ext cx="2324100" cy="369332"/>
          </a:xfrm>
          <a:prstGeom prst="rect">
            <a:avLst/>
          </a:prstGeom>
          <a:solidFill>
            <a:schemeClr val="accent2">
              <a:lumMod val="40000"/>
              <a:lumOff val="60000"/>
            </a:schemeClr>
          </a:solidFill>
        </p:spPr>
        <p:txBody>
          <a:bodyPr wrap="square" rtlCol="0">
            <a:spAutoFit/>
          </a:bodyPr>
          <a:lstStyle/>
          <a:p>
            <a:r>
              <a:rPr lang="en-US" i="1" dirty="0"/>
              <a:t>Punahou</a:t>
            </a:r>
          </a:p>
        </p:txBody>
      </p:sp>
      <p:sp>
        <p:nvSpPr>
          <p:cNvPr id="7" name="TextBox 6"/>
          <p:cNvSpPr txBox="1"/>
          <p:nvPr/>
        </p:nvSpPr>
        <p:spPr>
          <a:xfrm>
            <a:off x="6635750" y="2032000"/>
            <a:ext cx="2324100" cy="369332"/>
          </a:xfrm>
          <a:prstGeom prst="rect">
            <a:avLst/>
          </a:prstGeom>
          <a:solidFill>
            <a:schemeClr val="accent2">
              <a:lumMod val="20000"/>
              <a:lumOff val="80000"/>
            </a:schemeClr>
          </a:solidFill>
        </p:spPr>
        <p:txBody>
          <a:bodyPr wrap="square" rtlCol="0">
            <a:spAutoFit/>
          </a:bodyPr>
          <a:lstStyle/>
          <a:p>
            <a:r>
              <a:rPr lang="en-US" i="1" dirty="0"/>
              <a:t>Campbell</a:t>
            </a:r>
          </a:p>
        </p:txBody>
      </p:sp>
      <p:sp>
        <p:nvSpPr>
          <p:cNvPr id="8" name="TextBox 7"/>
          <p:cNvSpPr txBox="1"/>
          <p:nvPr/>
        </p:nvSpPr>
        <p:spPr>
          <a:xfrm>
            <a:off x="6635750" y="2400300"/>
            <a:ext cx="2324100" cy="369332"/>
          </a:xfrm>
          <a:prstGeom prst="rect">
            <a:avLst/>
          </a:prstGeom>
          <a:solidFill>
            <a:schemeClr val="accent2">
              <a:lumMod val="40000"/>
              <a:lumOff val="60000"/>
            </a:schemeClr>
          </a:solidFill>
        </p:spPr>
        <p:txBody>
          <a:bodyPr wrap="square" rtlCol="0">
            <a:spAutoFit/>
          </a:bodyPr>
          <a:lstStyle/>
          <a:p>
            <a:r>
              <a:rPr lang="en-US" i="1" dirty="0"/>
              <a:t>Seeds</a:t>
            </a:r>
          </a:p>
        </p:txBody>
      </p:sp>
      <p:sp>
        <p:nvSpPr>
          <p:cNvPr id="9" name="TextBox 8"/>
          <p:cNvSpPr txBox="1"/>
          <p:nvPr/>
        </p:nvSpPr>
        <p:spPr>
          <a:xfrm>
            <a:off x="6635750" y="2768600"/>
            <a:ext cx="2324100" cy="369332"/>
          </a:xfrm>
          <a:prstGeom prst="rect">
            <a:avLst/>
          </a:prstGeom>
          <a:solidFill>
            <a:schemeClr val="accent2">
              <a:lumMod val="20000"/>
              <a:lumOff val="80000"/>
            </a:schemeClr>
          </a:solidFill>
        </p:spPr>
        <p:txBody>
          <a:bodyPr wrap="square" rtlCol="0">
            <a:spAutoFit/>
          </a:bodyPr>
          <a:lstStyle/>
          <a:p>
            <a:r>
              <a:rPr lang="en-US" i="1" dirty="0"/>
              <a:t>Botany department</a:t>
            </a:r>
          </a:p>
        </p:txBody>
      </p:sp>
      <p:sp>
        <p:nvSpPr>
          <p:cNvPr id="10" name="TextBox 9"/>
          <p:cNvSpPr txBox="1"/>
          <p:nvPr/>
        </p:nvSpPr>
        <p:spPr>
          <a:xfrm>
            <a:off x="6635750" y="3136900"/>
            <a:ext cx="2324100" cy="369332"/>
          </a:xfrm>
          <a:prstGeom prst="rect">
            <a:avLst/>
          </a:prstGeom>
          <a:solidFill>
            <a:schemeClr val="accent2">
              <a:lumMod val="40000"/>
              <a:lumOff val="60000"/>
            </a:schemeClr>
          </a:solidFill>
        </p:spPr>
        <p:txBody>
          <a:bodyPr wrap="square" rtlCol="0">
            <a:spAutoFit/>
          </a:bodyPr>
          <a:lstStyle/>
          <a:p>
            <a:r>
              <a:rPr lang="en-US" i="1" dirty="0"/>
              <a:t>Math department</a:t>
            </a:r>
          </a:p>
        </p:txBody>
      </p:sp>
      <p:sp>
        <p:nvSpPr>
          <p:cNvPr id="11" name="TextBox 10"/>
          <p:cNvSpPr txBox="1"/>
          <p:nvPr/>
        </p:nvSpPr>
        <p:spPr>
          <a:xfrm>
            <a:off x="6635750" y="3505200"/>
            <a:ext cx="2324100" cy="369332"/>
          </a:xfrm>
          <a:prstGeom prst="rect">
            <a:avLst/>
          </a:prstGeom>
          <a:solidFill>
            <a:schemeClr val="accent2">
              <a:lumMod val="20000"/>
              <a:lumOff val="80000"/>
            </a:schemeClr>
          </a:solidFill>
        </p:spPr>
        <p:txBody>
          <a:bodyPr wrap="square" rtlCol="0">
            <a:spAutoFit/>
          </a:bodyPr>
          <a:lstStyle/>
          <a:p>
            <a:r>
              <a:rPr lang="en-US" i="1" dirty="0"/>
              <a:t>Hawaiian Airlines</a:t>
            </a:r>
          </a:p>
        </p:txBody>
      </p:sp>
      <p:sp>
        <p:nvSpPr>
          <p:cNvPr id="12" name="TextBox 11"/>
          <p:cNvSpPr txBox="1"/>
          <p:nvPr/>
        </p:nvSpPr>
        <p:spPr>
          <a:xfrm>
            <a:off x="6635750" y="3873500"/>
            <a:ext cx="2324100" cy="369332"/>
          </a:xfrm>
          <a:prstGeom prst="rect">
            <a:avLst/>
          </a:prstGeom>
          <a:solidFill>
            <a:schemeClr val="accent2">
              <a:lumMod val="40000"/>
              <a:lumOff val="60000"/>
            </a:schemeClr>
          </a:solidFill>
        </p:spPr>
        <p:txBody>
          <a:bodyPr wrap="square" rtlCol="0">
            <a:spAutoFit/>
          </a:bodyPr>
          <a:lstStyle/>
          <a:p>
            <a:r>
              <a:rPr lang="en-US" i="1" dirty="0" err="1"/>
              <a:t>Telcom</a:t>
            </a:r>
            <a:endParaRPr lang="en-US" i="1" dirty="0"/>
          </a:p>
        </p:txBody>
      </p:sp>
      <p:sp>
        <p:nvSpPr>
          <p:cNvPr id="13" name="TextBox 12"/>
          <p:cNvSpPr txBox="1"/>
          <p:nvPr/>
        </p:nvSpPr>
        <p:spPr>
          <a:xfrm>
            <a:off x="6635750" y="4241800"/>
            <a:ext cx="2324100" cy="369332"/>
          </a:xfrm>
          <a:prstGeom prst="rect">
            <a:avLst/>
          </a:prstGeom>
          <a:solidFill>
            <a:schemeClr val="accent2">
              <a:lumMod val="20000"/>
              <a:lumOff val="80000"/>
            </a:schemeClr>
          </a:solidFill>
        </p:spPr>
        <p:txBody>
          <a:bodyPr wrap="square" rtlCol="0">
            <a:spAutoFit/>
          </a:bodyPr>
          <a:lstStyle/>
          <a:p>
            <a:r>
              <a:rPr lang="en-US" i="1" dirty="0"/>
              <a:t>Alexander &amp; Baldwin</a:t>
            </a:r>
          </a:p>
        </p:txBody>
      </p:sp>
      <p:sp>
        <p:nvSpPr>
          <p:cNvPr id="14" name="TextBox 13"/>
          <p:cNvSpPr txBox="1"/>
          <p:nvPr/>
        </p:nvSpPr>
        <p:spPr>
          <a:xfrm>
            <a:off x="6635750" y="4610100"/>
            <a:ext cx="2324100" cy="369332"/>
          </a:xfrm>
          <a:prstGeom prst="rect">
            <a:avLst/>
          </a:prstGeom>
          <a:solidFill>
            <a:schemeClr val="accent2">
              <a:lumMod val="40000"/>
              <a:lumOff val="60000"/>
            </a:schemeClr>
          </a:solidFill>
        </p:spPr>
        <p:txBody>
          <a:bodyPr wrap="square" rtlCol="0">
            <a:spAutoFit/>
          </a:bodyPr>
          <a:lstStyle/>
          <a:p>
            <a:r>
              <a:rPr lang="en-US" i="1" dirty="0"/>
              <a:t>United Churches</a:t>
            </a:r>
          </a:p>
        </p:txBody>
      </p:sp>
      <p:sp>
        <p:nvSpPr>
          <p:cNvPr id="15" name="TextBox 14"/>
          <p:cNvSpPr txBox="1"/>
          <p:nvPr/>
        </p:nvSpPr>
        <p:spPr>
          <a:xfrm>
            <a:off x="2418954" y="5067300"/>
            <a:ext cx="3747885" cy="923330"/>
          </a:xfrm>
          <a:prstGeom prst="rect">
            <a:avLst/>
          </a:prstGeom>
          <a:noFill/>
        </p:spPr>
        <p:txBody>
          <a:bodyPr wrap="none" rtlCol="0">
            <a:spAutoFit/>
          </a:bodyPr>
          <a:lstStyle/>
          <a:p>
            <a:pPr algn="ctr"/>
            <a:r>
              <a:rPr lang="en-US" sz="5400" b="1" dirty="0">
                <a:solidFill>
                  <a:srgbClr val="00B0F0"/>
                </a:solidFill>
              </a:rPr>
              <a:t>2,000</a:t>
            </a:r>
            <a:r>
              <a:rPr lang="en-US" b="1" dirty="0">
                <a:solidFill>
                  <a:srgbClr val="00B0F0"/>
                </a:solidFill>
              </a:rPr>
              <a:t>signed up volunteers</a:t>
            </a:r>
          </a:p>
        </p:txBody>
      </p:sp>
    </p:spTree>
    <p:extLst>
      <p:ext uri="{BB962C8B-B14F-4D97-AF65-F5344CB8AC3E}">
        <p14:creationId xmlns:p14="http://schemas.microsoft.com/office/powerpoint/2010/main" val="4068748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6515857" y="60559"/>
            <a:ext cx="2683872" cy="635837"/>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dirty="0">
                <a:solidFill>
                  <a:schemeClr val="tx1"/>
                </a:solidFill>
                <a:cs typeface="Times New Roman" panose="02020603050405020304" pitchFamily="18" charset="0"/>
              </a:rPr>
              <a:t>180 teams at once</a:t>
            </a:r>
          </a:p>
          <a:p>
            <a:pPr algn="r"/>
            <a:r>
              <a:rPr lang="en-US" sz="2000" dirty="0">
                <a:solidFill>
                  <a:schemeClr val="tx1"/>
                </a:solidFill>
              </a:rPr>
              <a:t>Gunstock Ranch,</a:t>
            </a:r>
            <a:r>
              <a:rPr lang="en-US" sz="1200" dirty="0">
                <a:solidFill>
                  <a:schemeClr val="tx1"/>
                </a:solidFill>
              </a:rPr>
              <a:t> 2019</a:t>
            </a:r>
          </a:p>
        </p:txBody>
      </p:sp>
      <p:sp>
        <p:nvSpPr>
          <p:cNvPr id="4" name="Rounded Rectangle 3"/>
          <p:cNvSpPr/>
          <p:nvPr/>
        </p:nvSpPr>
        <p:spPr>
          <a:xfrm>
            <a:off x="5734400" y="649151"/>
            <a:ext cx="3409600" cy="4227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dirty="0">
                <a:solidFill>
                  <a:schemeClr val="tx1"/>
                </a:solidFill>
              </a:rPr>
              <a:t>10,000 trees in two hours!</a:t>
            </a:r>
            <a:endParaRPr lang="en-US" sz="2000" dirty="0">
              <a:solidFill>
                <a:schemeClr val="tx1"/>
              </a:solidFill>
            </a:endParaRPr>
          </a:p>
        </p:txBody>
      </p:sp>
      <p:sp>
        <p:nvSpPr>
          <p:cNvPr id="5" name="Rectangle 4">
            <a:extLst>
              <a:ext uri="{FF2B5EF4-FFF2-40B4-BE49-F238E27FC236}">
                <a16:creationId xmlns:a16="http://schemas.microsoft.com/office/drawing/2014/main" id="{E3A37E70-5941-4C6F-93C0-DE46E076F10E}"/>
              </a:ext>
            </a:extLst>
          </p:cNvPr>
          <p:cNvSpPr/>
          <p:nvPr/>
        </p:nvSpPr>
        <p:spPr>
          <a:xfrm>
            <a:off x="3078418" y="3244334"/>
            <a:ext cx="2987164" cy="369332"/>
          </a:xfrm>
          <a:prstGeom prst="rect">
            <a:avLst/>
          </a:prstGeom>
        </p:spPr>
        <p:txBody>
          <a:bodyPr wrap="none">
            <a:spAutoFit/>
          </a:bodyPr>
          <a:lstStyle/>
          <a:p>
            <a:r>
              <a:rPr lang="en-US" dirty="0"/>
              <a:t>https://youtu.be/zLEcLHR8tsk</a:t>
            </a:r>
          </a:p>
        </p:txBody>
      </p:sp>
    </p:spTree>
    <p:extLst>
      <p:ext uri="{BB962C8B-B14F-4D97-AF65-F5344CB8AC3E}">
        <p14:creationId xmlns:p14="http://schemas.microsoft.com/office/powerpoint/2010/main" val="189914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2017699" y="809571"/>
            <a:ext cx="5121157" cy="883427"/>
          </a:xfrm>
          <a:prstGeom prst="roundRect">
            <a:avLst>
              <a:gd name="adj" fmla="val 50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2">
                    <a:lumMod val="75000"/>
                  </a:schemeClr>
                </a:solidFill>
                <a:cs typeface="Times New Roman" panose="02020603050405020304" pitchFamily="18" charset="0"/>
              </a:rPr>
              <a:t>Our plan:</a:t>
            </a:r>
            <a:endParaRPr lang="en-US" sz="4400" dirty="0">
              <a:solidFill>
                <a:schemeClr val="tx2">
                  <a:lumMod val="75000"/>
                </a:schemeClr>
              </a:solidFill>
            </a:endParaRPr>
          </a:p>
        </p:txBody>
      </p:sp>
      <p:sp>
        <p:nvSpPr>
          <p:cNvPr id="5" name="TextBox 4"/>
          <p:cNvSpPr txBox="1"/>
          <p:nvPr/>
        </p:nvSpPr>
        <p:spPr>
          <a:xfrm>
            <a:off x="2447643" y="2731344"/>
            <a:ext cx="1040670" cy="769441"/>
          </a:xfrm>
          <a:prstGeom prst="rect">
            <a:avLst/>
          </a:prstGeom>
          <a:noFill/>
        </p:spPr>
        <p:txBody>
          <a:bodyPr wrap="none" rtlCol="0">
            <a:spAutoFit/>
          </a:bodyPr>
          <a:lstStyle/>
          <a:p>
            <a:r>
              <a:rPr lang="en-US" sz="4400" b="1" dirty="0">
                <a:solidFill>
                  <a:srgbClr val="00B050"/>
                </a:solidFill>
              </a:rPr>
              <a:t>100</a:t>
            </a:r>
            <a:endParaRPr lang="en-CA" sz="4400" b="1" dirty="0">
              <a:solidFill>
                <a:srgbClr val="00B050"/>
              </a:solidFill>
            </a:endParaRPr>
          </a:p>
        </p:txBody>
      </p:sp>
      <p:sp>
        <p:nvSpPr>
          <p:cNvPr id="6" name="Rounded Rectangle 5"/>
          <p:cNvSpPr/>
          <p:nvPr/>
        </p:nvSpPr>
        <p:spPr>
          <a:xfrm>
            <a:off x="2243524" y="1845115"/>
            <a:ext cx="4209861" cy="883427"/>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2">
                    <a:lumMod val="75000"/>
                  </a:schemeClr>
                </a:solidFill>
                <a:cs typeface="Times New Roman" panose="02020603050405020304" pitchFamily="18" charset="0"/>
              </a:rPr>
              <a:t>Trees planted</a:t>
            </a:r>
            <a:endParaRPr lang="en-US" sz="4400" dirty="0">
              <a:solidFill>
                <a:schemeClr val="tx2">
                  <a:lumMod val="75000"/>
                </a:schemeClr>
              </a:solidFill>
            </a:endParaRPr>
          </a:p>
        </p:txBody>
      </p:sp>
      <p:cxnSp>
        <p:nvCxnSpPr>
          <p:cNvPr id="8" name="Straight Arrow Connector 7"/>
          <p:cNvCxnSpPr>
            <a:stCxn id="5" idx="3"/>
          </p:cNvCxnSpPr>
          <p:nvPr/>
        </p:nvCxnSpPr>
        <p:spPr>
          <a:xfrm>
            <a:off x="3488313" y="3116065"/>
            <a:ext cx="1621707"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5196297" y="2931398"/>
            <a:ext cx="1545808" cy="369332"/>
          </a:xfrm>
          <a:prstGeom prst="rect">
            <a:avLst/>
          </a:prstGeom>
          <a:noFill/>
        </p:spPr>
        <p:txBody>
          <a:bodyPr wrap="none" rtlCol="0">
            <a:spAutoFit/>
          </a:bodyPr>
          <a:lstStyle/>
          <a:p>
            <a:r>
              <a:rPr lang="en-US" dirty="0"/>
              <a:t>Last four years</a:t>
            </a:r>
            <a:endParaRPr lang="en-CA" dirty="0"/>
          </a:p>
        </p:txBody>
      </p:sp>
      <p:sp>
        <p:nvSpPr>
          <p:cNvPr id="10" name="TextBox 9"/>
          <p:cNvSpPr txBox="1"/>
          <p:nvPr/>
        </p:nvSpPr>
        <p:spPr>
          <a:xfrm>
            <a:off x="2447643" y="3511001"/>
            <a:ext cx="1471878" cy="769441"/>
          </a:xfrm>
          <a:prstGeom prst="rect">
            <a:avLst/>
          </a:prstGeom>
          <a:noFill/>
        </p:spPr>
        <p:txBody>
          <a:bodyPr wrap="none" rtlCol="0">
            <a:spAutoFit/>
          </a:bodyPr>
          <a:lstStyle/>
          <a:p>
            <a:r>
              <a:rPr lang="en-US" sz="4400" b="1" dirty="0">
                <a:solidFill>
                  <a:srgbClr val="00B050"/>
                </a:solidFill>
              </a:rPr>
              <a:t>1,000</a:t>
            </a:r>
            <a:endParaRPr lang="en-CA" sz="4400" b="1" dirty="0">
              <a:solidFill>
                <a:srgbClr val="00B050"/>
              </a:solidFill>
            </a:endParaRPr>
          </a:p>
        </p:txBody>
      </p:sp>
      <p:cxnSp>
        <p:nvCxnSpPr>
          <p:cNvPr id="11" name="Straight Arrow Connector 10"/>
          <p:cNvCxnSpPr>
            <a:stCxn id="10" idx="3"/>
          </p:cNvCxnSpPr>
          <p:nvPr/>
        </p:nvCxnSpPr>
        <p:spPr>
          <a:xfrm flipV="1">
            <a:off x="3919521" y="3895721"/>
            <a:ext cx="1190499" cy="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196297" y="3711055"/>
            <a:ext cx="1732526" cy="369332"/>
          </a:xfrm>
          <a:prstGeom prst="rect">
            <a:avLst/>
          </a:prstGeom>
          <a:noFill/>
        </p:spPr>
        <p:txBody>
          <a:bodyPr wrap="none" rtlCol="0">
            <a:spAutoFit/>
          </a:bodyPr>
          <a:lstStyle/>
          <a:p>
            <a:r>
              <a:rPr lang="en-US" dirty="0"/>
              <a:t>November, 2018</a:t>
            </a:r>
            <a:endParaRPr lang="en-CA" dirty="0"/>
          </a:p>
        </p:txBody>
      </p:sp>
      <p:sp>
        <p:nvSpPr>
          <p:cNvPr id="13" name="TextBox 12"/>
          <p:cNvSpPr txBox="1"/>
          <p:nvPr/>
        </p:nvSpPr>
        <p:spPr>
          <a:xfrm>
            <a:off x="2446395" y="4208721"/>
            <a:ext cx="1757212" cy="769441"/>
          </a:xfrm>
          <a:prstGeom prst="rect">
            <a:avLst/>
          </a:prstGeom>
          <a:noFill/>
        </p:spPr>
        <p:txBody>
          <a:bodyPr wrap="none" rtlCol="0">
            <a:spAutoFit/>
          </a:bodyPr>
          <a:lstStyle/>
          <a:p>
            <a:r>
              <a:rPr lang="en-US" sz="4400" b="1" dirty="0">
                <a:solidFill>
                  <a:srgbClr val="00B050"/>
                </a:solidFill>
              </a:rPr>
              <a:t>10,000</a:t>
            </a:r>
            <a:endParaRPr lang="en-CA" sz="4400" b="1" dirty="0">
              <a:solidFill>
                <a:srgbClr val="00B050"/>
              </a:solidFill>
            </a:endParaRPr>
          </a:p>
        </p:txBody>
      </p:sp>
      <p:cxnSp>
        <p:nvCxnSpPr>
          <p:cNvPr id="14" name="Straight Arrow Connector 13"/>
          <p:cNvCxnSpPr>
            <a:stCxn id="13" idx="3"/>
          </p:cNvCxnSpPr>
          <p:nvPr/>
        </p:nvCxnSpPr>
        <p:spPr>
          <a:xfrm>
            <a:off x="4203607" y="4593442"/>
            <a:ext cx="906413"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5195049" y="4408775"/>
            <a:ext cx="2105063" cy="369332"/>
          </a:xfrm>
          <a:prstGeom prst="rect">
            <a:avLst/>
          </a:prstGeom>
          <a:noFill/>
        </p:spPr>
        <p:txBody>
          <a:bodyPr wrap="none" rtlCol="0">
            <a:spAutoFit/>
          </a:bodyPr>
          <a:lstStyle/>
          <a:p>
            <a:r>
              <a:rPr lang="en-US" dirty="0"/>
              <a:t>December 7th, 2019</a:t>
            </a:r>
            <a:endParaRPr lang="en-CA" dirty="0"/>
          </a:p>
        </p:txBody>
      </p:sp>
      <p:sp>
        <p:nvSpPr>
          <p:cNvPr id="16" name="TextBox 15"/>
          <p:cNvSpPr txBox="1"/>
          <p:nvPr/>
        </p:nvSpPr>
        <p:spPr>
          <a:xfrm>
            <a:off x="2446394" y="4924836"/>
            <a:ext cx="2042547" cy="769441"/>
          </a:xfrm>
          <a:prstGeom prst="rect">
            <a:avLst/>
          </a:prstGeom>
          <a:noFill/>
        </p:spPr>
        <p:txBody>
          <a:bodyPr wrap="none" rtlCol="0">
            <a:spAutoFit/>
          </a:bodyPr>
          <a:lstStyle/>
          <a:p>
            <a:r>
              <a:rPr lang="en-US" sz="4400" b="1" dirty="0">
                <a:solidFill>
                  <a:srgbClr val="00B050"/>
                </a:solidFill>
              </a:rPr>
              <a:t>100,000</a:t>
            </a:r>
            <a:endParaRPr lang="en-CA" sz="4400" b="1" dirty="0">
              <a:solidFill>
                <a:srgbClr val="00B050"/>
              </a:solidFill>
            </a:endParaRPr>
          </a:p>
        </p:txBody>
      </p:sp>
      <p:sp>
        <p:nvSpPr>
          <p:cNvPr id="19" name="TextBox 18"/>
          <p:cNvSpPr txBox="1"/>
          <p:nvPr/>
        </p:nvSpPr>
        <p:spPr>
          <a:xfrm>
            <a:off x="2512435" y="5548541"/>
            <a:ext cx="2473754" cy="769441"/>
          </a:xfrm>
          <a:prstGeom prst="rect">
            <a:avLst/>
          </a:prstGeom>
          <a:noFill/>
        </p:spPr>
        <p:txBody>
          <a:bodyPr wrap="none" rtlCol="0">
            <a:spAutoFit/>
          </a:bodyPr>
          <a:lstStyle/>
          <a:p>
            <a:r>
              <a:rPr lang="en-US" sz="4400" b="1" dirty="0">
                <a:solidFill>
                  <a:srgbClr val="00B050"/>
                </a:solidFill>
              </a:rPr>
              <a:t>1,000,000</a:t>
            </a:r>
            <a:endParaRPr lang="en-CA" sz="4400" b="1" dirty="0">
              <a:solidFill>
                <a:srgbClr val="00B050"/>
              </a:solidFill>
            </a:endParaRPr>
          </a:p>
        </p:txBody>
      </p:sp>
      <p:sp>
        <p:nvSpPr>
          <p:cNvPr id="22" name="TextBox 21"/>
          <p:cNvSpPr txBox="1"/>
          <p:nvPr/>
        </p:nvSpPr>
        <p:spPr>
          <a:xfrm>
            <a:off x="6552968" y="2930052"/>
            <a:ext cx="1612942" cy="369332"/>
          </a:xfrm>
          <a:prstGeom prst="rect">
            <a:avLst/>
          </a:prstGeom>
          <a:noFill/>
        </p:spPr>
        <p:txBody>
          <a:bodyPr wrap="none" rtlCol="0">
            <a:spAutoFit/>
          </a:bodyPr>
          <a:lstStyle/>
          <a:p>
            <a:r>
              <a:rPr lang="en-US" dirty="0"/>
              <a:t>, tens of events</a:t>
            </a:r>
            <a:endParaRPr lang="en-CA" dirty="0"/>
          </a:p>
        </p:txBody>
      </p:sp>
      <p:grpSp>
        <p:nvGrpSpPr>
          <p:cNvPr id="24" name="Group 23"/>
          <p:cNvGrpSpPr/>
          <p:nvPr/>
        </p:nvGrpSpPr>
        <p:grpSpPr>
          <a:xfrm>
            <a:off x="135811" y="4606100"/>
            <a:ext cx="7804078" cy="369332"/>
            <a:chOff x="135811" y="4606100"/>
            <a:chExt cx="7804078" cy="369332"/>
          </a:xfrm>
        </p:grpSpPr>
        <p:cxnSp>
          <p:nvCxnSpPr>
            <p:cNvPr id="4" name="Straight Connector 3"/>
            <p:cNvCxnSpPr/>
            <p:nvPr/>
          </p:nvCxnSpPr>
          <p:spPr>
            <a:xfrm>
              <a:off x="181069" y="4924836"/>
              <a:ext cx="7758820" cy="0"/>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135811" y="4606100"/>
              <a:ext cx="1022331" cy="369332"/>
            </a:xfrm>
            <a:prstGeom prst="rect">
              <a:avLst/>
            </a:prstGeom>
            <a:noFill/>
          </p:spPr>
          <p:txBody>
            <a:bodyPr wrap="none" rtlCol="0">
              <a:spAutoFit/>
            </a:bodyPr>
            <a:lstStyle/>
            <a:p>
              <a:r>
                <a:rPr lang="en-US" b="1" dirty="0">
                  <a:solidFill>
                    <a:srgbClr val="FF0000"/>
                  </a:solidFill>
                </a:rPr>
                <a:t>Covid-19</a:t>
              </a:r>
              <a:endParaRPr lang="en-CA" b="1" dirty="0">
                <a:solidFill>
                  <a:srgbClr val="FF0000"/>
                </a:solidFill>
              </a:endParaRPr>
            </a:p>
          </p:txBody>
        </p:sp>
      </p:grpSp>
    </p:spTree>
    <p:extLst>
      <p:ext uri="{BB962C8B-B14F-4D97-AF65-F5344CB8AC3E}">
        <p14:creationId xmlns:p14="http://schemas.microsoft.com/office/powerpoint/2010/main" val="352387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left)">
                                      <p:cBhvr>
                                        <p:cTn id="24" dur="50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left)">
                                      <p:cBhvr>
                                        <p:cTn id="29" dur="500"/>
                                        <p:tgtEl>
                                          <p:spTgt spid="10"/>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wipe(left)">
                                      <p:cBhvr>
                                        <p:cTn id="33" dur="500"/>
                                        <p:tgtEl>
                                          <p:spTgt spid="11"/>
                                        </p:tgtEl>
                                      </p:cBhvr>
                                    </p:animEffect>
                                  </p:childTnLst>
                                </p:cTn>
                              </p:par>
                            </p:childTnLst>
                          </p:cTn>
                        </p:par>
                        <p:par>
                          <p:cTn id="34" fill="hold">
                            <p:stCondLst>
                              <p:cond delay="1000"/>
                            </p:stCondLst>
                            <p:childTnLst>
                              <p:par>
                                <p:cTn id="35" presetID="22" presetClass="entr" presetSubtype="8"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left)">
                                      <p:cBhvr>
                                        <p:cTn id="37" dur="5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left)">
                                      <p:cBhvr>
                                        <p:cTn id="42" dur="500"/>
                                        <p:tgtEl>
                                          <p:spTgt spid="13"/>
                                        </p:tgtEl>
                                      </p:cBhvr>
                                    </p:animEffect>
                                  </p:childTnLst>
                                </p:cTn>
                              </p:par>
                            </p:childTnLst>
                          </p:cTn>
                        </p:par>
                        <p:par>
                          <p:cTn id="43" fill="hold">
                            <p:stCondLst>
                              <p:cond delay="500"/>
                            </p:stCondLst>
                            <p:childTnLst>
                              <p:par>
                                <p:cTn id="44" presetID="22" presetClass="entr" presetSubtype="8" fill="hold" nodeType="after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wipe(left)">
                                      <p:cBhvr>
                                        <p:cTn id="46" dur="500"/>
                                        <p:tgtEl>
                                          <p:spTgt spid="14"/>
                                        </p:tgtEl>
                                      </p:cBhvr>
                                    </p:animEffect>
                                  </p:childTnLst>
                                </p:cTn>
                              </p:par>
                            </p:childTnLst>
                          </p:cTn>
                        </p:par>
                        <p:par>
                          <p:cTn id="47" fill="hold">
                            <p:stCondLst>
                              <p:cond delay="1000"/>
                            </p:stCondLst>
                            <p:childTnLst>
                              <p:par>
                                <p:cTn id="48" presetID="22" presetClass="entr" presetSubtype="8" fill="hold" grpId="0" nodeType="after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wipe(left)">
                                      <p:cBhvr>
                                        <p:cTn id="50" dur="500"/>
                                        <p:tgtEl>
                                          <p:spTgt spid="15"/>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nodeType="click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wipe(left)">
                                      <p:cBhvr>
                                        <p:cTn id="55" dur="500"/>
                                        <p:tgtEl>
                                          <p:spTgt spid="24"/>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wipe(left)">
                                      <p:cBhvr>
                                        <p:cTn id="60" dur="500"/>
                                        <p:tgtEl>
                                          <p:spTgt spid="16"/>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wipe(left)">
                                      <p:cBhvr>
                                        <p:cTn id="6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p:bldP spid="10" grpId="0"/>
      <p:bldP spid="12" grpId="0"/>
      <p:bldP spid="13" grpId="0"/>
      <p:bldP spid="15" grpId="0"/>
      <p:bldP spid="16" grpId="0"/>
      <p:bldP spid="19" grpId="0"/>
      <p:bldP spid="22"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DEF4438-86CA-488C-A911-61B1EF20BE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4311374" y="0"/>
            <a:ext cx="6380185" cy="3588854"/>
          </a:xfrm>
          <a:prstGeom prst="rect">
            <a:avLst/>
          </a:prstGeom>
        </p:spPr>
      </p:pic>
      <p:sp>
        <p:nvSpPr>
          <p:cNvPr id="4" name="TextBox 3"/>
          <p:cNvSpPr txBox="1"/>
          <p:nvPr/>
        </p:nvSpPr>
        <p:spPr>
          <a:xfrm>
            <a:off x="520544" y="4350440"/>
            <a:ext cx="8089900" cy="1446550"/>
          </a:xfrm>
          <a:prstGeom prst="rect">
            <a:avLst/>
          </a:prstGeom>
          <a:noFill/>
        </p:spPr>
        <p:txBody>
          <a:bodyPr wrap="square">
            <a:spAutoFit/>
          </a:bodyPr>
          <a:lstStyle/>
          <a:p>
            <a:pPr algn="ctr" fontAlgn="auto">
              <a:spcBef>
                <a:spcPts val="0"/>
              </a:spcBef>
              <a:spcAft>
                <a:spcPts val="0"/>
              </a:spcAft>
              <a:defRPr/>
            </a:pPr>
            <a:r>
              <a:rPr lang="en-US" sz="3600" b="1" dirty="0">
                <a:solidFill>
                  <a:schemeClr val="bg1"/>
                </a:solidFill>
              </a:rPr>
              <a:t>“</a:t>
            </a:r>
            <a:r>
              <a:rPr lang="en-US" sz="3600" b="1" i="1" dirty="0">
                <a:solidFill>
                  <a:schemeClr val="bg1"/>
                </a:solidFill>
              </a:rPr>
              <a:t>We are all born ignorant, but one must work hard to remain stupid</a:t>
            </a:r>
            <a:r>
              <a:rPr lang="en-US" sz="3600" b="1" dirty="0">
                <a:solidFill>
                  <a:schemeClr val="bg1"/>
                </a:solidFill>
              </a:rPr>
              <a:t>”</a:t>
            </a:r>
          </a:p>
          <a:p>
            <a:pPr algn="r" fontAlgn="auto">
              <a:spcBef>
                <a:spcPts val="0"/>
              </a:spcBef>
              <a:spcAft>
                <a:spcPts val="0"/>
              </a:spcAft>
              <a:defRPr/>
            </a:pPr>
            <a:r>
              <a:rPr lang="en-US" sz="1600" b="1" dirty="0">
                <a:solidFill>
                  <a:schemeClr val="bg1"/>
                </a:solidFill>
                <a:latin typeface="+mn-lt"/>
                <a:cs typeface="+mn-cs"/>
              </a:rPr>
              <a:t>Benjamin Franklin</a:t>
            </a:r>
          </a:p>
        </p:txBody>
      </p:sp>
      <p:sp>
        <p:nvSpPr>
          <p:cNvPr id="10" name="TextBox 9">
            <a:extLst>
              <a:ext uri="{FF2B5EF4-FFF2-40B4-BE49-F238E27FC236}">
                <a16:creationId xmlns:a16="http://schemas.microsoft.com/office/drawing/2014/main" id="{462E5881-116D-4F36-8904-6F25D53F42E2}"/>
              </a:ext>
            </a:extLst>
          </p:cNvPr>
          <p:cNvSpPr txBox="1"/>
          <p:nvPr/>
        </p:nvSpPr>
        <p:spPr>
          <a:xfrm>
            <a:off x="566286" y="85643"/>
            <a:ext cx="4873835" cy="523220"/>
          </a:xfrm>
          <a:prstGeom prst="rect">
            <a:avLst/>
          </a:prstGeom>
          <a:noFill/>
        </p:spPr>
        <p:txBody>
          <a:bodyPr wrap="none" rtlCol="0">
            <a:spAutoFit/>
          </a:bodyPr>
          <a:lstStyle/>
          <a:p>
            <a:r>
              <a:rPr lang="en-US" sz="2800" b="1" dirty="0">
                <a:solidFill>
                  <a:schemeClr val="bg1"/>
                </a:solidFill>
              </a:rPr>
              <a:t>A very real environmental crisis</a:t>
            </a:r>
          </a:p>
        </p:txBody>
      </p:sp>
      <p:grpSp>
        <p:nvGrpSpPr>
          <p:cNvPr id="31" name="Group 30">
            <a:extLst>
              <a:ext uri="{FF2B5EF4-FFF2-40B4-BE49-F238E27FC236}">
                <a16:creationId xmlns:a16="http://schemas.microsoft.com/office/drawing/2014/main" id="{70B9BB76-16F2-45CC-B996-E4CEA564BC23}"/>
              </a:ext>
            </a:extLst>
          </p:cNvPr>
          <p:cNvGrpSpPr/>
          <p:nvPr/>
        </p:nvGrpSpPr>
        <p:grpSpPr>
          <a:xfrm>
            <a:off x="2483892" y="558820"/>
            <a:ext cx="1086259" cy="903401"/>
            <a:chOff x="2483892" y="558820"/>
            <a:chExt cx="1086259" cy="903401"/>
          </a:xfrm>
        </p:grpSpPr>
        <p:cxnSp>
          <p:nvCxnSpPr>
            <p:cNvPr id="12" name="Straight Arrow Connector 11">
              <a:extLst>
                <a:ext uri="{FF2B5EF4-FFF2-40B4-BE49-F238E27FC236}">
                  <a16:creationId xmlns:a16="http://schemas.microsoft.com/office/drawing/2014/main" id="{DB945A84-A510-494C-8F84-19006C830C62}"/>
                </a:ext>
              </a:extLst>
            </p:cNvPr>
            <p:cNvCxnSpPr>
              <a:cxnSpLocks/>
            </p:cNvCxnSpPr>
            <p:nvPr/>
          </p:nvCxnSpPr>
          <p:spPr>
            <a:xfrm flipH="1">
              <a:off x="3007056" y="558820"/>
              <a:ext cx="693" cy="619435"/>
            </a:xfrm>
            <a:prstGeom prst="straightConnector1">
              <a:avLst/>
            </a:prstGeom>
            <a:ln w="762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6C3522B3-F0BF-44AA-BE1F-84D12522D389}"/>
                </a:ext>
              </a:extLst>
            </p:cNvPr>
            <p:cNvSpPr txBox="1"/>
            <p:nvPr/>
          </p:nvSpPr>
          <p:spPr>
            <a:xfrm>
              <a:off x="2483892" y="1123667"/>
              <a:ext cx="1086259" cy="338554"/>
            </a:xfrm>
            <a:prstGeom prst="rect">
              <a:avLst/>
            </a:prstGeom>
            <a:noFill/>
          </p:spPr>
          <p:txBody>
            <a:bodyPr wrap="none" rtlCol="0">
              <a:spAutoFit/>
            </a:bodyPr>
            <a:lstStyle/>
            <a:p>
              <a:r>
                <a:rPr lang="en-US" sz="1600" b="1" dirty="0">
                  <a:solidFill>
                    <a:schemeClr val="bg1"/>
                  </a:solidFill>
                </a:rPr>
                <a:t>WE KNOW</a:t>
              </a:r>
            </a:p>
          </p:txBody>
        </p:sp>
      </p:grpSp>
      <p:grpSp>
        <p:nvGrpSpPr>
          <p:cNvPr id="33" name="Group 32">
            <a:extLst>
              <a:ext uri="{FF2B5EF4-FFF2-40B4-BE49-F238E27FC236}">
                <a16:creationId xmlns:a16="http://schemas.microsoft.com/office/drawing/2014/main" id="{F4FEC1A7-4B3D-4902-90D3-3EFB1B8A4D64}"/>
              </a:ext>
            </a:extLst>
          </p:cNvPr>
          <p:cNvGrpSpPr/>
          <p:nvPr/>
        </p:nvGrpSpPr>
        <p:grpSpPr>
          <a:xfrm>
            <a:off x="3027021" y="1462221"/>
            <a:ext cx="2650511" cy="1179099"/>
            <a:chOff x="3027021" y="1462221"/>
            <a:chExt cx="2650511" cy="1179099"/>
          </a:xfrm>
        </p:grpSpPr>
        <p:sp>
          <p:nvSpPr>
            <p:cNvPr id="16" name="TextBox 15">
              <a:extLst>
                <a:ext uri="{FF2B5EF4-FFF2-40B4-BE49-F238E27FC236}">
                  <a16:creationId xmlns:a16="http://schemas.microsoft.com/office/drawing/2014/main" id="{4AEE42FD-DC6D-426E-BE02-F6F262578108}"/>
                </a:ext>
              </a:extLst>
            </p:cNvPr>
            <p:cNvSpPr txBox="1"/>
            <p:nvPr/>
          </p:nvSpPr>
          <p:spPr>
            <a:xfrm>
              <a:off x="3716739" y="1933434"/>
              <a:ext cx="1960793" cy="707886"/>
            </a:xfrm>
            <a:prstGeom prst="rect">
              <a:avLst/>
            </a:prstGeom>
            <a:noFill/>
          </p:spPr>
          <p:txBody>
            <a:bodyPr wrap="none" rtlCol="0">
              <a:spAutoFit/>
            </a:bodyPr>
            <a:lstStyle/>
            <a:p>
              <a:r>
                <a:rPr lang="en-US" sz="4000" b="1" dirty="0">
                  <a:solidFill>
                    <a:schemeClr val="bg1"/>
                  </a:solidFill>
                </a:rPr>
                <a:t>Solution</a:t>
              </a:r>
            </a:p>
          </p:txBody>
        </p:sp>
        <p:cxnSp>
          <p:nvCxnSpPr>
            <p:cNvPr id="20" name="Connector: Curved 19">
              <a:extLst>
                <a:ext uri="{FF2B5EF4-FFF2-40B4-BE49-F238E27FC236}">
                  <a16:creationId xmlns:a16="http://schemas.microsoft.com/office/drawing/2014/main" id="{D6857531-B344-4588-94B2-215B9EFB045A}"/>
                </a:ext>
              </a:extLst>
            </p:cNvPr>
            <p:cNvCxnSpPr>
              <a:cxnSpLocks/>
              <a:stCxn id="14" idx="2"/>
              <a:endCxn id="16" idx="1"/>
            </p:cNvCxnSpPr>
            <p:nvPr/>
          </p:nvCxnSpPr>
          <p:spPr>
            <a:xfrm rot="16200000" flipH="1">
              <a:off x="2959302" y="1529940"/>
              <a:ext cx="825156" cy="689717"/>
            </a:xfrm>
            <a:prstGeom prst="curvedConnector2">
              <a:avLst/>
            </a:prstGeom>
            <a:ln w="762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9B46BA54-993D-4F69-8309-AEB48F0F8FA9}"/>
              </a:ext>
            </a:extLst>
          </p:cNvPr>
          <p:cNvGrpSpPr/>
          <p:nvPr/>
        </p:nvGrpSpPr>
        <p:grpSpPr>
          <a:xfrm>
            <a:off x="470845" y="1459947"/>
            <a:ext cx="2556681" cy="1124507"/>
            <a:chOff x="470845" y="1459947"/>
            <a:chExt cx="2556681" cy="1124507"/>
          </a:xfrm>
        </p:grpSpPr>
        <p:sp>
          <p:nvSpPr>
            <p:cNvPr id="15" name="TextBox 14">
              <a:extLst>
                <a:ext uri="{FF2B5EF4-FFF2-40B4-BE49-F238E27FC236}">
                  <a16:creationId xmlns:a16="http://schemas.microsoft.com/office/drawing/2014/main" id="{47EA9312-CC66-48B0-95D2-7029E78BEA20}"/>
                </a:ext>
              </a:extLst>
            </p:cNvPr>
            <p:cNvSpPr txBox="1"/>
            <p:nvPr/>
          </p:nvSpPr>
          <p:spPr>
            <a:xfrm>
              <a:off x="470845" y="1876568"/>
              <a:ext cx="1986569" cy="707886"/>
            </a:xfrm>
            <a:prstGeom prst="rect">
              <a:avLst/>
            </a:prstGeom>
            <a:noFill/>
          </p:spPr>
          <p:txBody>
            <a:bodyPr wrap="none" rtlCol="0">
              <a:spAutoFit/>
            </a:bodyPr>
            <a:lstStyle/>
            <a:p>
              <a:r>
                <a:rPr lang="en-US" sz="4000" b="1" dirty="0">
                  <a:solidFill>
                    <a:schemeClr val="bg1"/>
                  </a:solidFill>
                </a:rPr>
                <a:t>Problem</a:t>
              </a:r>
            </a:p>
          </p:txBody>
        </p:sp>
        <p:cxnSp>
          <p:nvCxnSpPr>
            <p:cNvPr id="30" name="Connector: Curved 29">
              <a:extLst>
                <a:ext uri="{FF2B5EF4-FFF2-40B4-BE49-F238E27FC236}">
                  <a16:creationId xmlns:a16="http://schemas.microsoft.com/office/drawing/2014/main" id="{4FBAFA90-968F-45D7-8429-66C9EE44CAD3}"/>
                </a:ext>
              </a:extLst>
            </p:cNvPr>
            <p:cNvCxnSpPr>
              <a:cxnSpLocks/>
            </p:cNvCxnSpPr>
            <p:nvPr/>
          </p:nvCxnSpPr>
          <p:spPr>
            <a:xfrm rot="5400000">
              <a:off x="2270090" y="1527666"/>
              <a:ext cx="825156" cy="689717"/>
            </a:xfrm>
            <a:prstGeom prst="curvedConnector2">
              <a:avLst/>
            </a:prstGeom>
            <a:ln w="762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22608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up)">
                                      <p:cBhvr>
                                        <p:cTn id="11" dur="500"/>
                                        <p:tgtEl>
                                          <p:spTgt spid="31"/>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wipe(right)">
                                      <p:cBhvr>
                                        <p:cTn id="16" dur="500"/>
                                        <p:tgtEl>
                                          <p:spTgt spid="3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wipe(left)">
                                      <p:cBhvr>
                                        <p:cTn id="21" dur="500"/>
                                        <p:tgtEl>
                                          <p:spTgt spid="33"/>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anim calcmode="lin" valueType="num">
                                      <p:cBhvr>
                                        <p:cTn id="33" dur="500" fill="hold"/>
                                        <p:tgtEl>
                                          <p:spTgt spid="4"/>
                                        </p:tgtEl>
                                        <p:attrNameLst>
                                          <p:attrName>ppt_w</p:attrName>
                                        </p:attrNameLst>
                                      </p:cBhvr>
                                      <p:tavLst>
                                        <p:tav tm="0">
                                          <p:val>
                                            <p:fltVal val="0"/>
                                          </p:val>
                                        </p:tav>
                                        <p:tav tm="100000">
                                          <p:val>
                                            <p:strVal val="#ppt_w"/>
                                          </p:val>
                                        </p:tav>
                                      </p:tavLst>
                                    </p:anim>
                                    <p:anim calcmode="lin" valueType="num">
                                      <p:cBhvr>
                                        <p:cTn id="34" dur="500" fill="hold"/>
                                        <p:tgtEl>
                                          <p:spTgt spid="4"/>
                                        </p:tgtEl>
                                        <p:attrNameLst>
                                          <p:attrName>ppt_h</p:attrName>
                                        </p:attrNameLst>
                                      </p:cBhvr>
                                      <p:tavLst>
                                        <p:tav tm="0">
                                          <p:val>
                                            <p:fltVal val="0"/>
                                          </p:val>
                                        </p:tav>
                                        <p:tav tm="100000">
                                          <p:val>
                                            <p:strVal val="#ppt_h"/>
                                          </p:val>
                                        </p:tav>
                                      </p:tavLst>
                                    </p:anim>
                                    <p:animEffect transition="in" filter="fade">
                                      <p:cBhvr>
                                        <p:cTn id="3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79583" y="4119933"/>
            <a:ext cx="3250185" cy="2615290"/>
            <a:chOff x="179583" y="4119933"/>
            <a:chExt cx="3250185" cy="2615290"/>
          </a:xfrm>
        </p:grpSpPr>
        <p:grpSp>
          <p:nvGrpSpPr>
            <p:cNvPr id="8" name="Group 7"/>
            <p:cNvGrpSpPr>
              <a:grpSpLocks/>
            </p:cNvGrpSpPr>
            <p:nvPr/>
          </p:nvGrpSpPr>
          <p:grpSpPr bwMode="auto">
            <a:xfrm>
              <a:off x="343668" y="4119933"/>
              <a:ext cx="3086100" cy="1673225"/>
              <a:chOff x="-19050" y="4695825"/>
              <a:chExt cx="3086100" cy="1673225"/>
            </a:xfrm>
          </p:grpSpPr>
          <p:pic>
            <p:nvPicPr>
              <p:cNvPr id="9256"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050" y="4921250"/>
                <a:ext cx="3086100"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57" name="TextBox 9"/>
              <p:cNvSpPr txBox="1">
                <a:spLocks noChangeArrowheads="1"/>
              </p:cNvSpPr>
              <p:nvPr/>
            </p:nvSpPr>
            <p:spPr bwMode="auto">
              <a:xfrm>
                <a:off x="247650" y="4695825"/>
                <a:ext cx="262777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eaLnBrk="1" hangingPunct="1"/>
                <a:r>
                  <a:rPr lang="en-US" sz="1600" i="1" dirty="0"/>
                  <a:t>Alternative equilibrium states</a:t>
                </a:r>
              </a:p>
            </p:txBody>
          </p:sp>
        </p:grpSp>
        <p:sp>
          <p:nvSpPr>
            <p:cNvPr id="40" name="TextBox 39"/>
            <p:cNvSpPr txBox="1"/>
            <p:nvPr/>
          </p:nvSpPr>
          <p:spPr>
            <a:xfrm>
              <a:off x="179583" y="6565946"/>
              <a:ext cx="1601400" cy="169277"/>
            </a:xfrm>
            <a:prstGeom prst="rect">
              <a:avLst/>
            </a:prstGeom>
            <a:noFill/>
          </p:spPr>
          <p:txBody>
            <a:bodyPr wrap="none" lIns="0" tIns="0" rIns="0" bIns="0" rtlCol="0">
              <a:spAutoFit/>
            </a:bodyPr>
            <a:lstStyle/>
            <a:p>
              <a:r>
                <a:rPr lang="en-US" sz="1100" dirty="0"/>
                <a:t>Bellwood et al, Nature 2004</a:t>
              </a:r>
            </a:p>
          </p:txBody>
        </p:sp>
      </p:grpSp>
      <p:grpSp>
        <p:nvGrpSpPr>
          <p:cNvPr id="43" name="Group 15"/>
          <p:cNvGrpSpPr>
            <a:grpSpLocks/>
          </p:cNvGrpSpPr>
          <p:nvPr/>
        </p:nvGrpSpPr>
        <p:grpSpPr bwMode="auto">
          <a:xfrm>
            <a:off x="-75431" y="4699371"/>
            <a:ext cx="1325563" cy="781049"/>
            <a:chOff x="1584" y="895"/>
            <a:chExt cx="835" cy="492"/>
          </a:xfrm>
        </p:grpSpPr>
        <p:cxnSp>
          <p:nvCxnSpPr>
            <p:cNvPr id="45" name="Straight Arrow Connector 44"/>
            <p:cNvCxnSpPr/>
            <p:nvPr/>
          </p:nvCxnSpPr>
          <p:spPr>
            <a:xfrm>
              <a:off x="1850" y="895"/>
              <a:ext cx="103" cy="109"/>
            </a:xfrm>
            <a:prstGeom prst="straightConnector1">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255" name="TextBox 12"/>
            <p:cNvSpPr txBox="1">
              <a:spLocks noChangeArrowheads="1"/>
            </p:cNvSpPr>
            <p:nvPr/>
          </p:nvSpPr>
          <p:spPr bwMode="auto">
            <a:xfrm>
              <a:off x="1584" y="980"/>
              <a:ext cx="835"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eaLnBrk="1" hangingPunct="1"/>
              <a:r>
                <a:rPr lang="en-US" sz="1200" dirty="0"/>
                <a:t>Habitat loss</a:t>
              </a:r>
            </a:p>
            <a:p>
              <a:pPr eaLnBrk="1" hangingPunct="1"/>
              <a:r>
                <a:rPr lang="en-US" sz="1200" dirty="0"/>
                <a:t>Overexploitation</a:t>
              </a:r>
            </a:p>
            <a:p>
              <a:pPr eaLnBrk="1" hangingPunct="1"/>
              <a:r>
                <a:rPr lang="en-US" sz="1200" dirty="0"/>
                <a:t>Climate change</a:t>
              </a:r>
            </a:p>
          </p:txBody>
        </p:sp>
      </p:grpSp>
      <p:cxnSp>
        <p:nvCxnSpPr>
          <p:cNvPr id="52" name="Straight Arrow Connector 51"/>
          <p:cNvCxnSpPr/>
          <p:nvPr/>
        </p:nvCxnSpPr>
        <p:spPr bwMode="auto">
          <a:xfrm rot="16200000" flipH="1">
            <a:off x="870393" y="4907679"/>
            <a:ext cx="457200" cy="228600"/>
          </a:xfrm>
          <a:prstGeom prst="straightConnector1">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bwMode="auto">
          <a:xfrm>
            <a:off x="2292906" y="5102317"/>
            <a:ext cx="737306" cy="269875"/>
          </a:xfrm>
          <a:prstGeom prst="straightConnector1">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5" name="Group 4"/>
          <p:cNvGrpSpPr>
            <a:grpSpLocks/>
          </p:cNvGrpSpPr>
          <p:nvPr/>
        </p:nvGrpSpPr>
        <p:grpSpPr bwMode="auto">
          <a:xfrm>
            <a:off x="228970" y="2540547"/>
            <a:ext cx="3187701" cy="1183114"/>
            <a:chOff x="171817" y="3115055"/>
            <a:chExt cx="3187701" cy="1183185"/>
          </a:xfrm>
        </p:grpSpPr>
        <p:sp>
          <p:nvSpPr>
            <p:cNvPr id="77" name="Arc 76"/>
            <p:cNvSpPr/>
            <p:nvPr/>
          </p:nvSpPr>
          <p:spPr>
            <a:xfrm>
              <a:off x="960438" y="3115055"/>
              <a:ext cx="1673728" cy="900337"/>
            </a:xfrm>
            <a:prstGeom prst="arc">
              <a:avLst>
                <a:gd name="adj1" fmla="val 21405742"/>
                <a:gd name="adj2" fmla="val 11039644"/>
              </a:avLst>
            </a:prstGeom>
            <a:ln w="57150">
              <a:solidFill>
                <a:srgbClr val="FF0000"/>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solidFill>
                  <a:schemeClr val="bg2">
                    <a:lumMod val="25000"/>
                  </a:schemeClr>
                </a:solidFill>
              </a:endParaRPr>
            </a:p>
          </p:txBody>
        </p:sp>
        <p:sp>
          <p:nvSpPr>
            <p:cNvPr id="56" name="TextBox 55"/>
            <p:cNvSpPr txBox="1"/>
            <p:nvPr/>
          </p:nvSpPr>
          <p:spPr>
            <a:xfrm>
              <a:off x="171817" y="4020410"/>
              <a:ext cx="3187701" cy="277830"/>
            </a:xfrm>
            <a:prstGeom prst="rect">
              <a:avLst/>
            </a:prstGeom>
            <a:noFill/>
            <a:ln>
              <a:noFill/>
            </a:ln>
          </p:spPr>
          <p:txBody>
            <a:bodyPr>
              <a:spAutoFit/>
            </a:bodyPr>
            <a:lstStyle/>
            <a:p>
              <a:pPr algn="ctr" fontAlgn="auto">
                <a:spcBef>
                  <a:spcPts val="0"/>
                </a:spcBef>
                <a:spcAft>
                  <a:spcPts val="0"/>
                </a:spcAft>
                <a:defRPr/>
              </a:pPr>
              <a:r>
                <a:rPr lang="en-US" sz="1200" i="1" dirty="0">
                  <a:solidFill>
                    <a:srgbClr val="FF0000"/>
                  </a:solidFill>
                  <a:effectLst>
                    <a:outerShdw blurRad="38100" dist="38100" dir="2700000" algn="tl">
                      <a:srgbClr val="000000">
                        <a:alpha val="43137"/>
                      </a:srgbClr>
                    </a:outerShdw>
                  </a:effectLst>
                  <a:latin typeface="+mn-lt"/>
                  <a:cs typeface="+mn-cs"/>
                </a:rPr>
                <a:t>Some of the damages can be definitive</a:t>
              </a:r>
            </a:p>
          </p:txBody>
        </p:sp>
      </p:grpSp>
      <p:grpSp>
        <p:nvGrpSpPr>
          <p:cNvPr id="9219" name="Group 50"/>
          <p:cNvGrpSpPr>
            <a:grpSpLocks/>
          </p:cNvGrpSpPr>
          <p:nvPr/>
        </p:nvGrpSpPr>
        <p:grpSpPr bwMode="auto">
          <a:xfrm>
            <a:off x="179583" y="935526"/>
            <a:ext cx="1005840" cy="2007879"/>
            <a:chOff x="623036" y="1658560"/>
            <a:chExt cx="1006753" cy="2007730"/>
          </a:xfrm>
        </p:grpSpPr>
        <p:pic>
          <p:nvPicPr>
            <p:cNvPr id="9269" name="Picture 9" descr="amazonas"/>
            <p:cNvPicPr preferRelativeResize="0">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3036" y="1658560"/>
              <a:ext cx="1006753" cy="1005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70" name="Picture 4"/>
            <p:cNvPicPr preferRelativeResize="0">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23036" y="2660516"/>
              <a:ext cx="1006752" cy="1005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5372" name="Group 51"/>
          <p:cNvGrpSpPr>
            <a:grpSpLocks/>
          </p:cNvGrpSpPr>
          <p:nvPr/>
        </p:nvGrpSpPr>
        <p:grpSpPr bwMode="auto">
          <a:xfrm>
            <a:off x="2350363" y="963923"/>
            <a:ext cx="1005839" cy="2007877"/>
            <a:chOff x="2351635" y="1697487"/>
            <a:chExt cx="1006752" cy="2007713"/>
          </a:xfrm>
        </p:grpSpPr>
        <p:pic>
          <p:nvPicPr>
            <p:cNvPr id="9263" name="Picture 6" descr="algae_rubble_small"/>
            <p:cNvPicPr preferRelativeResize="0">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351635" y="2699426"/>
              <a:ext cx="1006752" cy="1005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64" name="Picture 5"/>
            <p:cNvPicPr preferRelativeResize="0">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351635" y="1697487"/>
              <a:ext cx="1006752" cy="1005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4" name="Right Arrow 43"/>
          <p:cNvSpPr/>
          <p:nvPr/>
        </p:nvSpPr>
        <p:spPr>
          <a:xfrm>
            <a:off x="938931" y="1628557"/>
            <a:ext cx="1506098" cy="609600"/>
          </a:xfrm>
          <a:prstGeom prst="right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 name="TextBox 2"/>
          <p:cNvSpPr txBox="1"/>
          <p:nvPr/>
        </p:nvSpPr>
        <p:spPr>
          <a:xfrm>
            <a:off x="1116748" y="2140765"/>
            <a:ext cx="1227131" cy="830997"/>
          </a:xfrm>
          <a:prstGeom prst="rect">
            <a:avLst/>
          </a:prstGeom>
          <a:noFill/>
        </p:spPr>
        <p:txBody>
          <a:bodyPr wrap="none" rtlCol="0">
            <a:spAutoFit/>
          </a:bodyPr>
          <a:lstStyle/>
          <a:p>
            <a:pPr algn="ctr"/>
            <a:r>
              <a:rPr lang="en-US" sz="1200" dirty="0"/>
              <a:t>Habitat loss</a:t>
            </a:r>
          </a:p>
          <a:p>
            <a:pPr algn="ctr"/>
            <a:r>
              <a:rPr lang="en-US" sz="1200" dirty="0"/>
              <a:t>Overexploitation</a:t>
            </a:r>
          </a:p>
          <a:p>
            <a:pPr algn="ctr"/>
            <a:r>
              <a:rPr lang="en-US" sz="1200" dirty="0"/>
              <a:t>Invasive species</a:t>
            </a:r>
          </a:p>
          <a:p>
            <a:pPr algn="ctr"/>
            <a:r>
              <a:rPr lang="en-US" sz="1200" b="1" dirty="0">
                <a:solidFill>
                  <a:srgbClr val="FF0000"/>
                </a:solidFill>
              </a:rPr>
              <a:t>Climate change</a:t>
            </a:r>
          </a:p>
        </p:txBody>
      </p:sp>
      <p:sp>
        <p:nvSpPr>
          <p:cNvPr id="38" name="TextBox 37"/>
          <p:cNvSpPr txBox="1"/>
          <p:nvPr/>
        </p:nvSpPr>
        <p:spPr>
          <a:xfrm>
            <a:off x="6877033" y="6650585"/>
            <a:ext cx="2266966" cy="215444"/>
          </a:xfrm>
          <a:prstGeom prst="rect">
            <a:avLst/>
          </a:prstGeom>
          <a:noFill/>
        </p:spPr>
        <p:txBody>
          <a:bodyPr wrap="none" rtlCol="0">
            <a:spAutoFit/>
          </a:bodyPr>
          <a:lstStyle/>
          <a:p>
            <a:pPr algn="r"/>
            <a:r>
              <a:rPr lang="en-US" sz="800" dirty="0">
                <a:solidFill>
                  <a:schemeClr val="tx1">
                    <a:lumMod val="50000"/>
                    <a:lumOff val="50000"/>
                  </a:schemeClr>
                </a:solidFill>
                <a:latin typeface="Times New Roman" pitchFamily="18" charset="0"/>
                <a:cs typeface="Times New Roman" pitchFamily="18" charset="0"/>
              </a:rPr>
              <a:t>Creative Commons Photos by Neil Howard, Flickr</a:t>
            </a:r>
          </a:p>
        </p:txBody>
      </p:sp>
      <p:sp>
        <p:nvSpPr>
          <p:cNvPr id="39" name="TextBox 38"/>
          <p:cNvSpPr txBox="1"/>
          <p:nvPr/>
        </p:nvSpPr>
        <p:spPr>
          <a:xfrm>
            <a:off x="2453809" y="0"/>
            <a:ext cx="4724242" cy="523220"/>
          </a:xfrm>
          <a:prstGeom prst="rect">
            <a:avLst/>
          </a:prstGeom>
          <a:noFill/>
        </p:spPr>
        <p:txBody>
          <a:bodyPr wrap="none" rtlCol="0">
            <a:spAutoFit/>
          </a:bodyPr>
          <a:lstStyle/>
          <a:p>
            <a:r>
              <a:rPr lang="en-US" sz="2800" dirty="0">
                <a:solidFill>
                  <a:schemeClr val="tx1">
                    <a:lumMod val="50000"/>
                    <a:lumOff val="50000"/>
                  </a:schemeClr>
                </a:solidFill>
              </a:rPr>
              <a:t>…changes may be irreversible…</a:t>
            </a:r>
            <a:endParaRPr lang="en-CA" sz="2800" dirty="0">
              <a:solidFill>
                <a:schemeClr val="tx1">
                  <a:lumMod val="50000"/>
                  <a:lumOff val="50000"/>
                </a:schemeClr>
              </a:solidFill>
            </a:endParaRPr>
          </a:p>
        </p:txBody>
      </p:sp>
      <p:sp>
        <p:nvSpPr>
          <p:cNvPr id="118" name="TextBox 12"/>
          <p:cNvSpPr txBox="1">
            <a:spLocks noChangeArrowheads="1"/>
          </p:cNvSpPr>
          <p:nvPr/>
        </p:nvSpPr>
        <p:spPr bwMode="auto">
          <a:xfrm>
            <a:off x="2810750" y="4541195"/>
            <a:ext cx="29191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eaLnBrk="1" hangingPunct="1"/>
            <a:r>
              <a:rPr lang="en-US" sz="1200" dirty="0"/>
              <a:t>Extinction vortex</a:t>
            </a:r>
          </a:p>
          <a:p>
            <a:pPr eaLnBrk="1" hangingPunct="1"/>
            <a:r>
              <a:rPr lang="en-US" sz="1200" dirty="0"/>
              <a:t>Mal-Adaptations</a:t>
            </a:r>
          </a:p>
          <a:p>
            <a:pPr eaLnBrk="1" hangingPunct="1"/>
            <a:r>
              <a:rPr lang="en-US" sz="1200" dirty="0" err="1"/>
              <a:t>Allee</a:t>
            </a:r>
            <a:r>
              <a:rPr lang="en-US" sz="1200" dirty="0"/>
              <a:t> effect = low offspring</a:t>
            </a:r>
          </a:p>
          <a:p>
            <a:pPr eaLnBrk="1" hangingPunct="1"/>
            <a:r>
              <a:rPr lang="en-US" sz="1200" dirty="0"/>
              <a:t>Low genetic diversity=low resilience</a:t>
            </a:r>
          </a:p>
        </p:txBody>
      </p:sp>
    </p:spTree>
    <p:extLst>
      <p:ext uri="{BB962C8B-B14F-4D97-AF65-F5344CB8AC3E}">
        <p14:creationId xmlns:p14="http://schemas.microsoft.com/office/powerpoint/2010/main" val="8807496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92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wipe(left)">
                                      <p:cBhvr>
                                        <p:cTn id="11" dur="500"/>
                                        <p:tgtEl>
                                          <p:spTgt spid="44"/>
                                        </p:tgtEl>
                                      </p:cBhvr>
                                    </p:animEffect>
                                  </p:childTnLst>
                                </p:cTn>
                              </p:par>
                            </p:childTnLst>
                          </p:cTn>
                        </p:par>
                        <p:par>
                          <p:cTn id="12" fill="hold">
                            <p:stCondLst>
                              <p:cond delay="500"/>
                            </p:stCondLst>
                            <p:childTnLst>
                              <p:par>
                                <p:cTn id="13" presetID="1" presetClass="entr" presetSubtype="0" fill="hold" nodeType="afterEffect">
                                  <p:stCondLst>
                                    <p:cond delay="0"/>
                                  </p:stCondLst>
                                  <p:childTnLst>
                                    <p:set>
                                      <p:cBhvr>
                                        <p:cTn id="14" dur="1" fill="hold">
                                          <p:stCondLst>
                                            <p:cond delay="0"/>
                                          </p:stCondLst>
                                        </p:cTn>
                                        <p:tgtEl>
                                          <p:spTgt spid="1537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2"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right)">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2"/>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wipe(up)">
                                      <p:cBhvr>
                                        <p:cTn id="32" dur="500"/>
                                        <p:tgtEl>
                                          <p:spTgt spid="43"/>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52"/>
                                        </p:tgtEl>
                                        <p:attrNameLst>
                                          <p:attrName>style.visibility</p:attrName>
                                        </p:attrNameLst>
                                      </p:cBhvr>
                                      <p:to>
                                        <p:strVal val="visible"/>
                                      </p:to>
                                    </p:set>
                                    <p:animEffect transition="in" filter="wipe(up)">
                                      <p:cBhvr>
                                        <p:cTn id="37" dur="500"/>
                                        <p:tgtEl>
                                          <p:spTgt spid="5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54"/>
                                        </p:tgtEl>
                                        <p:attrNameLst>
                                          <p:attrName>style.visibility</p:attrName>
                                        </p:attrNameLst>
                                      </p:cBhvr>
                                      <p:to>
                                        <p:strVal val="visible"/>
                                      </p:to>
                                    </p:set>
                                    <p:animEffect transition="in" filter="wipe(up)">
                                      <p:cBhvr>
                                        <p:cTn id="42" dur="500"/>
                                        <p:tgtEl>
                                          <p:spTgt spid="54"/>
                                        </p:tgtEl>
                                      </p:cBhvr>
                                    </p:animEffect>
                                  </p:childTnLst>
                                </p:cTn>
                              </p:par>
                              <p:par>
                                <p:cTn id="43" presetID="1" presetClass="entr" presetSubtype="0" fill="hold" grpId="1" nodeType="withEffect">
                                  <p:stCondLst>
                                    <p:cond delay="0"/>
                                  </p:stCondLst>
                                  <p:childTnLst>
                                    <p:set>
                                      <p:cBhvr>
                                        <p:cTn id="44" dur="1" fill="hold">
                                          <p:stCondLst>
                                            <p:cond delay="0"/>
                                          </p:stCondLst>
                                        </p:cTn>
                                        <p:tgtEl>
                                          <p:spTgt spid="4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5372"/>
                                        </p:tgtEl>
                                        <p:attrNameLst>
                                          <p:attrName>style.visibility</p:attrName>
                                        </p:attrNameLst>
                                      </p:cBhvr>
                                      <p:to>
                                        <p:strVal val="visible"/>
                                      </p:to>
                                    </p:set>
                                  </p:childTnLst>
                                </p:cTn>
                              </p:par>
                              <p:par>
                                <p:cTn id="47" presetID="1" presetClass="entr" presetSubtype="0" fill="hold" grpId="1" nodeType="withEffect">
                                  <p:stCondLst>
                                    <p:cond delay="0"/>
                                  </p:stCondLst>
                                  <p:childTnLst>
                                    <p:set>
                                      <p:cBhvr>
                                        <p:cTn id="48" dur="1" fill="hold">
                                          <p:stCondLst>
                                            <p:cond delay="0"/>
                                          </p:stCondLst>
                                        </p:cTn>
                                        <p:tgtEl>
                                          <p:spTgt spid="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4" grpId="1" animBg="1"/>
      <p:bldP spid="3" grpId="0"/>
      <p:bldP spid="3" grpId="1"/>
      <p:bldP spid="1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p:cNvGrpSpPr/>
          <p:nvPr/>
        </p:nvGrpSpPr>
        <p:grpSpPr>
          <a:xfrm>
            <a:off x="1" y="364929"/>
            <a:ext cx="2577630" cy="2587413"/>
            <a:chOff x="1" y="364929"/>
            <a:chExt cx="2577630" cy="2587413"/>
          </a:xfrm>
        </p:grpSpPr>
        <p:pic>
          <p:nvPicPr>
            <p:cNvPr id="921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734261"/>
              <a:ext cx="2577630" cy="1867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1" y="364929"/>
              <a:ext cx="2577629" cy="369332"/>
            </a:xfrm>
            <a:prstGeom prst="rect">
              <a:avLst/>
            </a:prstGeom>
            <a:solidFill>
              <a:schemeClr val="bg1">
                <a:lumMod val="65000"/>
              </a:schemeClr>
            </a:solidFill>
          </p:spPr>
          <p:txBody>
            <a:bodyPr wrap="none">
              <a:spAutoFit/>
            </a:bodyPr>
            <a:lstStyle/>
            <a:p>
              <a:pPr algn="ctr"/>
              <a:r>
                <a:rPr lang="en-CA" dirty="0"/>
                <a:t> </a:t>
              </a:r>
              <a:r>
                <a:rPr lang="en-CA" dirty="0" err="1"/>
                <a:t>Puhielelu</a:t>
              </a:r>
              <a:r>
                <a:rPr lang="en-CA" dirty="0"/>
                <a:t> </a:t>
              </a:r>
              <a:r>
                <a:rPr lang="en-CA" dirty="0" err="1"/>
                <a:t>Hibiscadelphus</a:t>
              </a:r>
              <a:endParaRPr lang="en-CA" dirty="0"/>
            </a:p>
          </p:txBody>
        </p:sp>
        <p:sp>
          <p:nvSpPr>
            <p:cNvPr id="6" name="Rectangle 5"/>
            <p:cNvSpPr/>
            <p:nvPr/>
          </p:nvSpPr>
          <p:spPr>
            <a:xfrm>
              <a:off x="1" y="2583010"/>
              <a:ext cx="2577630" cy="369332"/>
            </a:xfrm>
            <a:prstGeom prst="rect">
              <a:avLst/>
            </a:prstGeom>
            <a:solidFill>
              <a:schemeClr val="bg1">
                <a:lumMod val="65000"/>
              </a:schemeClr>
            </a:solidFill>
          </p:spPr>
          <p:txBody>
            <a:bodyPr wrap="square">
              <a:spAutoFit/>
            </a:bodyPr>
            <a:lstStyle/>
            <a:p>
              <a:pPr algn="ctr"/>
              <a:r>
                <a:rPr lang="en-CA" dirty="0"/>
                <a:t> Extinct 1981</a:t>
              </a:r>
            </a:p>
          </p:txBody>
        </p:sp>
      </p:grpSp>
      <p:grpSp>
        <p:nvGrpSpPr>
          <p:cNvPr id="7" name="Group 6"/>
          <p:cNvGrpSpPr/>
          <p:nvPr/>
        </p:nvGrpSpPr>
        <p:grpSpPr>
          <a:xfrm>
            <a:off x="4346738" y="365820"/>
            <a:ext cx="2577631" cy="2585629"/>
            <a:chOff x="5155261" y="369807"/>
            <a:chExt cx="2577631" cy="2585629"/>
          </a:xfrm>
        </p:grpSpPr>
        <p:pic>
          <p:nvPicPr>
            <p:cNvPr id="922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5262" y="729838"/>
              <a:ext cx="2577630" cy="1860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Rectangle 10"/>
            <p:cNvSpPr/>
            <p:nvPr/>
          </p:nvSpPr>
          <p:spPr>
            <a:xfrm>
              <a:off x="5155262" y="369807"/>
              <a:ext cx="2577630" cy="369332"/>
            </a:xfrm>
            <a:prstGeom prst="rect">
              <a:avLst/>
            </a:prstGeom>
            <a:solidFill>
              <a:schemeClr val="bg1">
                <a:lumMod val="65000"/>
              </a:schemeClr>
            </a:solidFill>
          </p:spPr>
          <p:txBody>
            <a:bodyPr wrap="square">
              <a:spAutoFit/>
            </a:bodyPr>
            <a:lstStyle/>
            <a:p>
              <a:pPr algn="ctr"/>
              <a:r>
                <a:rPr lang="en-CA" dirty="0"/>
                <a:t>Black Spotted Damselfish</a:t>
              </a:r>
            </a:p>
          </p:txBody>
        </p:sp>
        <p:sp>
          <p:nvSpPr>
            <p:cNvPr id="12" name="Rectangle 11"/>
            <p:cNvSpPr/>
            <p:nvPr/>
          </p:nvSpPr>
          <p:spPr>
            <a:xfrm>
              <a:off x="5155261" y="2586104"/>
              <a:ext cx="2577630" cy="369332"/>
            </a:xfrm>
            <a:prstGeom prst="rect">
              <a:avLst/>
            </a:prstGeom>
            <a:solidFill>
              <a:schemeClr val="bg1">
                <a:lumMod val="65000"/>
              </a:schemeClr>
            </a:solidFill>
          </p:spPr>
          <p:txBody>
            <a:bodyPr wrap="square">
              <a:spAutoFit/>
            </a:bodyPr>
            <a:lstStyle/>
            <a:p>
              <a:pPr algn="ctr"/>
              <a:r>
                <a:rPr lang="en-CA" dirty="0"/>
                <a:t> Extinct 1970</a:t>
              </a:r>
            </a:p>
          </p:txBody>
        </p:sp>
      </p:grpSp>
      <p:grpSp>
        <p:nvGrpSpPr>
          <p:cNvPr id="5" name="Group 4"/>
          <p:cNvGrpSpPr/>
          <p:nvPr/>
        </p:nvGrpSpPr>
        <p:grpSpPr>
          <a:xfrm>
            <a:off x="2167624" y="2066768"/>
            <a:ext cx="2577631" cy="2585629"/>
            <a:chOff x="1994369" y="1935954"/>
            <a:chExt cx="2577631" cy="2585629"/>
          </a:xfrm>
        </p:grpSpPr>
        <p:pic>
          <p:nvPicPr>
            <p:cNvPr id="921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94370" y="2300456"/>
              <a:ext cx="2577630" cy="1867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1994370" y="1935954"/>
              <a:ext cx="2577630" cy="369332"/>
            </a:xfrm>
            <a:prstGeom prst="rect">
              <a:avLst/>
            </a:prstGeom>
            <a:solidFill>
              <a:schemeClr val="accent1">
                <a:lumMod val="60000"/>
                <a:lumOff val="40000"/>
              </a:schemeClr>
            </a:solidFill>
          </p:spPr>
          <p:txBody>
            <a:bodyPr wrap="square">
              <a:spAutoFit/>
            </a:bodyPr>
            <a:lstStyle/>
            <a:p>
              <a:pPr algn="ctr"/>
              <a:r>
                <a:rPr lang="en-CA" dirty="0"/>
                <a:t> Caspian tiger</a:t>
              </a:r>
            </a:p>
          </p:txBody>
        </p:sp>
        <p:sp>
          <p:nvSpPr>
            <p:cNvPr id="9" name="Rectangle 8"/>
            <p:cNvSpPr/>
            <p:nvPr/>
          </p:nvSpPr>
          <p:spPr>
            <a:xfrm>
              <a:off x="1994369" y="4152251"/>
              <a:ext cx="2577630" cy="369332"/>
            </a:xfrm>
            <a:prstGeom prst="rect">
              <a:avLst/>
            </a:prstGeom>
            <a:solidFill>
              <a:schemeClr val="accent1">
                <a:lumMod val="60000"/>
                <a:lumOff val="40000"/>
              </a:schemeClr>
            </a:solidFill>
          </p:spPr>
          <p:txBody>
            <a:bodyPr wrap="square">
              <a:spAutoFit/>
            </a:bodyPr>
            <a:lstStyle/>
            <a:p>
              <a:pPr algn="ctr"/>
              <a:r>
                <a:rPr lang="en-CA" dirty="0"/>
                <a:t> Extinct 1970</a:t>
              </a:r>
            </a:p>
          </p:txBody>
        </p:sp>
      </p:grpSp>
      <p:sp>
        <p:nvSpPr>
          <p:cNvPr id="13" name="TextBox 12"/>
          <p:cNvSpPr txBox="1"/>
          <p:nvPr/>
        </p:nvSpPr>
        <p:spPr>
          <a:xfrm>
            <a:off x="0" y="0"/>
            <a:ext cx="9144000" cy="366713"/>
          </a:xfrm>
          <a:prstGeom prst="rect">
            <a:avLst/>
          </a:prstGeom>
          <a:solidFill>
            <a:schemeClr val="bg2">
              <a:lumMod val="50000"/>
            </a:schemeClr>
          </a:solidFill>
        </p:spPr>
        <p:txBody>
          <a:bodyPr>
            <a:spAutoFit/>
          </a:bodyPr>
          <a:lstStyle/>
          <a:p>
            <a:pPr algn="ctr"/>
            <a:r>
              <a:rPr lang="en-US" dirty="0"/>
              <a:t>Few of those that paid the ultimate sacrifice and are not longer with us…</a:t>
            </a:r>
            <a:endParaRPr lang="en-CA" dirty="0"/>
          </a:p>
        </p:txBody>
      </p:sp>
      <p:grpSp>
        <p:nvGrpSpPr>
          <p:cNvPr id="10" name="Group 9"/>
          <p:cNvGrpSpPr/>
          <p:nvPr/>
        </p:nvGrpSpPr>
        <p:grpSpPr>
          <a:xfrm>
            <a:off x="6566368" y="2066768"/>
            <a:ext cx="2577632" cy="2585629"/>
            <a:chOff x="5624323" y="3124557"/>
            <a:chExt cx="2577632" cy="2585629"/>
          </a:xfrm>
        </p:grpSpPr>
        <p:pic>
          <p:nvPicPr>
            <p:cNvPr id="9221"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24323" y="3458331"/>
              <a:ext cx="2577631" cy="2190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Rectangle 16"/>
            <p:cNvSpPr/>
            <p:nvPr/>
          </p:nvSpPr>
          <p:spPr>
            <a:xfrm>
              <a:off x="5624325" y="3124557"/>
              <a:ext cx="2577630" cy="369332"/>
            </a:xfrm>
            <a:prstGeom prst="rect">
              <a:avLst/>
            </a:prstGeom>
            <a:solidFill>
              <a:schemeClr val="accent1">
                <a:lumMod val="60000"/>
                <a:lumOff val="40000"/>
              </a:schemeClr>
            </a:solidFill>
          </p:spPr>
          <p:txBody>
            <a:bodyPr wrap="square">
              <a:spAutoFit/>
            </a:bodyPr>
            <a:lstStyle/>
            <a:p>
              <a:pPr algn="ctr"/>
              <a:r>
                <a:rPr lang="en-CA" dirty="0" err="1"/>
                <a:t>Atitlán</a:t>
              </a:r>
              <a:r>
                <a:rPr lang="en-CA" dirty="0"/>
                <a:t> Grebe</a:t>
              </a:r>
            </a:p>
          </p:txBody>
        </p:sp>
        <p:sp>
          <p:nvSpPr>
            <p:cNvPr id="18" name="Rectangle 17"/>
            <p:cNvSpPr/>
            <p:nvPr/>
          </p:nvSpPr>
          <p:spPr>
            <a:xfrm>
              <a:off x="5624324" y="5340854"/>
              <a:ext cx="2577630" cy="369332"/>
            </a:xfrm>
            <a:prstGeom prst="rect">
              <a:avLst/>
            </a:prstGeom>
            <a:solidFill>
              <a:schemeClr val="accent1">
                <a:lumMod val="60000"/>
                <a:lumOff val="40000"/>
              </a:schemeClr>
            </a:solidFill>
          </p:spPr>
          <p:txBody>
            <a:bodyPr wrap="square">
              <a:spAutoFit/>
            </a:bodyPr>
            <a:lstStyle/>
            <a:p>
              <a:pPr algn="ctr"/>
              <a:r>
                <a:rPr lang="en-CA" dirty="0"/>
                <a:t> Extinct 1989</a:t>
              </a:r>
            </a:p>
          </p:txBody>
        </p:sp>
      </p:grpSp>
      <p:grpSp>
        <p:nvGrpSpPr>
          <p:cNvPr id="14" name="Group 13"/>
          <p:cNvGrpSpPr/>
          <p:nvPr/>
        </p:nvGrpSpPr>
        <p:grpSpPr>
          <a:xfrm>
            <a:off x="1" y="4272371"/>
            <a:ext cx="2577631" cy="2585629"/>
            <a:chOff x="244771" y="3973689"/>
            <a:chExt cx="2577631" cy="2585629"/>
          </a:xfrm>
        </p:grpSpPr>
        <p:pic>
          <p:nvPicPr>
            <p:cNvPr id="9222"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4772" y="4078083"/>
              <a:ext cx="2577630" cy="2296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1" name="Rectangle 20"/>
            <p:cNvSpPr/>
            <p:nvPr/>
          </p:nvSpPr>
          <p:spPr>
            <a:xfrm>
              <a:off x="244772" y="3973689"/>
              <a:ext cx="2577630" cy="369332"/>
            </a:xfrm>
            <a:prstGeom prst="rect">
              <a:avLst/>
            </a:prstGeom>
            <a:solidFill>
              <a:schemeClr val="bg1">
                <a:lumMod val="65000"/>
              </a:schemeClr>
            </a:solidFill>
          </p:spPr>
          <p:txBody>
            <a:bodyPr wrap="square">
              <a:spAutoFit/>
            </a:bodyPr>
            <a:lstStyle/>
            <a:p>
              <a:pPr algn="ctr"/>
              <a:r>
                <a:rPr lang="en-CA" dirty="0"/>
                <a:t>Pyrenean Ibex</a:t>
              </a:r>
            </a:p>
          </p:txBody>
        </p:sp>
        <p:sp>
          <p:nvSpPr>
            <p:cNvPr id="22" name="Rectangle 21"/>
            <p:cNvSpPr/>
            <p:nvPr/>
          </p:nvSpPr>
          <p:spPr>
            <a:xfrm>
              <a:off x="244771" y="6189986"/>
              <a:ext cx="2577630" cy="369332"/>
            </a:xfrm>
            <a:prstGeom prst="rect">
              <a:avLst/>
            </a:prstGeom>
            <a:solidFill>
              <a:schemeClr val="bg1">
                <a:lumMod val="65000"/>
              </a:schemeClr>
            </a:solidFill>
          </p:spPr>
          <p:txBody>
            <a:bodyPr wrap="square">
              <a:spAutoFit/>
            </a:bodyPr>
            <a:lstStyle/>
            <a:p>
              <a:pPr algn="ctr"/>
              <a:r>
                <a:rPr lang="en-CA" dirty="0"/>
                <a:t> Extinct 2000</a:t>
              </a:r>
            </a:p>
          </p:txBody>
        </p:sp>
      </p:grpSp>
      <p:grpSp>
        <p:nvGrpSpPr>
          <p:cNvPr id="15" name="Group 14"/>
          <p:cNvGrpSpPr/>
          <p:nvPr/>
        </p:nvGrpSpPr>
        <p:grpSpPr>
          <a:xfrm>
            <a:off x="4346739" y="4280019"/>
            <a:ext cx="2577631" cy="2585629"/>
            <a:chOff x="4346739" y="4299269"/>
            <a:chExt cx="2577631" cy="2585629"/>
          </a:xfrm>
        </p:grpSpPr>
        <p:pic>
          <p:nvPicPr>
            <p:cNvPr id="9223"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46739" y="4597013"/>
              <a:ext cx="2577630" cy="191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Rectangle 24"/>
            <p:cNvSpPr/>
            <p:nvPr/>
          </p:nvSpPr>
          <p:spPr>
            <a:xfrm>
              <a:off x="4346740" y="4299269"/>
              <a:ext cx="2577630" cy="369332"/>
            </a:xfrm>
            <a:prstGeom prst="rect">
              <a:avLst/>
            </a:prstGeom>
            <a:solidFill>
              <a:schemeClr val="bg1">
                <a:lumMod val="65000"/>
              </a:schemeClr>
            </a:solidFill>
          </p:spPr>
          <p:txBody>
            <a:bodyPr wrap="square">
              <a:spAutoFit/>
            </a:bodyPr>
            <a:lstStyle/>
            <a:p>
              <a:pPr algn="ctr"/>
              <a:r>
                <a:rPr lang="en-CA" dirty="0"/>
                <a:t> St. Helena Olive</a:t>
              </a:r>
            </a:p>
          </p:txBody>
        </p:sp>
        <p:sp>
          <p:nvSpPr>
            <p:cNvPr id="26" name="Rectangle 25"/>
            <p:cNvSpPr/>
            <p:nvPr/>
          </p:nvSpPr>
          <p:spPr>
            <a:xfrm>
              <a:off x="4346739" y="6515566"/>
              <a:ext cx="2577630" cy="369332"/>
            </a:xfrm>
            <a:prstGeom prst="rect">
              <a:avLst/>
            </a:prstGeom>
            <a:solidFill>
              <a:schemeClr val="bg1">
                <a:lumMod val="65000"/>
              </a:schemeClr>
            </a:solidFill>
          </p:spPr>
          <p:txBody>
            <a:bodyPr wrap="square">
              <a:spAutoFit/>
            </a:bodyPr>
            <a:lstStyle/>
            <a:p>
              <a:pPr algn="ctr"/>
              <a:r>
                <a:rPr lang="en-CA" dirty="0"/>
                <a:t> Extinct 2003</a:t>
              </a:r>
            </a:p>
          </p:txBody>
        </p:sp>
      </p:grpSp>
      <p:grpSp>
        <p:nvGrpSpPr>
          <p:cNvPr id="16" name="Group 15"/>
          <p:cNvGrpSpPr/>
          <p:nvPr/>
        </p:nvGrpSpPr>
        <p:grpSpPr>
          <a:xfrm>
            <a:off x="2369755" y="364928"/>
            <a:ext cx="2577630" cy="2587413"/>
            <a:chOff x="2279584" y="1049908"/>
            <a:chExt cx="2577630" cy="2587413"/>
          </a:xfrm>
        </p:grpSpPr>
        <p:pic>
          <p:nvPicPr>
            <p:cNvPr id="9224" name="Picture 8"/>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279584" y="1238426"/>
              <a:ext cx="2577630" cy="2257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 name="Rectangle 28"/>
            <p:cNvSpPr/>
            <p:nvPr/>
          </p:nvSpPr>
          <p:spPr>
            <a:xfrm>
              <a:off x="2279584" y="1049908"/>
              <a:ext cx="2577630" cy="369332"/>
            </a:xfrm>
            <a:prstGeom prst="rect">
              <a:avLst/>
            </a:prstGeom>
            <a:solidFill>
              <a:schemeClr val="bg1">
                <a:lumMod val="65000"/>
              </a:schemeClr>
            </a:solidFill>
          </p:spPr>
          <p:txBody>
            <a:bodyPr wrap="square">
              <a:spAutoFit/>
            </a:bodyPr>
            <a:lstStyle/>
            <a:p>
              <a:pPr algn="ctr"/>
              <a:r>
                <a:rPr lang="en-CA" dirty="0"/>
                <a:t> Hawaiian Honeycreeper</a:t>
              </a:r>
            </a:p>
          </p:txBody>
        </p:sp>
        <p:sp>
          <p:nvSpPr>
            <p:cNvPr id="30" name="Rectangle 29"/>
            <p:cNvSpPr/>
            <p:nvPr/>
          </p:nvSpPr>
          <p:spPr>
            <a:xfrm>
              <a:off x="2279584" y="3267989"/>
              <a:ext cx="2577630" cy="369332"/>
            </a:xfrm>
            <a:prstGeom prst="rect">
              <a:avLst/>
            </a:prstGeom>
            <a:solidFill>
              <a:schemeClr val="bg1">
                <a:lumMod val="65000"/>
              </a:schemeClr>
            </a:solidFill>
          </p:spPr>
          <p:txBody>
            <a:bodyPr wrap="square">
              <a:spAutoFit/>
            </a:bodyPr>
            <a:lstStyle/>
            <a:p>
              <a:pPr algn="ctr"/>
              <a:r>
                <a:rPr lang="en-CA" dirty="0"/>
                <a:t> Extinct 2004</a:t>
              </a:r>
            </a:p>
          </p:txBody>
        </p:sp>
      </p:grpSp>
      <p:grpSp>
        <p:nvGrpSpPr>
          <p:cNvPr id="19" name="Group 18"/>
          <p:cNvGrpSpPr/>
          <p:nvPr/>
        </p:nvGrpSpPr>
        <p:grpSpPr>
          <a:xfrm>
            <a:off x="6566370" y="362181"/>
            <a:ext cx="2577630" cy="2587413"/>
            <a:chOff x="5804370" y="3365269"/>
            <a:chExt cx="2577630" cy="2587413"/>
          </a:xfrm>
        </p:grpSpPr>
        <p:pic>
          <p:nvPicPr>
            <p:cNvPr id="9225" name="Picture 9"/>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804370" y="3578810"/>
              <a:ext cx="2577630" cy="2362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3" name="Rectangle 32"/>
            <p:cNvSpPr/>
            <p:nvPr/>
          </p:nvSpPr>
          <p:spPr>
            <a:xfrm>
              <a:off x="5804370" y="3365269"/>
              <a:ext cx="2577630" cy="369332"/>
            </a:xfrm>
            <a:prstGeom prst="rect">
              <a:avLst/>
            </a:prstGeom>
            <a:solidFill>
              <a:schemeClr val="bg1">
                <a:lumMod val="65000"/>
              </a:schemeClr>
            </a:solidFill>
          </p:spPr>
          <p:txBody>
            <a:bodyPr wrap="square">
              <a:spAutoFit/>
            </a:bodyPr>
            <a:lstStyle/>
            <a:p>
              <a:pPr algn="ctr"/>
              <a:r>
                <a:rPr lang="en-CA" dirty="0"/>
                <a:t> Liverpool Pigeon</a:t>
              </a:r>
            </a:p>
          </p:txBody>
        </p:sp>
        <p:sp>
          <p:nvSpPr>
            <p:cNvPr id="34" name="Rectangle 33"/>
            <p:cNvSpPr/>
            <p:nvPr/>
          </p:nvSpPr>
          <p:spPr>
            <a:xfrm>
              <a:off x="5804370" y="5583350"/>
              <a:ext cx="2577630" cy="369332"/>
            </a:xfrm>
            <a:prstGeom prst="rect">
              <a:avLst/>
            </a:prstGeom>
            <a:solidFill>
              <a:schemeClr val="bg1">
                <a:lumMod val="65000"/>
              </a:schemeClr>
            </a:solidFill>
          </p:spPr>
          <p:txBody>
            <a:bodyPr wrap="square">
              <a:spAutoFit/>
            </a:bodyPr>
            <a:lstStyle/>
            <a:p>
              <a:pPr algn="ctr"/>
              <a:r>
                <a:rPr lang="en-CA" dirty="0"/>
                <a:t> Extinct 2008</a:t>
              </a:r>
            </a:p>
          </p:txBody>
        </p:sp>
      </p:grpSp>
      <p:grpSp>
        <p:nvGrpSpPr>
          <p:cNvPr id="20" name="Group 19"/>
          <p:cNvGrpSpPr/>
          <p:nvPr/>
        </p:nvGrpSpPr>
        <p:grpSpPr>
          <a:xfrm>
            <a:off x="4572000" y="2840918"/>
            <a:ext cx="2577631" cy="2585629"/>
            <a:chOff x="5225791" y="3231451"/>
            <a:chExt cx="2577631" cy="2585629"/>
          </a:xfrm>
        </p:grpSpPr>
        <p:pic>
          <p:nvPicPr>
            <p:cNvPr id="9227" name="Picture 1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225792" y="3600783"/>
              <a:ext cx="2577629" cy="2040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Rectangle 37"/>
            <p:cNvSpPr/>
            <p:nvPr/>
          </p:nvSpPr>
          <p:spPr>
            <a:xfrm>
              <a:off x="5225792" y="3231451"/>
              <a:ext cx="2577630" cy="369332"/>
            </a:xfrm>
            <a:prstGeom prst="rect">
              <a:avLst/>
            </a:prstGeom>
            <a:solidFill>
              <a:schemeClr val="bg1">
                <a:lumMod val="65000"/>
              </a:schemeClr>
            </a:solidFill>
          </p:spPr>
          <p:txBody>
            <a:bodyPr wrap="square">
              <a:spAutoFit/>
            </a:bodyPr>
            <a:lstStyle/>
            <a:p>
              <a:pPr algn="ctr"/>
              <a:r>
                <a:rPr lang="en-CA" dirty="0" err="1"/>
                <a:t>Alaotra</a:t>
              </a:r>
              <a:r>
                <a:rPr lang="en-CA" dirty="0"/>
                <a:t> Grebe</a:t>
              </a:r>
            </a:p>
          </p:txBody>
        </p:sp>
        <p:sp>
          <p:nvSpPr>
            <p:cNvPr id="39" name="Rectangle 38"/>
            <p:cNvSpPr/>
            <p:nvPr/>
          </p:nvSpPr>
          <p:spPr>
            <a:xfrm>
              <a:off x="5225791" y="5447748"/>
              <a:ext cx="2577630" cy="369332"/>
            </a:xfrm>
            <a:prstGeom prst="rect">
              <a:avLst/>
            </a:prstGeom>
            <a:solidFill>
              <a:schemeClr val="bg1">
                <a:lumMod val="65000"/>
              </a:schemeClr>
            </a:solidFill>
          </p:spPr>
          <p:txBody>
            <a:bodyPr wrap="square">
              <a:spAutoFit/>
            </a:bodyPr>
            <a:lstStyle/>
            <a:p>
              <a:pPr algn="ctr"/>
              <a:r>
                <a:rPr lang="en-CA" dirty="0"/>
                <a:t> Extinct 2010</a:t>
              </a:r>
            </a:p>
          </p:txBody>
        </p:sp>
      </p:grpSp>
      <p:grpSp>
        <p:nvGrpSpPr>
          <p:cNvPr id="23" name="Group 22"/>
          <p:cNvGrpSpPr/>
          <p:nvPr/>
        </p:nvGrpSpPr>
        <p:grpSpPr>
          <a:xfrm>
            <a:off x="-2" y="2218559"/>
            <a:ext cx="2577632" cy="2585629"/>
            <a:chOff x="152400" y="3365269"/>
            <a:chExt cx="2577632" cy="2585629"/>
          </a:xfrm>
        </p:grpSpPr>
        <p:pic>
          <p:nvPicPr>
            <p:cNvPr id="9228" name="Picture 1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52402" y="3702702"/>
              <a:ext cx="2577630" cy="19416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2" name="Rectangle 41"/>
            <p:cNvSpPr/>
            <p:nvPr/>
          </p:nvSpPr>
          <p:spPr>
            <a:xfrm>
              <a:off x="152401" y="3365269"/>
              <a:ext cx="2577630" cy="369332"/>
            </a:xfrm>
            <a:prstGeom prst="rect">
              <a:avLst/>
            </a:prstGeom>
            <a:solidFill>
              <a:schemeClr val="bg1">
                <a:lumMod val="65000"/>
              </a:schemeClr>
            </a:solidFill>
          </p:spPr>
          <p:txBody>
            <a:bodyPr wrap="square">
              <a:spAutoFit/>
            </a:bodyPr>
            <a:lstStyle/>
            <a:p>
              <a:pPr algn="ctr"/>
              <a:r>
                <a:rPr lang="en-CA" dirty="0"/>
                <a:t>Eastern Cougar</a:t>
              </a:r>
            </a:p>
          </p:txBody>
        </p:sp>
        <p:sp>
          <p:nvSpPr>
            <p:cNvPr id="43" name="Rectangle 42"/>
            <p:cNvSpPr/>
            <p:nvPr/>
          </p:nvSpPr>
          <p:spPr>
            <a:xfrm>
              <a:off x="152400" y="5581566"/>
              <a:ext cx="2577630" cy="369332"/>
            </a:xfrm>
            <a:prstGeom prst="rect">
              <a:avLst/>
            </a:prstGeom>
            <a:solidFill>
              <a:schemeClr val="bg1">
                <a:lumMod val="65000"/>
              </a:schemeClr>
            </a:solidFill>
          </p:spPr>
          <p:txBody>
            <a:bodyPr wrap="square">
              <a:spAutoFit/>
            </a:bodyPr>
            <a:lstStyle/>
            <a:p>
              <a:pPr algn="ctr"/>
              <a:r>
                <a:rPr lang="en-CA" dirty="0"/>
                <a:t> Extinct 2011</a:t>
              </a:r>
            </a:p>
          </p:txBody>
        </p:sp>
      </p:grpSp>
      <p:grpSp>
        <p:nvGrpSpPr>
          <p:cNvPr id="24" name="Group 23"/>
          <p:cNvGrpSpPr/>
          <p:nvPr/>
        </p:nvGrpSpPr>
        <p:grpSpPr>
          <a:xfrm>
            <a:off x="2179115" y="4288636"/>
            <a:ext cx="2577631" cy="2585629"/>
            <a:chOff x="2255668" y="3365269"/>
            <a:chExt cx="2577631" cy="2585629"/>
          </a:xfrm>
        </p:grpSpPr>
        <p:pic>
          <p:nvPicPr>
            <p:cNvPr id="9229" name="Picture 13"/>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255669" y="3549936"/>
              <a:ext cx="2577629" cy="21208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6" name="Rectangle 45"/>
            <p:cNvSpPr/>
            <p:nvPr/>
          </p:nvSpPr>
          <p:spPr>
            <a:xfrm>
              <a:off x="2255669" y="3365269"/>
              <a:ext cx="2577630" cy="369332"/>
            </a:xfrm>
            <a:prstGeom prst="rect">
              <a:avLst/>
            </a:prstGeom>
            <a:solidFill>
              <a:schemeClr val="bg1">
                <a:lumMod val="65000"/>
              </a:schemeClr>
            </a:solidFill>
          </p:spPr>
          <p:txBody>
            <a:bodyPr wrap="square">
              <a:spAutoFit/>
            </a:bodyPr>
            <a:lstStyle/>
            <a:p>
              <a:pPr algn="ctr"/>
              <a:r>
                <a:rPr lang="en-CA" dirty="0"/>
                <a:t>Cape Lion</a:t>
              </a:r>
            </a:p>
          </p:txBody>
        </p:sp>
        <p:sp>
          <p:nvSpPr>
            <p:cNvPr id="47" name="Rectangle 46"/>
            <p:cNvSpPr/>
            <p:nvPr/>
          </p:nvSpPr>
          <p:spPr>
            <a:xfrm>
              <a:off x="2255668" y="5581566"/>
              <a:ext cx="2577630" cy="369332"/>
            </a:xfrm>
            <a:prstGeom prst="rect">
              <a:avLst/>
            </a:prstGeom>
            <a:solidFill>
              <a:schemeClr val="bg1">
                <a:lumMod val="65000"/>
              </a:schemeClr>
            </a:solidFill>
          </p:spPr>
          <p:txBody>
            <a:bodyPr wrap="square">
              <a:spAutoFit/>
            </a:bodyPr>
            <a:lstStyle/>
            <a:p>
              <a:pPr algn="ctr"/>
              <a:r>
                <a:rPr lang="en-CA" dirty="0"/>
                <a:t> Extinct 1963</a:t>
              </a:r>
            </a:p>
          </p:txBody>
        </p:sp>
      </p:grpSp>
      <p:grpSp>
        <p:nvGrpSpPr>
          <p:cNvPr id="27" name="Group 26"/>
          <p:cNvGrpSpPr/>
          <p:nvPr/>
        </p:nvGrpSpPr>
        <p:grpSpPr>
          <a:xfrm>
            <a:off x="6566370" y="4294195"/>
            <a:ext cx="2577631" cy="2587413"/>
            <a:chOff x="1080940" y="3311251"/>
            <a:chExt cx="2577631" cy="2587413"/>
          </a:xfrm>
        </p:grpSpPr>
        <p:pic>
          <p:nvPicPr>
            <p:cNvPr id="9230" name="Picture 14"/>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080941" y="3627711"/>
              <a:ext cx="2577630" cy="1916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0" name="Rectangle 49"/>
            <p:cNvSpPr/>
            <p:nvPr/>
          </p:nvSpPr>
          <p:spPr>
            <a:xfrm>
              <a:off x="1080940" y="3311251"/>
              <a:ext cx="2577630" cy="369332"/>
            </a:xfrm>
            <a:prstGeom prst="rect">
              <a:avLst/>
            </a:prstGeom>
            <a:solidFill>
              <a:schemeClr val="bg1">
                <a:lumMod val="65000"/>
              </a:schemeClr>
            </a:solidFill>
          </p:spPr>
          <p:txBody>
            <a:bodyPr wrap="square">
              <a:spAutoFit/>
            </a:bodyPr>
            <a:lstStyle/>
            <a:p>
              <a:pPr algn="ctr"/>
              <a:r>
                <a:rPr lang="en-CA" dirty="0"/>
                <a:t> Blue walleye</a:t>
              </a:r>
            </a:p>
          </p:txBody>
        </p:sp>
        <p:sp>
          <p:nvSpPr>
            <p:cNvPr id="51" name="Rectangle 50"/>
            <p:cNvSpPr/>
            <p:nvPr/>
          </p:nvSpPr>
          <p:spPr>
            <a:xfrm>
              <a:off x="1080940" y="5529332"/>
              <a:ext cx="2577630" cy="369332"/>
            </a:xfrm>
            <a:prstGeom prst="rect">
              <a:avLst/>
            </a:prstGeom>
            <a:solidFill>
              <a:schemeClr val="bg1">
                <a:lumMod val="65000"/>
              </a:schemeClr>
            </a:solidFill>
          </p:spPr>
          <p:txBody>
            <a:bodyPr wrap="square">
              <a:spAutoFit/>
            </a:bodyPr>
            <a:lstStyle/>
            <a:p>
              <a:pPr algn="ctr"/>
              <a:r>
                <a:rPr lang="en-CA" dirty="0"/>
                <a:t> Extinct 1983</a:t>
              </a:r>
            </a:p>
          </p:txBody>
        </p:sp>
      </p:grpSp>
      <p:grpSp>
        <p:nvGrpSpPr>
          <p:cNvPr id="31" name="Group 30"/>
          <p:cNvGrpSpPr/>
          <p:nvPr/>
        </p:nvGrpSpPr>
        <p:grpSpPr>
          <a:xfrm>
            <a:off x="5474760" y="930232"/>
            <a:ext cx="2577630" cy="2587413"/>
            <a:chOff x="6006388" y="1141902"/>
            <a:chExt cx="2577630" cy="2587413"/>
          </a:xfrm>
        </p:grpSpPr>
        <p:pic>
          <p:nvPicPr>
            <p:cNvPr id="9231" name="Picture 15"/>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006388" y="1326568"/>
              <a:ext cx="2577629" cy="20387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5" name="Rectangle 54"/>
            <p:cNvSpPr/>
            <p:nvPr/>
          </p:nvSpPr>
          <p:spPr>
            <a:xfrm>
              <a:off x="6006388" y="1141902"/>
              <a:ext cx="2577630" cy="369332"/>
            </a:xfrm>
            <a:prstGeom prst="rect">
              <a:avLst/>
            </a:prstGeom>
            <a:solidFill>
              <a:schemeClr val="bg1">
                <a:lumMod val="65000"/>
              </a:schemeClr>
            </a:solidFill>
          </p:spPr>
          <p:txBody>
            <a:bodyPr wrap="square">
              <a:spAutoFit/>
            </a:bodyPr>
            <a:lstStyle/>
            <a:p>
              <a:pPr algn="ctr"/>
              <a:r>
                <a:rPr lang="en-CA" dirty="0" err="1"/>
                <a:t>Bezule</a:t>
              </a:r>
              <a:endParaRPr lang="en-CA" dirty="0"/>
            </a:p>
          </p:txBody>
        </p:sp>
        <p:sp>
          <p:nvSpPr>
            <p:cNvPr id="56" name="Rectangle 55"/>
            <p:cNvSpPr/>
            <p:nvPr/>
          </p:nvSpPr>
          <p:spPr>
            <a:xfrm>
              <a:off x="6006388" y="3359983"/>
              <a:ext cx="2577630" cy="369332"/>
            </a:xfrm>
            <a:prstGeom prst="rect">
              <a:avLst/>
            </a:prstGeom>
            <a:solidFill>
              <a:schemeClr val="bg1">
                <a:lumMod val="65000"/>
              </a:schemeClr>
            </a:solidFill>
          </p:spPr>
          <p:txBody>
            <a:bodyPr wrap="square">
              <a:spAutoFit/>
            </a:bodyPr>
            <a:lstStyle/>
            <a:p>
              <a:pPr algn="ctr"/>
              <a:r>
                <a:rPr lang="en-CA" dirty="0"/>
                <a:t> Extinct 1930</a:t>
              </a:r>
            </a:p>
          </p:txBody>
        </p:sp>
      </p:grpSp>
      <p:grpSp>
        <p:nvGrpSpPr>
          <p:cNvPr id="9216" name="Group 9215"/>
          <p:cNvGrpSpPr/>
          <p:nvPr/>
        </p:nvGrpSpPr>
        <p:grpSpPr>
          <a:xfrm>
            <a:off x="1269503" y="941202"/>
            <a:ext cx="2577631" cy="2585629"/>
            <a:chOff x="1080939" y="1286556"/>
            <a:chExt cx="2577631" cy="2585629"/>
          </a:xfrm>
        </p:grpSpPr>
        <p:pic>
          <p:nvPicPr>
            <p:cNvPr id="9232" name="Picture 16"/>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080940" y="1566059"/>
              <a:ext cx="2558315" cy="207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9" name="Rectangle 58"/>
            <p:cNvSpPr/>
            <p:nvPr/>
          </p:nvSpPr>
          <p:spPr>
            <a:xfrm>
              <a:off x="1080940" y="1286556"/>
              <a:ext cx="2577630" cy="369332"/>
            </a:xfrm>
            <a:prstGeom prst="rect">
              <a:avLst/>
            </a:prstGeom>
            <a:solidFill>
              <a:schemeClr val="bg1">
                <a:lumMod val="65000"/>
              </a:schemeClr>
            </a:solidFill>
          </p:spPr>
          <p:txBody>
            <a:bodyPr wrap="square">
              <a:spAutoFit/>
            </a:bodyPr>
            <a:lstStyle/>
            <a:p>
              <a:pPr algn="ctr"/>
              <a:r>
                <a:rPr lang="en-CA" dirty="0"/>
                <a:t>Angel shark</a:t>
              </a:r>
            </a:p>
          </p:txBody>
        </p:sp>
        <p:sp>
          <p:nvSpPr>
            <p:cNvPr id="60" name="Rectangle 59"/>
            <p:cNvSpPr/>
            <p:nvPr/>
          </p:nvSpPr>
          <p:spPr>
            <a:xfrm>
              <a:off x="1080939" y="3502853"/>
              <a:ext cx="2577630" cy="369332"/>
            </a:xfrm>
            <a:prstGeom prst="rect">
              <a:avLst/>
            </a:prstGeom>
            <a:solidFill>
              <a:schemeClr val="bg1">
                <a:lumMod val="65000"/>
              </a:schemeClr>
            </a:solidFill>
          </p:spPr>
          <p:txBody>
            <a:bodyPr wrap="square">
              <a:spAutoFit/>
            </a:bodyPr>
            <a:lstStyle/>
            <a:p>
              <a:pPr algn="ctr"/>
              <a:r>
                <a:rPr lang="en-CA" dirty="0"/>
                <a:t> Extinct 2011</a:t>
              </a:r>
            </a:p>
          </p:txBody>
        </p:sp>
      </p:grpSp>
      <p:grpSp>
        <p:nvGrpSpPr>
          <p:cNvPr id="9217" name="Group 9216"/>
          <p:cNvGrpSpPr/>
          <p:nvPr/>
        </p:nvGrpSpPr>
        <p:grpSpPr>
          <a:xfrm>
            <a:off x="3281783" y="3704339"/>
            <a:ext cx="2579032" cy="2585629"/>
            <a:chOff x="291500" y="3365269"/>
            <a:chExt cx="2579032" cy="2585629"/>
          </a:xfrm>
        </p:grpSpPr>
        <p:pic>
          <p:nvPicPr>
            <p:cNvPr id="9233" name="Picture 17"/>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91500" y="3620033"/>
              <a:ext cx="2579031" cy="208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3" name="Rectangle 62"/>
            <p:cNvSpPr/>
            <p:nvPr/>
          </p:nvSpPr>
          <p:spPr>
            <a:xfrm>
              <a:off x="292902" y="3365269"/>
              <a:ext cx="2577630" cy="369332"/>
            </a:xfrm>
            <a:prstGeom prst="rect">
              <a:avLst/>
            </a:prstGeom>
            <a:solidFill>
              <a:schemeClr val="bg1">
                <a:lumMod val="65000"/>
              </a:schemeClr>
            </a:solidFill>
          </p:spPr>
          <p:txBody>
            <a:bodyPr wrap="square">
              <a:spAutoFit/>
            </a:bodyPr>
            <a:lstStyle/>
            <a:p>
              <a:pPr algn="ctr"/>
              <a:r>
                <a:rPr lang="en-CA" dirty="0" err="1"/>
                <a:t>Steller's</a:t>
              </a:r>
              <a:r>
                <a:rPr lang="en-CA" dirty="0"/>
                <a:t> Sea Cow</a:t>
              </a:r>
            </a:p>
          </p:txBody>
        </p:sp>
        <p:sp>
          <p:nvSpPr>
            <p:cNvPr id="64" name="Rectangle 63"/>
            <p:cNvSpPr/>
            <p:nvPr/>
          </p:nvSpPr>
          <p:spPr>
            <a:xfrm>
              <a:off x="292901" y="5581566"/>
              <a:ext cx="2577630" cy="369332"/>
            </a:xfrm>
            <a:prstGeom prst="rect">
              <a:avLst/>
            </a:prstGeom>
            <a:solidFill>
              <a:schemeClr val="bg1">
                <a:lumMod val="65000"/>
              </a:schemeClr>
            </a:solidFill>
          </p:spPr>
          <p:txBody>
            <a:bodyPr wrap="square">
              <a:spAutoFit/>
            </a:bodyPr>
            <a:lstStyle/>
            <a:p>
              <a:pPr algn="ctr"/>
              <a:r>
                <a:rPr lang="en-CA" dirty="0"/>
                <a:t> Extinct 1741</a:t>
              </a:r>
            </a:p>
          </p:txBody>
        </p:sp>
      </p:grpSp>
      <p:grpSp>
        <p:nvGrpSpPr>
          <p:cNvPr id="9235" name="Group 9234"/>
          <p:cNvGrpSpPr/>
          <p:nvPr/>
        </p:nvGrpSpPr>
        <p:grpSpPr>
          <a:xfrm>
            <a:off x="367329" y="3654280"/>
            <a:ext cx="2585163" cy="2585629"/>
            <a:chOff x="282268" y="2863329"/>
            <a:chExt cx="2585163" cy="2585629"/>
          </a:xfrm>
        </p:grpSpPr>
        <p:pic>
          <p:nvPicPr>
            <p:cNvPr id="9234" name="Picture 18"/>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82269" y="3153776"/>
              <a:ext cx="2585162" cy="20341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7" name="Rectangle 66"/>
            <p:cNvSpPr/>
            <p:nvPr/>
          </p:nvSpPr>
          <p:spPr>
            <a:xfrm>
              <a:off x="282269" y="2863329"/>
              <a:ext cx="2577630" cy="369332"/>
            </a:xfrm>
            <a:prstGeom prst="rect">
              <a:avLst/>
            </a:prstGeom>
            <a:solidFill>
              <a:schemeClr val="bg1">
                <a:lumMod val="65000"/>
              </a:schemeClr>
            </a:solidFill>
          </p:spPr>
          <p:txBody>
            <a:bodyPr wrap="square">
              <a:spAutoFit/>
            </a:bodyPr>
            <a:lstStyle/>
            <a:p>
              <a:pPr algn="ctr"/>
              <a:r>
                <a:rPr lang="en-CA" dirty="0"/>
                <a:t>The </a:t>
              </a:r>
              <a:r>
                <a:rPr lang="en-CA" dirty="0" err="1"/>
                <a:t>Quagga</a:t>
              </a:r>
              <a:endParaRPr lang="en-CA" dirty="0"/>
            </a:p>
          </p:txBody>
        </p:sp>
        <p:sp>
          <p:nvSpPr>
            <p:cNvPr id="68" name="Rectangle 67"/>
            <p:cNvSpPr/>
            <p:nvPr/>
          </p:nvSpPr>
          <p:spPr>
            <a:xfrm>
              <a:off x="282268" y="5079626"/>
              <a:ext cx="2577630" cy="369332"/>
            </a:xfrm>
            <a:prstGeom prst="rect">
              <a:avLst/>
            </a:prstGeom>
            <a:solidFill>
              <a:schemeClr val="bg1">
                <a:lumMod val="65000"/>
              </a:schemeClr>
            </a:solidFill>
          </p:spPr>
          <p:txBody>
            <a:bodyPr wrap="square">
              <a:spAutoFit/>
            </a:bodyPr>
            <a:lstStyle/>
            <a:p>
              <a:pPr algn="ctr"/>
              <a:r>
                <a:rPr lang="en-CA" dirty="0"/>
                <a:t> Extinct </a:t>
              </a:r>
              <a:r>
                <a:rPr lang="en-CA" dirty="0" err="1"/>
                <a:t>1900s</a:t>
              </a:r>
              <a:endParaRPr lang="en-CA" dirty="0"/>
            </a:p>
          </p:txBody>
        </p:sp>
      </p:grpSp>
      <p:grpSp>
        <p:nvGrpSpPr>
          <p:cNvPr id="9237" name="Group 9236"/>
          <p:cNvGrpSpPr/>
          <p:nvPr/>
        </p:nvGrpSpPr>
        <p:grpSpPr>
          <a:xfrm>
            <a:off x="6248139" y="3668969"/>
            <a:ext cx="2577631" cy="2585629"/>
            <a:chOff x="5860813" y="3180603"/>
            <a:chExt cx="2577631" cy="2585629"/>
          </a:xfrm>
        </p:grpSpPr>
        <p:pic>
          <p:nvPicPr>
            <p:cNvPr id="9236" name="Picture 19"/>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5860813" y="3412256"/>
              <a:ext cx="2577630" cy="216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1" name="Rectangle 70"/>
            <p:cNvSpPr/>
            <p:nvPr/>
          </p:nvSpPr>
          <p:spPr>
            <a:xfrm>
              <a:off x="5860814" y="3180603"/>
              <a:ext cx="2577630" cy="369332"/>
            </a:xfrm>
            <a:prstGeom prst="rect">
              <a:avLst/>
            </a:prstGeom>
            <a:solidFill>
              <a:schemeClr val="bg1">
                <a:lumMod val="65000"/>
              </a:schemeClr>
            </a:solidFill>
          </p:spPr>
          <p:txBody>
            <a:bodyPr wrap="square">
              <a:spAutoFit/>
            </a:bodyPr>
            <a:lstStyle/>
            <a:p>
              <a:pPr algn="ctr"/>
              <a:r>
                <a:rPr lang="en-CA" dirty="0"/>
                <a:t>Great Auk</a:t>
              </a:r>
            </a:p>
          </p:txBody>
        </p:sp>
        <p:sp>
          <p:nvSpPr>
            <p:cNvPr id="72" name="Rectangle 71"/>
            <p:cNvSpPr/>
            <p:nvPr/>
          </p:nvSpPr>
          <p:spPr>
            <a:xfrm>
              <a:off x="5860813" y="5396900"/>
              <a:ext cx="2577630" cy="369332"/>
            </a:xfrm>
            <a:prstGeom prst="rect">
              <a:avLst/>
            </a:prstGeom>
            <a:solidFill>
              <a:schemeClr val="bg1">
                <a:lumMod val="65000"/>
              </a:schemeClr>
            </a:solidFill>
          </p:spPr>
          <p:txBody>
            <a:bodyPr wrap="square">
              <a:spAutoFit/>
            </a:bodyPr>
            <a:lstStyle/>
            <a:p>
              <a:pPr algn="ctr"/>
              <a:r>
                <a:rPr lang="en-CA" dirty="0"/>
                <a:t> Extinct 1840</a:t>
              </a:r>
            </a:p>
          </p:txBody>
        </p:sp>
      </p:grpSp>
    </p:spTree>
    <p:extLst>
      <p:ext uri="{BB962C8B-B14F-4D97-AF65-F5344CB8AC3E}">
        <p14:creationId xmlns:p14="http://schemas.microsoft.com/office/powerpoint/2010/main" val="2197128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fltVal val="0"/>
                                          </p:val>
                                        </p:tav>
                                        <p:tav tm="100000">
                                          <p:val>
                                            <p:strVal val="#ppt_h"/>
                                          </p:val>
                                        </p:tav>
                                      </p:tavLst>
                                    </p:anim>
                                    <p:animEffect transition="in" filter="fad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p:cTn id="35" dur="500" fill="hold"/>
                                        <p:tgtEl>
                                          <p:spTgt spid="14"/>
                                        </p:tgtEl>
                                        <p:attrNameLst>
                                          <p:attrName>ppt_w</p:attrName>
                                        </p:attrNameLst>
                                      </p:cBhvr>
                                      <p:tavLst>
                                        <p:tav tm="0">
                                          <p:val>
                                            <p:fltVal val="0"/>
                                          </p:val>
                                        </p:tav>
                                        <p:tav tm="100000">
                                          <p:val>
                                            <p:strVal val="#ppt_w"/>
                                          </p:val>
                                        </p:tav>
                                      </p:tavLst>
                                    </p:anim>
                                    <p:anim calcmode="lin" valueType="num">
                                      <p:cBhvr>
                                        <p:cTn id="36" dur="500" fill="hold"/>
                                        <p:tgtEl>
                                          <p:spTgt spid="14"/>
                                        </p:tgtEl>
                                        <p:attrNameLst>
                                          <p:attrName>ppt_h</p:attrName>
                                        </p:attrNameLst>
                                      </p:cBhvr>
                                      <p:tavLst>
                                        <p:tav tm="0">
                                          <p:val>
                                            <p:fltVal val="0"/>
                                          </p:val>
                                        </p:tav>
                                        <p:tav tm="100000">
                                          <p:val>
                                            <p:strVal val="#ppt_h"/>
                                          </p:val>
                                        </p:tav>
                                      </p:tavLst>
                                    </p:anim>
                                    <p:animEffect transition="in" filter="fad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p:cTn id="42" dur="500" fill="hold"/>
                                        <p:tgtEl>
                                          <p:spTgt spid="15"/>
                                        </p:tgtEl>
                                        <p:attrNameLst>
                                          <p:attrName>ppt_w</p:attrName>
                                        </p:attrNameLst>
                                      </p:cBhvr>
                                      <p:tavLst>
                                        <p:tav tm="0">
                                          <p:val>
                                            <p:fltVal val="0"/>
                                          </p:val>
                                        </p:tav>
                                        <p:tav tm="100000">
                                          <p:val>
                                            <p:strVal val="#ppt_w"/>
                                          </p:val>
                                        </p:tav>
                                      </p:tavLst>
                                    </p:anim>
                                    <p:anim calcmode="lin" valueType="num">
                                      <p:cBhvr>
                                        <p:cTn id="43" dur="500" fill="hold"/>
                                        <p:tgtEl>
                                          <p:spTgt spid="15"/>
                                        </p:tgtEl>
                                        <p:attrNameLst>
                                          <p:attrName>ppt_h</p:attrName>
                                        </p:attrNameLst>
                                      </p:cBhvr>
                                      <p:tavLst>
                                        <p:tav tm="0">
                                          <p:val>
                                            <p:fltVal val="0"/>
                                          </p:val>
                                        </p:tav>
                                        <p:tav tm="100000">
                                          <p:val>
                                            <p:strVal val="#ppt_h"/>
                                          </p:val>
                                        </p:tav>
                                      </p:tavLst>
                                    </p:anim>
                                    <p:animEffect transition="in" filter="fade">
                                      <p:cBhvr>
                                        <p:cTn id="44" dur="500"/>
                                        <p:tgtEl>
                                          <p:spTgt spid="15"/>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16"/>
                                        </p:tgtEl>
                                        <p:attrNameLst>
                                          <p:attrName>style.visibility</p:attrName>
                                        </p:attrNameLst>
                                      </p:cBhvr>
                                      <p:to>
                                        <p:strVal val="visible"/>
                                      </p:to>
                                    </p:set>
                                    <p:anim calcmode="lin" valueType="num">
                                      <p:cBhvr>
                                        <p:cTn id="49" dur="2000" fill="hold"/>
                                        <p:tgtEl>
                                          <p:spTgt spid="16"/>
                                        </p:tgtEl>
                                        <p:attrNameLst>
                                          <p:attrName>ppt_w</p:attrName>
                                        </p:attrNameLst>
                                      </p:cBhvr>
                                      <p:tavLst>
                                        <p:tav tm="0">
                                          <p:val>
                                            <p:fltVal val="0"/>
                                          </p:val>
                                        </p:tav>
                                        <p:tav tm="100000">
                                          <p:val>
                                            <p:strVal val="#ppt_w"/>
                                          </p:val>
                                        </p:tav>
                                      </p:tavLst>
                                    </p:anim>
                                    <p:anim calcmode="lin" valueType="num">
                                      <p:cBhvr>
                                        <p:cTn id="50" dur="2000" fill="hold"/>
                                        <p:tgtEl>
                                          <p:spTgt spid="16"/>
                                        </p:tgtEl>
                                        <p:attrNameLst>
                                          <p:attrName>ppt_h</p:attrName>
                                        </p:attrNameLst>
                                      </p:cBhvr>
                                      <p:tavLst>
                                        <p:tav tm="0">
                                          <p:val>
                                            <p:fltVal val="0"/>
                                          </p:val>
                                        </p:tav>
                                        <p:tav tm="100000">
                                          <p:val>
                                            <p:strVal val="#ppt_h"/>
                                          </p:val>
                                        </p:tav>
                                      </p:tavLst>
                                    </p:anim>
                                    <p:animEffect transition="in" filter="fade">
                                      <p:cBhvr>
                                        <p:cTn id="51" dur="2000"/>
                                        <p:tgtEl>
                                          <p:spTgt spid="16"/>
                                        </p:tgtEl>
                                      </p:cBhvr>
                                    </p:animEffect>
                                  </p:childTnLst>
                                </p:cTn>
                              </p:par>
                            </p:childTnLst>
                          </p:cTn>
                        </p:par>
                        <p:par>
                          <p:cTn id="52" fill="hold">
                            <p:stCondLst>
                              <p:cond delay="2000"/>
                            </p:stCondLst>
                            <p:childTnLst>
                              <p:par>
                                <p:cTn id="53" presetID="53" presetClass="entr" presetSubtype="16" fill="hold" nodeType="afterEffect">
                                  <p:stCondLst>
                                    <p:cond delay="0"/>
                                  </p:stCondLst>
                                  <p:childTnLst>
                                    <p:set>
                                      <p:cBhvr>
                                        <p:cTn id="54" dur="1" fill="hold">
                                          <p:stCondLst>
                                            <p:cond delay="0"/>
                                          </p:stCondLst>
                                        </p:cTn>
                                        <p:tgtEl>
                                          <p:spTgt spid="19"/>
                                        </p:tgtEl>
                                        <p:attrNameLst>
                                          <p:attrName>style.visibility</p:attrName>
                                        </p:attrNameLst>
                                      </p:cBhvr>
                                      <p:to>
                                        <p:strVal val="visible"/>
                                      </p:to>
                                    </p:set>
                                    <p:anim calcmode="lin" valueType="num">
                                      <p:cBhvr>
                                        <p:cTn id="55" dur="2000" fill="hold"/>
                                        <p:tgtEl>
                                          <p:spTgt spid="19"/>
                                        </p:tgtEl>
                                        <p:attrNameLst>
                                          <p:attrName>ppt_w</p:attrName>
                                        </p:attrNameLst>
                                      </p:cBhvr>
                                      <p:tavLst>
                                        <p:tav tm="0">
                                          <p:val>
                                            <p:fltVal val="0"/>
                                          </p:val>
                                        </p:tav>
                                        <p:tav tm="100000">
                                          <p:val>
                                            <p:strVal val="#ppt_w"/>
                                          </p:val>
                                        </p:tav>
                                      </p:tavLst>
                                    </p:anim>
                                    <p:anim calcmode="lin" valueType="num">
                                      <p:cBhvr>
                                        <p:cTn id="56" dur="2000" fill="hold"/>
                                        <p:tgtEl>
                                          <p:spTgt spid="19"/>
                                        </p:tgtEl>
                                        <p:attrNameLst>
                                          <p:attrName>ppt_h</p:attrName>
                                        </p:attrNameLst>
                                      </p:cBhvr>
                                      <p:tavLst>
                                        <p:tav tm="0">
                                          <p:val>
                                            <p:fltVal val="0"/>
                                          </p:val>
                                        </p:tav>
                                        <p:tav tm="100000">
                                          <p:val>
                                            <p:strVal val="#ppt_h"/>
                                          </p:val>
                                        </p:tav>
                                      </p:tavLst>
                                    </p:anim>
                                    <p:animEffect transition="in" filter="fade">
                                      <p:cBhvr>
                                        <p:cTn id="57" dur="2000"/>
                                        <p:tgtEl>
                                          <p:spTgt spid="19"/>
                                        </p:tgtEl>
                                      </p:cBhvr>
                                    </p:animEffect>
                                  </p:childTnLst>
                                </p:cTn>
                              </p:par>
                            </p:childTnLst>
                          </p:cTn>
                        </p:par>
                        <p:par>
                          <p:cTn id="58" fill="hold">
                            <p:stCondLst>
                              <p:cond delay="4000"/>
                            </p:stCondLst>
                            <p:childTnLst>
                              <p:par>
                                <p:cTn id="59" presetID="53" presetClass="entr" presetSubtype="16" fill="hold" nodeType="afterEffect">
                                  <p:stCondLst>
                                    <p:cond delay="0"/>
                                  </p:stCondLst>
                                  <p:childTnLst>
                                    <p:set>
                                      <p:cBhvr>
                                        <p:cTn id="60" dur="1" fill="hold">
                                          <p:stCondLst>
                                            <p:cond delay="0"/>
                                          </p:stCondLst>
                                        </p:cTn>
                                        <p:tgtEl>
                                          <p:spTgt spid="23"/>
                                        </p:tgtEl>
                                        <p:attrNameLst>
                                          <p:attrName>style.visibility</p:attrName>
                                        </p:attrNameLst>
                                      </p:cBhvr>
                                      <p:to>
                                        <p:strVal val="visible"/>
                                      </p:to>
                                    </p:set>
                                    <p:anim calcmode="lin" valueType="num">
                                      <p:cBhvr>
                                        <p:cTn id="61" dur="2000" fill="hold"/>
                                        <p:tgtEl>
                                          <p:spTgt spid="23"/>
                                        </p:tgtEl>
                                        <p:attrNameLst>
                                          <p:attrName>ppt_w</p:attrName>
                                        </p:attrNameLst>
                                      </p:cBhvr>
                                      <p:tavLst>
                                        <p:tav tm="0">
                                          <p:val>
                                            <p:fltVal val="0"/>
                                          </p:val>
                                        </p:tav>
                                        <p:tav tm="100000">
                                          <p:val>
                                            <p:strVal val="#ppt_w"/>
                                          </p:val>
                                        </p:tav>
                                      </p:tavLst>
                                    </p:anim>
                                    <p:anim calcmode="lin" valueType="num">
                                      <p:cBhvr>
                                        <p:cTn id="62" dur="2000" fill="hold"/>
                                        <p:tgtEl>
                                          <p:spTgt spid="23"/>
                                        </p:tgtEl>
                                        <p:attrNameLst>
                                          <p:attrName>ppt_h</p:attrName>
                                        </p:attrNameLst>
                                      </p:cBhvr>
                                      <p:tavLst>
                                        <p:tav tm="0">
                                          <p:val>
                                            <p:fltVal val="0"/>
                                          </p:val>
                                        </p:tav>
                                        <p:tav tm="100000">
                                          <p:val>
                                            <p:strVal val="#ppt_h"/>
                                          </p:val>
                                        </p:tav>
                                      </p:tavLst>
                                    </p:anim>
                                    <p:animEffect transition="in" filter="fade">
                                      <p:cBhvr>
                                        <p:cTn id="63" dur="2000"/>
                                        <p:tgtEl>
                                          <p:spTgt spid="23"/>
                                        </p:tgtEl>
                                      </p:cBhvr>
                                    </p:animEffect>
                                  </p:childTnLst>
                                </p:cTn>
                              </p:par>
                            </p:childTnLst>
                          </p:cTn>
                        </p:par>
                        <p:par>
                          <p:cTn id="64" fill="hold">
                            <p:stCondLst>
                              <p:cond delay="6000"/>
                            </p:stCondLst>
                            <p:childTnLst>
                              <p:par>
                                <p:cTn id="65" presetID="53" presetClass="entr" presetSubtype="16" fill="hold" nodeType="afterEffect">
                                  <p:stCondLst>
                                    <p:cond delay="0"/>
                                  </p:stCondLst>
                                  <p:childTnLst>
                                    <p:set>
                                      <p:cBhvr>
                                        <p:cTn id="66" dur="1" fill="hold">
                                          <p:stCondLst>
                                            <p:cond delay="0"/>
                                          </p:stCondLst>
                                        </p:cTn>
                                        <p:tgtEl>
                                          <p:spTgt spid="20"/>
                                        </p:tgtEl>
                                        <p:attrNameLst>
                                          <p:attrName>style.visibility</p:attrName>
                                        </p:attrNameLst>
                                      </p:cBhvr>
                                      <p:to>
                                        <p:strVal val="visible"/>
                                      </p:to>
                                    </p:set>
                                    <p:anim calcmode="lin" valueType="num">
                                      <p:cBhvr>
                                        <p:cTn id="67" dur="2000" fill="hold"/>
                                        <p:tgtEl>
                                          <p:spTgt spid="20"/>
                                        </p:tgtEl>
                                        <p:attrNameLst>
                                          <p:attrName>ppt_w</p:attrName>
                                        </p:attrNameLst>
                                      </p:cBhvr>
                                      <p:tavLst>
                                        <p:tav tm="0">
                                          <p:val>
                                            <p:fltVal val="0"/>
                                          </p:val>
                                        </p:tav>
                                        <p:tav tm="100000">
                                          <p:val>
                                            <p:strVal val="#ppt_w"/>
                                          </p:val>
                                        </p:tav>
                                      </p:tavLst>
                                    </p:anim>
                                    <p:anim calcmode="lin" valueType="num">
                                      <p:cBhvr>
                                        <p:cTn id="68" dur="2000" fill="hold"/>
                                        <p:tgtEl>
                                          <p:spTgt spid="20"/>
                                        </p:tgtEl>
                                        <p:attrNameLst>
                                          <p:attrName>ppt_h</p:attrName>
                                        </p:attrNameLst>
                                      </p:cBhvr>
                                      <p:tavLst>
                                        <p:tav tm="0">
                                          <p:val>
                                            <p:fltVal val="0"/>
                                          </p:val>
                                        </p:tav>
                                        <p:tav tm="100000">
                                          <p:val>
                                            <p:strVal val="#ppt_h"/>
                                          </p:val>
                                        </p:tav>
                                      </p:tavLst>
                                    </p:anim>
                                    <p:animEffect transition="in" filter="fade">
                                      <p:cBhvr>
                                        <p:cTn id="69" dur="2000"/>
                                        <p:tgtEl>
                                          <p:spTgt spid="20"/>
                                        </p:tgtEl>
                                      </p:cBhvr>
                                    </p:animEffect>
                                  </p:childTnLst>
                                </p:cTn>
                              </p:par>
                            </p:childTnLst>
                          </p:cTn>
                        </p:par>
                        <p:par>
                          <p:cTn id="70" fill="hold">
                            <p:stCondLst>
                              <p:cond delay="8000"/>
                            </p:stCondLst>
                            <p:childTnLst>
                              <p:par>
                                <p:cTn id="71" presetID="53" presetClass="entr" presetSubtype="16" fill="hold" nodeType="afterEffect">
                                  <p:stCondLst>
                                    <p:cond delay="0"/>
                                  </p:stCondLst>
                                  <p:childTnLst>
                                    <p:set>
                                      <p:cBhvr>
                                        <p:cTn id="72" dur="1" fill="hold">
                                          <p:stCondLst>
                                            <p:cond delay="0"/>
                                          </p:stCondLst>
                                        </p:cTn>
                                        <p:tgtEl>
                                          <p:spTgt spid="24"/>
                                        </p:tgtEl>
                                        <p:attrNameLst>
                                          <p:attrName>style.visibility</p:attrName>
                                        </p:attrNameLst>
                                      </p:cBhvr>
                                      <p:to>
                                        <p:strVal val="visible"/>
                                      </p:to>
                                    </p:set>
                                    <p:anim calcmode="lin" valueType="num">
                                      <p:cBhvr>
                                        <p:cTn id="73" dur="2000" fill="hold"/>
                                        <p:tgtEl>
                                          <p:spTgt spid="24"/>
                                        </p:tgtEl>
                                        <p:attrNameLst>
                                          <p:attrName>ppt_w</p:attrName>
                                        </p:attrNameLst>
                                      </p:cBhvr>
                                      <p:tavLst>
                                        <p:tav tm="0">
                                          <p:val>
                                            <p:fltVal val="0"/>
                                          </p:val>
                                        </p:tav>
                                        <p:tav tm="100000">
                                          <p:val>
                                            <p:strVal val="#ppt_w"/>
                                          </p:val>
                                        </p:tav>
                                      </p:tavLst>
                                    </p:anim>
                                    <p:anim calcmode="lin" valueType="num">
                                      <p:cBhvr>
                                        <p:cTn id="74" dur="2000" fill="hold"/>
                                        <p:tgtEl>
                                          <p:spTgt spid="24"/>
                                        </p:tgtEl>
                                        <p:attrNameLst>
                                          <p:attrName>ppt_h</p:attrName>
                                        </p:attrNameLst>
                                      </p:cBhvr>
                                      <p:tavLst>
                                        <p:tav tm="0">
                                          <p:val>
                                            <p:fltVal val="0"/>
                                          </p:val>
                                        </p:tav>
                                        <p:tav tm="100000">
                                          <p:val>
                                            <p:strVal val="#ppt_h"/>
                                          </p:val>
                                        </p:tav>
                                      </p:tavLst>
                                    </p:anim>
                                    <p:animEffect transition="in" filter="fade">
                                      <p:cBhvr>
                                        <p:cTn id="75" dur="2000"/>
                                        <p:tgtEl>
                                          <p:spTgt spid="24"/>
                                        </p:tgtEl>
                                      </p:cBhvr>
                                    </p:animEffect>
                                  </p:childTnLst>
                                </p:cTn>
                              </p:par>
                            </p:childTnLst>
                          </p:cTn>
                        </p:par>
                        <p:par>
                          <p:cTn id="76" fill="hold">
                            <p:stCondLst>
                              <p:cond delay="10000"/>
                            </p:stCondLst>
                            <p:childTnLst>
                              <p:par>
                                <p:cTn id="77" presetID="53" presetClass="entr" presetSubtype="16" fill="hold" nodeType="afterEffect">
                                  <p:stCondLst>
                                    <p:cond delay="0"/>
                                  </p:stCondLst>
                                  <p:childTnLst>
                                    <p:set>
                                      <p:cBhvr>
                                        <p:cTn id="78" dur="1" fill="hold">
                                          <p:stCondLst>
                                            <p:cond delay="0"/>
                                          </p:stCondLst>
                                        </p:cTn>
                                        <p:tgtEl>
                                          <p:spTgt spid="27"/>
                                        </p:tgtEl>
                                        <p:attrNameLst>
                                          <p:attrName>style.visibility</p:attrName>
                                        </p:attrNameLst>
                                      </p:cBhvr>
                                      <p:to>
                                        <p:strVal val="visible"/>
                                      </p:to>
                                    </p:set>
                                    <p:anim calcmode="lin" valueType="num">
                                      <p:cBhvr>
                                        <p:cTn id="79" dur="2000" fill="hold"/>
                                        <p:tgtEl>
                                          <p:spTgt spid="27"/>
                                        </p:tgtEl>
                                        <p:attrNameLst>
                                          <p:attrName>ppt_w</p:attrName>
                                        </p:attrNameLst>
                                      </p:cBhvr>
                                      <p:tavLst>
                                        <p:tav tm="0">
                                          <p:val>
                                            <p:fltVal val="0"/>
                                          </p:val>
                                        </p:tav>
                                        <p:tav tm="100000">
                                          <p:val>
                                            <p:strVal val="#ppt_w"/>
                                          </p:val>
                                        </p:tav>
                                      </p:tavLst>
                                    </p:anim>
                                    <p:anim calcmode="lin" valueType="num">
                                      <p:cBhvr>
                                        <p:cTn id="80" dur="2000" fill="hold"/>
                                        <p:tgtEl>
                                          <p:spTgt spid="27"/>
                                        </p:tgtEl>
                                        <p:attrNameLst>
                                          <p:attrName>ppt_h</p:attrName>
                                        </p:attrNameLst>
                                      </p:cBhvr>
                                      <p:tavLst>
                                        <p:tav tm="0">
                                          <p:val>
                                            <p:fltVal val="0"/>
                                          </p:val>
                                        </p:tav>
                                        <p:tav tm="100000">
                                          <p:val>
                                            <p:strVal val="#ppt_h"/>
                                          </p:val>
                                        </p:tav>
                                      </p:tavLst>
                                    </p:anim>
                                    <p:animEffect transition="in" filter="fade">
                                      <p:cBhvr>
                                        <p:cTn id="81" dur="2000"/>
                                        <p:tgtEl>
                                          <p:spTgt spid="27"/>
                                        </p:tgtEl>
                                      </p:cBhvr>
                                    </p:animEffect>
                                  </p:childTnLst>
                                </p:cTn>
                              </p:par>
                            </p:childTnLst>
                          </p:cTn>
                        </p:par>
                        <p:par>
                          <p:cTn id="82" fill="hold">
                            <p:stCondLst>
                              <p:cond delay="12000"/>
                            </p:stCondLst>
                            <p:childTnLst>
                              <p:par>
                                <p:cTn id="83" presetID="53" presetClass="entr" presetSubtype="16" fill="hold" nodeType="afterEffect">
                                  <p:stCondLst>
                                    <p:cond delay="0"/>
                                  </p:stCondLst>
                                  <p:childTnLst>
                                    <p:set>
                                      <p:cBhvr>
                                        <p:cTn id="84" dur="1" fill="hold">
                                          <p:stCondLst>
                                            <p:cond delay="0"/>
                                          </p:stCondLst>
                                        </p:cTn>
                                        <p:tgtEl>
                                          <p:spTgt spid="31"/>
                                        </p:tgtEl>
                                        <p:attrNameLst>
                                          <p:attrName>style.visibility</p:attrName>
                                        </p:attrNameLst>
                                      </p:cBhvr>
                                      <p:to>
                                        <p:strVal val="visible"/>
                                      </p:to>
                                    </p:set>
                                    <p:anim calcmode="lin" valueType="num">
                                      <p:cBhvr>
                                        <p:cTn id="85" dur="2000" fill="hold"/>
                                        <p:tgtEl>
                                          <p:spTgt spid="31"/>
                                        </p:tgtEl>
                                        <p:attrNameLst>
                                          <p:attrName>ppt_w</p:attrName>
                                        </p:attrNameLst>
                                      </p:cBhvr>
                                      <p:tavLst>
                                        <p:tav tm="0">
                                          <p:val>
                                            <p:fltVal val="0"/>
                                          </p:val>
                                        </p:tav>
                                        <p:tav tm="100000">
                                          <p:val>
                                            <p:strVal val="#ppt_w"/>
                                          </p:val>
                                        </p:tav>
                                      </p:tavLst>
                                    </p:anim>
                                    <p:anim calcmode="lin" valueType="num">
                                      <p:cBhvr>
                                        <p:cTn id="86" dur="2000" fill="hold"/>
                                        <p:tgtEl>
                                          <p:spTgt spid="31"/>
                                        </p:tgtEl>
                                        <p:attrNameLst>
                                          <p:attrName>ppt_h</p:attrName>
                                        </p:attrNameLst>
                                      </p:cBhvr>
                                      <p:tavLst>
                                        <p:tav tm="0">
                                          <p:val>
                                            <p:fltVal val="0"/>
                                          </p:val>
                                        </p:tav>
                                        <p:tav tm="100000">
                                          <p:val>
                                            <p:strVal val="#ppt_h"/>
                                          </p:val>
                                        </p:tav>
                                      </p:tavLst>
                                    </p:anim>
                                    <p:animEffect transition="in" filter="fade">
                                      <p:cBhvr>
                                        <p:cTn id="87" dur="2000"/>
                                        <p:tgtEl>
                                          <p:spTgt spid="31"/>
                                        </p:tgtEl>
                                      </p:cBhvr>
                                    </p:animEffect>
                                  </p:childTnLst>
                                </p:cTn>
                              </p:par>
                            </p:childTnLst>
                          </p:cTn>
                        </p:par>
                        <p:par>
                          <p:cTn id="88" fill="hold">
                            <p:stCondLst>
                              <p:cond delay="14000"/>
                            </p:stCondLst>
                            <p:childTnLst>
                              <p:par>
                                <p:cTn id="89" presetID="53" presetClass="entr" presetSubtype="16" fill="hold" nodeType="afterEffect">
                                  <p:stCondLst>
                                    <p:cond delay="0"/>
                                  </p:stCondLst>
                                  <p:childTnLst>
                                    <p:set>
                                      <p:cBhvr>
                                        <p:cTn id="90" dur="1" fill="hold">
                                          <p:stCondLst>
                                            <p:cond delay="0"/>
                                          </p:stCondLst>
                                        </p:cTn>
                                        <p:tgtEl>
                                          <p:spTgt spid="9216"/>
                                        </p:tgtEl>
                                        <p:attrNameLst>
                                          <p:attrName>style.visibility</p:attrName>
                                        </p:attrNameLst>
                                      </p:cBhvr>
                                      <p:to>
                                        <p:strVal val="visible"/>
                                      </p:to>
                                    </p:set>
                                    <p:anim calcmode="lin" valueType="num">
                                      <p:cBhvr>
                                        <p:cTn id="91" dur="2000" fill="hold"/>
                                        <p:tgtEl>
                                          <p:spTgt spid="9216"/>
                                        </p:tgtEl>
                                        <p:attrNameLst>
                                          <p:attrName>ppt_w</p:attrName>
                                        </p:attrNameLst>
                                      </p:cBhvr>
                                      <p:tavLst>
                                        <p:tav tm="0">
                                          <p:val>
                                            <p:fltVal val="0"/>
                                          </p:val>
                                        </p:tav>
                                        <p:tav tm="100000">
                                          <p:val>
                                            <p:strVal val="#ppt_w"/>
                                          </p:val>
                                        </p:tav>
                                      </p:tavLst>
                                    </p:anim>
                                    <p:anim calcmode="lin" valueType="num">
                                      <p:cBhvr>
                                        <p:cTn id="92" dur="2000" fill="hold"/>
                                        <p:tgtEl>
                                          <p:spTgt spid="9216"/>
                                        </p:tgtEl>
                                        <p:attrNameLst>
                                          <p:attrName>ppt_h</p:attrName>
                                        </p:attrNameLst>
                                      </p:cBhvr>
                                      <p:tavLst>
                                        <p:tav tm="0">
                                          <p:val>
                                            <p:fltVal val="0"/>
                                          </p:val>
                                        </p:tav>
                                        <p:tav tm="100000">
                                          <p:val>
                                            <p:strVal val="#ppt_h"/>
                                          </p:val>
                                        </p:tav>
                                      </p:tavLst>
                                    </p:anim>
                                    <p:animEffect transition="in" filter="fade">
                                      <p:cBhvr>
                                        <p:cTn id="93" dur="2000"/>
                                        <p:tgtEl>
                                          <p:spTgt spid="9216"/>
                                        </p:tgtEl>
                                      </p:cBhvr>
                                    </p:animEffect>
                                  </p:childTnLst>
                                </p:cTn>
                              </p:par>
                            </p:childTnLst>
                          </p:cTn>
                        </p:par>
                        <p:par>
                          <p:cTn id="94" fill="hold">
                            <p:stCondLst>
                              <p:cond delay="16000"/>
                            </p:stCondLst>
                            <p:childTnLst>
                              <p:par>
                                <p:cTn id="95" presetID="53" presetClass="entr" presetSubtype="16" fill="hold" nodeType="afterEffect">
                                  <p:stCondLst>
                                    <p:cond delay="0"/>
                                  </p:stCondLst>
                                  <p:childTnLst>
                                    <p:set>
                                      <p:cBhvr>
                                        <p:cTn id="96" dur="1" fill="hold">
                                          <p:stCondLst>
                                            <p:cond delay="0"/>
                                          </p:stCondLst>
                                        </p:cTn>
                                        <p:tgtEl>
                                          <p:spTgt spid="9217"/>
                                        </p:tgtEl>
                                        <p:attrNameLst>
                                          <p:attrName>style.visibility</p:attrName>
                                        </p:attrNameLst>
                                      </p:cBhvr>
                                      <p:to>
                                        <p:strVal val="visible"/>
                                      </p:to>
                                    </p:set>
                                    <p:anim calcmode="lin" valueType="num">
                                      <p:cBhvr>
                                        <p:cTn id="97" dur="2000" fill="hold"/>
                                        <p:tgtEl>
                                          <p:spTgt spid="9217"/>
                                        </p:tgtEl>
                                        <p:attrNameLst>
                                          <p:attrName>ppt_w</p:attrName>
                                        </p:attrNameLst>
                                      </p:cBhvr>
                                      <p:tavLst>
                                        <p:tav tm="0">
                                          <p:val>
                                            <p:fltVal val="0"/>
                                          </p:val>
                                        </p:tav>
                                        <p:tav tm="100000">
                                          <p:val>
                                            <p:strVal val="#ppt_w"/>
                                          </p:val>
                                        </p:tav>
                                      </p:tavLst>
                                    </p:anim>
                                    <p:anim calcmode="lin" valueType="num">
                                      <p:cBhvr>
                                        <p:cTn id="98" dur="2000" fill="hold"/>
                                        <p:tgtEl>
                                          <p:spTgt spid="9217"/>
                                        </p:tgtEl>
                                        <p:attrNameLst>
                                          <p:attrName>ppt_h</p:attrName>
                                        </p:attrNameLst>
                                      </p:cBhvr>
                                      <p:tavLst>
                                        <p:tav tm="0">
                                          <p:val>
                                            <p:fltVal val="0"/>
                                          </p:val>
                                        </p:tav>
                                        <p:tav tm="100000">
                                          <p:val>
                                            <p:strVal val="#ppt_h"/>
                                          </p:val>
                                        </p:tav>
                                      </p:tavLst>
                                    </p:anim>
                                    <p:animEffect transition="in" filter="fade">
                                      <p:cBhvr>
                                        <p:cTn id="99" dur="2000"/>
                                        <p:tgtEl>
                                          <p:spTgt spid="9217"/>
                                        </p:tgtEl>
                                      </p:cBhvr>
                                    </p:animEffect>
                                  </p:childTnLst>
                                </p:cTn>
                              </p:par>
                            </p:childTnLst>
                          </p:cTn>
                        </p:par>
                        <p:par>
                          <p:cTn id="100" fill="hold">
                            <p:stCondLst>
                              <p:cond delay="18000"/>
                            </p:stCondLst>
                            <p:childTnLst>
                              <p:par>
                                <p:cTn id="101" presetID="53" presetClass="entr" presetSubtype="16" fill="hold" nodeType="afterEffect">
                                  <p:stCondLst>
                                    <p:cond delay="0"/>
                                  </p:stCondLst>
                                  <p:childTnLst>
                                    <p:set>
                                      <p:cBhvr>
                                        <p:cTn id="102" dur="1" fill="hold">
                                          <p:stCondLst>
                                            <p:cond delay="0"/>
                                          </p:stCondLst>
                                        </p:cTn>
                                        <p:tgtEl>
                                          <p:spTgt spid="9235"/>
                                        </p:tgtEl>
                                        <p:attrNameLst>
                                          <p:attrName>style.visibility</p:attrName>
                                        </p:attrNameLst>
                                      </p:cBhvr>
                                      <p:to>
                                        <p:strVal val="visible"/>
                                      </p:to>
                                    </p:set>
                                    <p:anim calcmode="lin" valueType="num">
                                      <p:cBhvr>
                                        <p:cTn id="103" dur="2000" fill="hold"/>
                                        <p:tgtEl>
                                          <p:spTgt spid="9235"/>
                                        </p:tgtEl>
                                        <p:attrNameLst>
                                          <p:attrName>ppt_w</p:attrName>
                                        </p:attrNameLst>
                                      </p:cBhvr>
                                      <p:tavLst>
                                        <p:tav tm="0">
                                          <p:val>
                                            <p:fltVal val="0"/>
                                          </p:val>
                                        </p:tav>
                                        <p:tav tm="100000">
                                          <p:val>
                                            <p:strVal val="#ppt_w"/>
                                          </p:val>
                                        </p:tav>
                                      </p:tavLst>
                                    </p:anim>
                                    <p:anim calcmode="lin" valueType="num">
                                      <p:cBhvr>
                                        <p:cTn id="104" dur="2000" fill="hold"/>
                                        <p:tgtEl>
                                          <p:spTgt spid="9235"/>
                                        </p:tgtEl>
                                        <p:attrNameLst>
                                          <p:attrName>ppt_h</p:attrName>
                                        </p:attrNameLst>
                                      </p:cBhvr>
                                      <p:tavLst>
                                        <p:tav tm="0">
                                          <p:val>
                                            <p:fltVal val="0"/>
                                          </p:val>
                                        </p:tav>
                                        <p:tav tm="100000">
                                          <p:val>
                                            <p:strVal val="#ppt_h"/>
                                          </p:val>
                                        </p:tav>
                                      </p:tavLst>
                                    </p:anim>
                                    <p:animEffect transition="in" filter="fade">
                                      <p:cBhvr>
                                        <p:cTn id="105" dur="2000"/>
                                        <p:tgtEl>
                                          <p:spTgt spid="9235"/>
                                        </p:tgtEl>
                                      </p:cBhvr>
                                    </p:animEffect>
                                  </p:childTnLst>
                                </p:cTn>
                              </p:par>
                            </p:childTnLst>
                          </p:cTn>
                        </p:par>
                        <p:par>
                          <p:cTn id="106" fill="hold">
                            <p:stCondLst>
                              <p:cond delay="20000"/>
                            </p:stCondLst>
                            <p:childTnLst>
                              <p:par>
                                <p:cTn id="107" presetID="53" presetClass="entr" presetSubtype="16" fill="hold" nodeType="afterEffect">
                                  <p:stCondLst>
                                    <p:cond delay="0"/>
                                  </p:stCondLst>
                                  <p:childTnLst>
                                    <p:set>
                                      <p:cBhvr>
                                        <p:cTn id="108" dur="1" fill="hold">
                                          <p:stCondLst>
                                            <p:cond delay="0"/>
                                          </p:stCondLst>
                                        </p:cTn>
                                        <p:tgtEl>
                                          <p:spTgt spid="9237"/>
                                        </p:tgtEl>
                                        <p:attrNameLst>
                                          <p:attrName>style.visibility</p:attrName>
                                        </p:attrNameLst>
                                      </p:cBhvr>
                                      <p:to>
                                        <p:strVal val="visible"/>
                                      </p:to>
                                    </p:set>
                                    <p:anim calcmode="lin" valueType="num">
                                      <p:cBhvr>
                                        <p:cTn id="109" dur="2000" fill="hold"/>
                                        <p:tgtEl>
                                          <p:spTgt spid="9237"/>
                                        </p:tgtEl>
                                        <p:attrNameLst>
                                          <p:attrName>ppt_w</p:attrName>
                                        </p:attrNameLst>
                                      </p:cBhvr>
                                      <p:tavLst>
                                        <p:tav tm="0">
                                          <p:val>
                                            <p:fltVal val="0"/>
                                          </p:val>
                                        </p:tav>
                                        <p:tav tm="100000">
                                          <p:val>
                                            <p:strVal val="#ppt_w"/>
                                          </p:val>
                                        </p:tav>
                                      </p:tavLst>
                                    </p:anim>
                                    <p:anim calcmode="lin" valueType="num">
                                      <p:cBhvr>
                                        <p:cTn id="110" dur="2000" fill="hold"/>
                                        <p:tgtEl>
                                          <p:spTgt spid="9237"/>
                                        </p:tgtEl>
                                        <p:attrNameLst>
                                          <p:attrName>ppt_h</p:attrName>
                                        </p:attrNameLst>
                                      </p:cBhvr>
                                      <p:tavLst>
                                        <p:tav tm="0">
                                          <p:val>
                                            <p:fltVal val="0"/>
                                          </p:val>
                                        </p:tav>
                                        <p:tav tm="100000">
                                          <p:val>
                                            <p:strVal val="#ppt_h"/>
                                          </p:val>
                                        </p:tav>
                                      </p:tavLst>
                                    </p:anim>
                                    <p:animEffect transition="in" filter="fade">
                                      <p:cBhvr>
                                        <p:cTn id="111" dur="2000"/>
                                        <p:tgtEl>
                                          <p:spTgt spid="92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a:grpSpLocks/>
          </p:cNvGrpSpPr>
          <p:nvPr/>
        </p:nvGrpSpPr>
        <p:grpSpPr bwMode="auto">
          <a:xfrm>
            <a:off x="152400" y="819150"/>
            <a:ext cx="8839200" cy="4105275"/>
            <a:chOff x="152400" y="818710"/>
            <a:chExt cx="8839200" cy="4105275"/>
          </a:xfrm>
        </p:grpSpPr>
        <p:pic>
          <p:nvPicPr>
            <p:cNvPr id="820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818710"/>
              <a:ext cx="8839200" cy="4105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209" name="Rectangle 24"/>
            <p:cNvSpPr>
              <a:spLocks noChangeArrowheads="1"/>
            </p:cNvSpPr>
            <p:nvPr/>
          </p:nvSpPr>
          <p:spPr bwMode="auto">
            <a:xfrm>
              <a:off x="6650829" y="4557609"/>
              <a:ext cx="216963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CA" sz="1200"/>
                <a:t>Kirchner &amp; Weil, Nature 2000</a:t>
              </a:r>
            </a:p>
          </p:txBody>
        </p:sp>
      </p:grpSp>
      <p:sp>
        <p:nvSpPr>
          <p:cNvPr id="4" name="Rectangle 3"/>
          <p:cNvSpPr>
            <a:spLocks noChangeArrowheads="1"/>
          </p:cNvSpPr>
          <p:nvPr/>
        </p:nvSpPr>
        <p:spPr bwMode="auto">
          <a:xfrm>
            <a:off x="152400" y="5130800"/>
            <a:ext cx="865028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CA"/>
              <a:t>The historical record suggest that on average recovering from an extinction event takes up to 10 million years….</a:t>
            </a:r>
          </a:p>
        </p:txBody>
      </p:sp>
      <p:sp>
        <p:nvSpPr>
          <p:cNvPr id="14" name="Rectangle 13"/>
          <p:cNvSpPr>
            <a:spLocks noChangeArrowheads="1"/>
          </p:cNvSpPr>
          <p:nvPr/>
        </p:nvSpPr>
        <p:spPr bwMode="auto">
          <a:xfrm>
            <a:off x="139700" y="5949950"/>
            <a:ext cx="8424863" cy="92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CA"/>
              <a:t>….today's anthropogenic extinctions will diminish biodiversity for millions of years to come (Kirchner &amp; Weil, Nature 2000)</a:t>
            </a:r>
          </a:p>
          <a:p>
            <a:pPr algn="ctr"/>
            <a:endParaRPr lang="en-CA"/>
          </a:p>
        </p:txBody>
      </p:sp>
      <p:sp>
        <p:nvSpPr>
          <p:cNvPr id="19" name="Rectangle 18"/>
          <p:cNvSpPr>
            <a:spLocks noChangeArrowheads="1"/>
          </p:cNvSpPr>
          <p:nvPr/>
        </p:nvSpPr>
        <p:spPr bwMode="auto">
          <a:xfrm>
            <a:off x="3794125" y="5681663"/>
            <a:ext cx="11176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CA"/>
              <a:t>…so…</a:t>
            </a:r>
          </a:p>
        </p:txBody>
      </p:sp>
      <p:grpSp>
        <p:nvGrpSpPr>
          <p:cNvPr id="20" name="Group 19"/>
          <p:cNvGrpSpPr>
            <a:grpSpLocks/>
          </p:cNvGrpSpPr>
          <p:nvPr/>
        </p:nvGrpSpPr>
        <p:grpSpPr bwMode="auto">
          <a:xfrm>
            <a:off x="1827213" y="1006475"/>
            <a:ext cx="1774825" cy="2525713"/>
            <a:chOff x="1826695" y="1006691"/>
            <a:chExt cx="1774845" cy="2525935"/>
          </a:xfrm>
        </p:grpSpPr>
        <p:sp>
          <p:nvSpPr>
            <p:cNvPr id="16" name="Freeform 15"/>
            <p:cNvSpPr/>
            <p:nvPr/>
          </p:nvSpPr>
          <p:spPr>
            <a:xfrm>
              <a:off x="2182299" y="1376612"/>
              <a:ext cx="668345" cy="2156014"/>
            </a:xfrm>
            <a:custGeom>
              <a:avLst/>
              <a:gdLst>
                <a:gd name="connsiteX0" fmla="*/ 347737 w 511639"/>
                <a:gd name="connsiteY0" fmla="*/ 0 h 2191109"/>
                <a:gd name="connsiteX1" fmla="*/ 2680 w 511639"/>
                <a:gd name="connsiteY1" fmla="*/ 1664898 h 2191109"/>
                <a:gd name="connsiteX2" fmla="*/ 511639 w 511639"/>
                <a:gd name="connsiteY2" fmla="*/ 2191109 h 2191109"/>
                <a:gd name="connsiteX0" fmla="*/ 450374 w 614276"/>
                <a:gd name="connsiteY0" fmla="*/ 0 h 2191109"/>
                <a:gd name="connsiteX1" fmla="*/ 1800 w 614276"/>
                <a:gd name="connsiteY1" fmla="*/ 1138686 h 2191109"/>
                <a:gd name="connsiteX2" fmla="*/ 614276 w 614276"/>
                <a:gd name="connsiteY2" fmla="*/ 2191109 h 2191109"/>
                <a:gd name="connsiteX0" fmla="*/ 452803 w 616705"/>
                <a:gd name="connsiteY0" fmla="*/ 0 h 2191109"/>
                <a:gd name="connsiteX1" fmla="*/ 4229 w 616705"/>
                <a:gd name="connsiteY1" fmla="*/ 1138686 h 2191109"/>
                <a:gd name="connsiteX2" fmla="*/ 616705 w 616705"/>
                <a:gd name="connsiteY2" fmla="*/ 2191109 h 2191109"/>
                <a:gd name="connsiteX0" fmla="*/ 450199 w 614101"/>
                <a:gd name="connsiteY0" fmla="*/ 0 h 2191109"/>
                <a:gd name="connsiteX1" fmla="*/ 1625 w 614101"/>
                <a:gd name="connsiteY1" fmla="*/ 1138686 h 2191109"/>
                <a:gd name="connsiteX2" fmla="*/ 614101 w 614101"/>
                <a:gd name="connsiteY2" fmla="*/ 2191109 h 2191109"/>
                <a:gd name="connsiteX0" fmla="*/ 467374 w 631276"/>
                <a:gd name="connsiteY0" fmla="*/ 0 h 2191109"/>
                <a:gd name="connsiteX1" fmla="*/ 1547 w 631276"/>
                <a:gd name="connsiteY1" fmla="*/ 1009290 h 2191109"/>
                <a:gd name="connsiteX2" fmla="*/ 631276 w 631276"/>
                <a:gd name="connsiteY2" fmla="*/ 2191109 h 2191109"/>
                <a:gd name="connsiteX0" fmla="*/ 465832 w 629734"/>
                <a:gd name="connsiteY0" fmla="*/ 0 h 2191109"/>
                <a:gd name="connsiteX1" fmla="*/ 5 w 629734"/>
                <a:gd name="connsiteY1" fmla="*/ 1009290 h 2191109"/>
                <a:gd name="connsiteX2" fmla="*/ 629734 w 629734"/>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 name="connsiteX0" fmla="*/ 382228 w 575894"/>
                <a:gd name="connsiteY0" fmla="*/ 0 h 2173856"/>
                <a:gd name="connsiteX1" fmla="*/ 2665 w 575894"/>
                <a:gd name="connsiteY1" fmla="*/ 1216324 h 2173856"/>
                <a:gd name="connsiteX2" fmla="*/ 575893 w 575894"/>
                <a:gd name="connsiteY2" fmla="*/ 2173856 h 2173856"/>
                <a:gd name="connsiteX0" fmla="*/ 360741 w 576728"/>
                <a:gd name="connsiteY0" fmla="*/ 0 h 2156603"/>
                <a:gd name="connsiteX1" fmla="*/ 3500 w 576728"/>
                <a:gd name="connsiteY1" fmla="*/ 1199071 h 2156603"/>
                <a:gd name="connsiteX2" fmla="*/ 576728 w 576728"/>
                <a:gd name="connsiteY2" fmla="*/ 2156603 h 2156603"/>
              </a:gdLst>
              <a:ahLst/>
              <a:cxnLst>
                <a:cxn ang="0">
                  <a:pos x="connsiteX0" y="connsiteY0"/>
                </a:cxn>
                <a:cxn ang="0">
                  <a:pos x="connsiteX1" y="connsiteY1"/>
                </a:cxn>
                <a:cxn ang="0">
                  <a:pos x="connsiteX2" y="connsiteY2"/>
                </a:cxn>
              </a:cxnLst>
              <a:rect l="l" t="t" r="r" b="b"/>
              <a:pathLst>
                <a:path w="576728" h="2156603">
                  <a:moveTo>
                    <a:pt x="360741" y="0"/>
                  </a:moveTo>
                  <a:cubicBezTo>
                    <a:pt x="217687" y="132272"/>
                    <a:pt x="-32498" y="839637"/>
                    <a:pt x="3500" y="1199071"/>
                  </a:cubicBezTo>
                  <a:cubicBezTo>
                    <a:pt x="39498" y="1558505"/>
                    <a:pt x="482557" y="2058837"/>
                    <a:pt x="576728" y="2156603"/>
                  </a:cubicBezTo>
                </a:path>
              </a:pathLst>
            </a:custGeom>
            <a:noFill/>
            <a:ln w="76200">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CA"/>
            </a:p>
          </p:txBody>
        </p:sp>
        <p:sp>
          <p:nvSpPr>
            <p:cNvPr id="8207" name="Rectangle 17"/>
            <p:cNvSpPr>
              <a:spLocks noChangeArrowheads="1"/>
            </p:cNvSpPr>
            <p:nvPr/>
          </p:nvSpPr>
          <p:spPr bwMode="auto">
            <a:xfrm>
              <a:off x="1826695" y="1006691"/>
              <a:ext cx="1774845"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CA"/>
                <a:t>End-Ordovician</a:t>
              </a:r>
            </a:p>
          </p:txBody>
        </p:sp>
      </p:grpSp>
      <p:grpSp>
        <p:nvGrpSpPr>
          <p:cNvPr id="22" name="Group 21"/>
          <p:cNvGrpSpPr>
            <a:grpSpLocks/>
          </p:cNvGrpSpPr>
          <p:nvPr/>
        </p:nvGrpSpPr>
        <p:grpSpPr bwMode="auto">
          <a:xfrm>
            <a:off x="4572000" y="669925"/>
            <a:ext cx="1508125" cy="2616200"/>
            <a:chOff x="4572000" y="669133"/>
            <a:chExt cx="1508234" cy="2617531"/>
          </a:xfrm>
        </p:grpSpPr>
        <p:sp>
          <p:nvSpPr>
            <p:cNvPr id="13" name="Freeform 12"/>
            <p:cNvSpPr/>
            <p:nvPr/>
          </p:nvSpPr>
          <p:spPr>
            <a:xfrm>
              <a:off x="4891111" y="1007443"/>
              <a:ext cx="542964" cy="2279221"/>
            </a:xfrm>
            <a:custGeom>
              <a:avLst/>
              <a:gdLst>
                <a:gd name="connsiteX0" fmla="*/ 347737 w 511639"/>
                <a:gd name="connsiteY0" fmla="*/ 0 h 2191109"/>
                <a:gd name="connsiteX1" fmla="*/ 2680 w 511639"/>
                <a:gd name="connsiteY1" fmla="*/ 1664898 h 2191109"/>
                <a:gd name="connsiteX2" fmla="*/ 511639 w 511639"/>
                <a:gd name="connsiteY2" fmla="*/ 2191109 h 2191109"/>
                <a:gd name="connsiteX0" fmla="*/ 450374 w 614276"/>
                <a:gd name="connsiteY0" fmla="*/ 0 h 2191109"/>
                <a:gd name="connsiteX1" fmla="*/ 1800 w 614276"/>
                <a:gd name="connsiteY1" fmla="*/ 1138686 h 2191109"/>
                <a:gd name="connsiteX2" fmla="*/ 614276 w 614276"/>
                <a:gd name="connsiteY2" fmla="*/ 2191109 h 2191109"/>
                <a:gd name="connsiteX0" fmla="*/ 452803 w 616705"/>
                <a:gd name="connsiteY0" fmla="*/ 0 h 2191109"/>
                <a:gd name="connsiteX1" fmla="*/ 4229 w 616705"/>
                <a:gd name="connsiteY1" fmla="*/ 1138686 h 2191109"/>
                <a:gd name="connsiteX2" fmla="*/ 616705 w 616705"/>
                <a:gd name="connsiteY2" fmla="*/ 2191109 h 2191109"/>
                <a:gd name="connsiteX0" fmla="*/ 450199 w 614101"/>
                <a:gd name="connsiteY0" fmla="*/ 0 h 2191109"/>
                <a:gd name="connsiteX1" fmla="*/ 1625 w 614101"/>
                <a:gd name="connsiteY1" fmla="*/ 1138686 h 2191109"/>
                <a:gd name="connsiteX2" fmla="*/ 614101 w 614101"/>
                <a:gd name="connsiteY2" fmla="*/ 2191109 h 2191109"/>
                <a:gd name="connsiteX0" fmla="*/ 467374 w 631276"/>
                <a:gd name="connsiteY0" fmla="*/ 0 h 2191109"/>
                <a:gd name="connsiteX1" fmla="*/ 1547 w 631276"/>
                <a:gd name="connsiteY1" fmla="*/ 1009290 h 2191109"/>
                <a:gd name="connsiteX2" fmla="*/ 631276 w 631276"/>
                <a:gd name="connsiteY2" fmla="*/ 2191109 h 2191109"/>
                <a:gd name="connsiteX0" fmla="*/ 465832 w 629734"/>
                <a:gd name="connsiteY0" fmla="*/ 0 h 2191109"/>
                <a:gd name="connsiteX1" fmla="*/ 5 w 629734"/>
                <a:gd name="connsiteY1" fmla="*/ 1009290 h 2191109"/>
                <a:gd name="connsiteX2" fmla="*/ 629734 w 629734"/>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Lst>
              <a:ahLst/>
              <a:cxnLst>
                <a:cxn ang="0">
                  <a:pos x="connsiteX0" y="connsiteY0"/>
                </a:cxn>
                <a:cxn ang="0">
                  <a:pos x="connsiteX1" y="connsiteY1"/>
                </a:cxn>
                <a:cxn ang="0">
                  <a:pos x="connsiteX2" y="connsiteY2"/>
                </a:cxn>
              </a:cxnLst>
              <a:rect l="l" t="t" r="r" b="b"/>
              <a:pathLst>
                <a:path w="543472" h="2191109">
                  <a:moveTo>
                    <a:pt x="379570" y="0"/>
                  </a:moveTo>
                  <a:cubicBezTo>
                    <a:pt x="236516" y="132272"/>
                    <a:pt x="-1430" y="342181"/>
                    <a:pt x="7" y="1216324"/>
                  </a:cubicBezTo>
                  <a:cubicBezTo>
                    <a:pt x="1444" y="2090467"/>
                    <a:pt x="449301" y="2093343"/>
                    <a:pt x="543472" y="2191109"/>
                  </a:cubicBezTo>
                </a:path>
              </a:pathLst>
            </a:custGeom>
            <a:noFill/>
            <a:ln w="76200">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CA"/>
            </a:p>
          </p:txBody>
        </p:sp>
        <p:sp>
          <p:nvSpPr>
            <p:cNvPr id="8205" name="Rectangle 20"/>
            <p:cNvSpPr>
              <a:spLocks noChangeArrowheads="1"/>
            </p:cNvSpPr>
            <p:nvPr/>
          </p:nvSpPr>
          <p:spPr bwMode="auto">
            <a:xfrm>
              <a:off x="4572000" y="669133"/>
              <a:ext cx="1508234"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CA"/>
                <a:t>end-Triassic </a:t>
              </a:r>
            </a:p>
          </p:txBody>
        </p:sp>
      </p:grpSp>
      <p:grpSp>
        <p:nvGrpSpPr>
          <p:cNvPr id="24" name="Group 23"/>
          <p:cNvGrpSpPr>
            <a:grpSpLocks/>
          </p:cNvGrpSpPr>
          <p:nvPr/>
        </p:nvGrpSpPr>
        <p:grpSpPr bwMode="auto">
          <a:xfrm>
            <a:off x="6623050" y="1174750"/>
            <a:ext cx="2197100" cy="2460625"/>
            <a:chOff x="6622360" y="1174906"/>
            <a:chExt cx="2198102" cy="2460102"/>
          </a:xfrm>
        </p:grpSpPr>
        <p:sp>
          <p:nvSpPr>
            <p:cNvPr id="17" name="Freeform 16"/>
            <p:cNvSpPr/>
            <p:nvPr/>
          </p:nvSpPr>
          <p:spPr>
            <a:xfrm>
              <a:off x="7294179" y="1544715"/>
              <a:ext cx="681348" cy="2090293"/>
            </a:xfrm>
            <a:custGeom>
              <a:avLst/>
              <a:gdLst>
                <a:gd name="connsiteX0" fmla="*/ 347737 w 511639"/>
                <a:gd name="connsiteY0" fmla="*/ 0 h 2191109"/>
                <a:gd name="connsiteX1" fmla="*/ 2680 w 511639"/>
                <a:gd name="connsiteY1" fmla="*/ 1664898 h 2191109"/>
                <a:gd name="connsiteX2" fmla="*/ 511639 w 511639"/>
                <a:gd name="connsiteY2" fmla="*/ 2191109 h 2191109"/>
                <a:gd name="connsiteX0" fmla="*/ 450374 w 614276"/>
                <a:gd name="connsiteY0" fmla="*/ 0 h 2191109"/>
                <a:gd name="connsiteX1" fmla="*/ 1800 w 614276"/>
                <a:gd name="connsiteY1" fmla="*/ 1138686 h 2191109"/>
                <a:gd name="connsiteX2" fmla="*/ 614276 w 614276"/>
                <a:gd name="connsiteY2" fmla="*/ 2191109 h 2191109"/>
                <a:gd name="connsiteX0" fmla="*/ 452803 w 616705"/>
                <a:gd name="connsiteY0" fmla="*/ 0 h 2191109"/>
                <a:gd name="connsiteX1" fmla="*/ 4229 w 616705"/>
                <a:gd name="connsiteY1" fmla="*/ 1138686 h 2191109"/>
                <a:gd name="connsiteX2" fmla="*/ 616705 w 616705"/>
                <a:gd name="connsiteY2" fmla="*/ 2191109 h 2191109"/>
                <a:gd name="connsiteX0" fmla="*/ 450199 w 614101"/>
                <a:gd name="connsiteY0" fmla="*/ 0 h 2191109"/>
                <a:gd name="connsiteX1" fmla="*/ 1625 w 614101"/>
                <a:gd name="connsiteY1" fmla="*/ 1138686 h 2191109"/>
                <a:gd name="connsiteX2" fmla="*/ 614101 w 614101"/>
                <a:gd name="connsiteY2" fmla="*/ 2191109 h 2191109"/>
                <a:gd name="connsiteX0" fmla="*/ 467374 w 631276"/>
                <a:gd name="connsiteY0" fmla="*/ 0 h 2191109"/>
                <a:gd name="connsiteX1" fmla="*/ 1547 w 631276"/>
                <a:gd name="connsiteY1" fmla="*/ 1009290 h 2191109"/>
                <a:gd name="connsiteX2" fmla="*/ 631276 w 631276"/>
                <a:gd name="connsiteY2" fmla="*/ 2191109 h 2191109"/>
                <a:gd name="connsiteX0" fmla="*/ 465832 w 629734"/>
                <a:gd name="connsiteY0" fmla="*/ 0 h 2191109"/>
                <a:gd name="connsiteX1" fmla="*/ 5 w 629734"/>
                <a:gd name="connsiteY1" fmla="*/ 1009290 h 2191109"/>
                <a:gd name="connsiteX2" fmla="*/ 629734 w 629734"/>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 name="connsiteX0" fmla="*/ 379570 w 543472"/>
                <a:gd name="connsiteY0" fmla="*/ 0 h 2191109"/>
                <a:gd name="connsiteX1" fmla="*/ 7 w 543472"/>
                <a:gd name="connsiteY1" fmla="*/ 1216324 h 2191109"/>
                <a:gd name="connsiteX2" fmla="*/ 543472 w 543472"/>
                <a:gd name="connsiteY2" fmla="*/ 2191109 h 2191109"/>
                <a:gd name="connsiteX0" fmla="*/ 385126 w 678425"/>
                <a:gd name="connsiteY0" fmla="*/ 0 h 2096218"/>
                <a:gd name="connsiteX1" fmla="*/ 5563 w 678425"/>
                <a:gd name="connsiteY1" fmla="*/ 1216324 h 2096218"/>
                <a:gd name="connsiteX2" fmla="*/ 678425 w 678425"/>
                <a:gd name="connsiteY2" fmla="*/ 2096218 h 2096218"/>
                <a:gd name="connsiteX0" fmla="*/ 376945 w 678870"/>
                <a:gd name="connsiteY0" fmla="*/ 0 h 2001328"/>
                <a:gd name="connsiteX1" fmla="*/ 6008 w 678870"/>
                <a:gd name="connsiteY1" fmla="*/ 1121434 h 2001328"/>
                <a:gd name="connsiteX2" fmla="*/ 678870 w 678870"/>
                <a:gd name="connsiteY2" fmla="*/ 2001328 h 2001328"/>
                <a:gd name="connsiteX0" fmla="*/ 386947 w 688872"/>
                <a:gd name="connsiteY0" fmla="*/ 0 h 2001328"/>
                <a:gd name="connsiteX1" fmla="*/ 16010 w 688872"/>
                <a:gd name="connsiteY1" fmla="*/ 1121434 h 2001328"/>
                <a:gd name="connsiteX2" fmla="*/ 688872 w 688872"/>
                <a:gd name="connsiteY2" fmla="*/ 2001328 h 2001328"/>
                <a:gd name="connsiteX0" fmla="*/ 442560 w 744485"/>
                <a:gd name="connsiteY0" fmla="*/ 0 h 2001328"/>
                <a:gd name="connsiteX1" fmla="*/ 11238 w 744485"/>
                <a:gd name="connsiteY1" fmla="*/ 1009290 h 2001328"/>
                <a:gd name="connsiteX2" fmla="*/ 744485 w 744485"/>
                <a:gd name="connsiteY2" fmla="*/ 2001328 h 2001328"/>
                <a:gd name="connsiteX0" fmla="*/ 439438 w 680978"/>
                <a:gd name="connsiteY0" fmla="*/ 0 h 2001328"/>
                <a:gd name="connsiteX1" fmla="*/ 8116 w 680978"/>
                <a:gd name="connsiteY1" fmla="*/ 1009290 h 2001328"/>
                <a:gd name="connsiteX2" fmla="*/ 680978 w 680978"/>
                <a:gd name="connsiteY2" fmla="*/ 2001328 h 2001328"/>
              </a:gdLst>
              <a:ahLst/>
              <a:cxnLst>
                <a:cxn ang="0">
                  <a:pos x="connsiteX0" y="connsiteY0"/>
                </a:cxn>
                <a:cxn ang="0">
                  <a:pos x="connsiteX1" y="connsiteY1"/>
                </a:cxn>
                <a:cxn ang="0">
                  <a:pos x="connsiteX2" y="connsiteY2"/>
                </a:cxn>
              </a:cxnLst>
              <a:rect l="l" t="t" r="r" b="b"/>
              <a:pathLst>
                <a:path w="680978" h="2001328">
                  <a:moveTo>
                    <a:pt x="439438" y="0"/>
                  </a:moveTo>
                  <a:cubicBezTo>
                    <a:pt x="72098" y="132272"/>
                    <a:pt x="-32141" y="675735"/>
                    <a:pt x="8116" y="1009290"/>
                  </a:cubicBezTo>
                  <a:cubicBezTo>
                    <a:pt x="48373" y="1342845"/>
                    <a:pt x="586807" y="1903562"/>
                    <a:pt x="680978" y="2001328"/>
                  </a:cubicBezTo>
                </a:path>
              </a:pathLst>
            </a:custGeom>
            <a:noFill/>
            <a:ln w="76200">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CA"/>
            </a:p>
          </p:txBody>
        </p:sp>
        <p:sp>
          <p:nvSpPr>
            <p:cNvPr id="8203" name="Rectangle 22"/>
            <p:cNvSpPr>
              <a:spLocks noChangeArrowheads="1"/>
            </p:cNvSpPr>
            <p:nvPr/>
          </p:nvSpPr>
          <p:spPr bwMode="auto">
            <a:xfrm>
              <a:off x="6622360" y="1174906"/>
              <a:ext cx="2198102"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CA"/>
                <a:t>Cretaceous-Tertiary</a:t>
              </a:r>
            </a:p>
          </p:txBody>
        </p:sp>
      </p:grpSp>
      <p:sp>
        <p:nvSpPr>
          <p:cNvPr id="18" name="TextBox 17"/>
          <p:cNvSpPr txBox="1"/>
          <p:nvPr/>
        </p:nvSpPr>
        <p:spPr>
          <a:xfrm>
            <a:off x="2453809" y="0"/>
            <a:ext cx="4142544" cy="523220"/>
          </a:xfrm>
          <a:prstGeom prst="rect">
            <a:avLst/>
          </a:prstGeom>
          <a:noFill/>
        </p:spPr>
        <p:txBody>
          <a:bodyPr wrap="none" rtlCol="0">
            <a:spAutoFit/>
          </a:bodyPr>
          <a:lstStyle/>
          <a:p>
            <a:r>
              <a:rPr lang="en-US" sz="2800" dirty="0">
                <a:solidFill>
                  <a:schemeClr val="tx1">
                    <a:lumMod val="50000"/>
                    <a:lumOff val="50000"/>
                  </a:schemeClr>
                </a:solidFill>
              </a:rPr>
              <a:t>…changes may be forever…</a:t>
            </a:r>
            <a:endParaRPr lang="en-CA" sz="2800" dirty="0">
              <a:solidFill>
                <a:schemeClr val="tx1">
                  <a:lumMod val="50000"/>
                  <a:lumOff val="50000"/>
                </a:schemeClr>
              </a:solidFill>
            </a:endParaRPr>
          </a:p>
        </p:txBody>
      </p:sp>
    </p:spTree>
    <p:extLst>
      <p:ext uri="{BB962C8B-B14F-4D97-AF65-F5344CB8AC3E}">
        <p14:creationId xmlns:p14="http://schemas.microsoft.com/office/powerpoint/2010/main" val="399297599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1"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wipe(up)">
                                      <p:cBhvr>
                                        <p:cTn id="11" dur="500"/>
                                        <p:tgtEl>
                                          <p:spTgt spid="20"/>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1" fill="hold" nodeType="click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wipe(up)">
                                      <p:cBhvr>
                                        <p:cTn id="16" dur="500"/>
                                        <p:tgtEl>
                                          <p:spTgt spid="22"/>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1" fill="hold" nodeType="click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wipe(up)">
                                      <p:cBhvr>
                                        <p:cTn id="21" dur="500"/>
                                        <p:tgtEl>
                                          <p:spTgt spid="24"/>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childTnLst>
                                </p:cTn>
                              </p:par>
                            </p:childTnLst>
                          </p:cTn>
                        </p:par>
                      </p:childTnLst>
                    </p:cTn>
                  </p:par>
                  <p:par>
                    <p:cTn id="26" fill="hold" nodeType="clickPar">
                      <p:stCondLst>
                        <p:cond delay="indefinite"/>
                      </p:stCondLst>
                      <p:childTnLst>
                        <p:par>
                          <p:cTn id="27" fill="hold" nodeType="withGroup">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9"/>
                                        </p:tgtEl>
                                        <p:attrNameLst>
                                          <p:attrName>style.visibility</p:attrName>
                                        </p:attrNameLst>
                                      </p:cBhvr>
                                      <p:to>
                                        <p:strVal val="visible"/>
                                      </p:to>
                                    </p:set>
                                  </p:childTnLst>
                                </p:cTn>
                              </p:par>
                            </p:childTnLst>
                          </p:cTn>
                        </p:par>
                      </p:childTnLst>
                    </p:cTn>
                  </p:par>
                  <p:par>
                    <p:cTn id="30" fill="hold" nodeType="clickPar">
                      <p:stCondLst>
                        <p:cond delay="indefinite"/>
                      </p:stCondLst>
                      <p:childTnLst>
                        <p:par>
                          <p:cTn id="31" fill="hold" nodeType="withGroup">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956300" y="0"/>
            <a:ext cx="3187700" cy="707886"/>
          </a:xfrm>
          <a:prstGeom prst="rect">
            <a:avLst/>
          </a:prstGeom>
          <a:noFill/>
        </p:spPr>
        <p:txBody>
          <a:bodyPr wrap="square" rtlCol="0">
            <a:spAutoFit/>
          </a:bodyPr>
          <a:lstStyle/>
          <a:p>
            <a:pPr algn="ctr"/>
            <a:r>
              <a:rPr lang="en-US" sz="2000" b="1" dirty="0">
                <a:solidFill>
                  <a:srgbClr val="FF0000"/>
                </a:solidFill>
                <a:latin typeface="Aharoni" panose="02010803020104030203" pitchFamily="2" charset="-79"/>
                <a:cs typeface="Aharoni" panose="02010803020104030203" pitchFamily="2" charset="-79"/>
              </a:rPr>
              <a:t>…we will lose interest in fixing the problem…</a:t>
            </a:r>
            <a:endParaRPr lang="en-CA" sz="2000" b="1" dirty="0">
              <a:solidFill>
                <a:srgbClr val="FF0000"/>
              </a:solidFill>
              <a:latin typeface="Aharoni" panose="02010803020104030203" pitchFamily="2" charset="-79"/>
              <a:cs typeface="Aharoni" panose="02010803020104030203" pitchFamily="2" charset="-79"/>
            </a:endParaRPr>
          </a:p>
        </p:txBody>
      </p:sp>
      <p:sp>
        <p:nvSpPr>
          <p:cNvPr id="3" name="TextBox 9"/>
          <p:cNvSpPr txBox="1">
            <a:spLocks noChangeArrowheads="1"/>
          </p:cNvSpPr>
          <p:nvPr/>
        </p:nvSpPr>
        <p:spPr bwMode="auto">
          <a:xfrm>
            <a:off x="6058668" y="786183"/>
            <a:ext cx="268323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eaLnBrk="1" hangingPunct="1"/>
            <a:r>
              <a:rPr lang="en-US" sz="1600" i="1" dirty="0"/>
              <a:t>…shifting baseline syndrome…</a:t>
            </a:r>
          </a:p>
        </p:txBody>
      </p:sp>
      <p:pic>
        <p:nvPicPr>
          <p:cNvPr id="1026" name="Picture 2" descr="https://oceana.org/sites/default/files/285468/catch_of_the_day.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583174"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2867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1895586" y="2310442"/>
            <a:ext cx="3566809" cy="1756536"/>
            <a:chOff x="1584727" y="-105833"/>
            <a:chExt cx="4483230" cy="2428884"/>
          </a:xfrm>
        </p:grpSpPr>
        <p:grpSp>
          <p:nvGrpSpPr>
            <p:cNvPr id="22" name="Group 15"/>
            <p:cNvGrpSpPr>
              <a:grpSpLocks/>
            </p:cNvGrpSpPr>
            <p:nvPr/>
          </p:nvGrpSpPr>
          <p:grpSpPr bwMode="auto">
            <a:xfrm>
              <a:off x="2151594" y="-105833"/>
              <a:ext cx="3916363" cy="2428884"/>
              <a:chOff x="1765" y="262"/>
              <a:chExt cx="2467" cy="1530"/>
            </a:xfrm>
          </p:grpSpPr>
          <p:pic>
            <p:nvPicPr>
              <p:cNvPr id="25" name="Picture 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5" y="507"/>
                <a:ext cx="2217" cy="1285"/>
              </a:xfrm>
              <a:prstGeom prst="rect">
                <a:avLst/>
              </a:prstGeom>
              <a:noFill/>
              <a:extLst>
                <a:ext uri="{909E8E84-426E-40DD-AFC4-6F175D3DCCD1}">
                  <a14:hiddenFill xmlns:a14="http://schemas.microsoft.com/office/drawing/2010/main">
                    <a:solidFill>
                      <a:srgbClr val="FFFFFF"/>
                    </a:solidFill>
                  </a14:hiddenFill>
                </a:ext>
              </a:extLst>
            </p:spPr>
          </p:pic>
          <p:sp>
            <p:nvSpPr>
              <p:cNvPr id="26" name="Text Box 17"/>
              <p:cNvSpPr txBox="1">
                <a:spLocks noChangeArrowheads="1"/>
              </p:cNvSpPr>
              <p:nvPr/>
            </p:nvSpPr>
            <p:spPr bwMode="auto">
              <a:xfrm>
                <a:off x="1765" y="262"/>
                <a:ext cx="2467" cy="4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400" dirty="0"/>
                  <a:t>7,2 billion people today</a:t>
                </a:r>
                <a:endParaRPr lang="es-ES" sz="2400" dirty="0"/>
              </a:p>
            </p:txBody>
          </p:sp>
        </p:grpSp>
        <p:sp>
          <p:nvSpPr>
            <p:cNvPr id="24" name="TextBox 23"/>
            <p:cNvSpPr txBox="1"/>
            <p:nvPr/>
          </p:nvSpPr>
          <p:spPr>
            <a:xfrm>
              <a:off x="1584727" y="976727"/>
              <a:ext cx="461806" cy="553260"/>
            </a:xfrm>
            <a:prstGeom prst="rect">
              <a:avLst/>
            </a:prstGeom>
            <a:noFill/>
          </p:spPr>
          <p:txBody>
            <a:bodyPr wrap="none" rtlCol="0">
              <a:spAutoFit/>
            </a:bodyPr>
            <a:lstStyle/>
            <a:p>
              <a:r>
                <a:rPr lang="en-US" sz="2000" dirty="0">
                  <a:solidFill>
                    <a:srgbClr val="FF0000"/>
                  </a:solidFill>
                  <a:latin typeface="Aharoni" pitchFamily="2" charset="-79"/>
                  <a:cs typeface="Aharoni" pitchFamily="2" charset="-79"/>
                </a:rPr>
                <a:t>X</a:t>
              </a:r>
              <a:endParaRPr lang="en-CA" sz="2000" dirty="0">
                <a:solidFill>
                  <a:srgbClr val="FF0000"/>
                </a:solidFill>
                <a:latin typeface="Aharoni" pitchFamily="2" charset="-79"/>
                <a:cs typeface="Aharoni" pitchFamily="2" charset="-79"/>
              </a:endParaRPr>
            </a:p>
          </p:txBody>
        </p:sp>
      </p:grpSp>
      <p:grpSp>
        <p:nvGrpSpPr>
          <p:cNvPr id="2" name="Group 1"/>
          <p:cNvGrpSpPr/>
          <p:nvPr/>
        </p:nvGrpSpPr>
        <p:grpSpPr>
          <a:xfrm>
            <a:off x="567569" y="2310442"/>
            <a:ext cx="1301473" cy="1699923"/>
            <a:chOff x="-179865" y="2406535"/>
            <a:chExt cx="1301473" cy="1699923"/>
          </a:xfrm>
        </p:grpSpPr>
        <p:sp>
          <p:nvSpPr>
            <p:cNvPr id="20" name="TextBox 19"/>
            <p:cNvSpPr txBox="1"/>
            <p:nvPr/>
          </p:nvSpPr>
          <p:spPr>
            <a:xfrm>
              <a:off x="-179865" y="2406535"/>
              <a:ext cx="1301473" cy="461665"/>
            </a:xfrm>
            <a:prstGeom prst="rect">
              <a:avLst/>
            </a:prstGeom>
            <a:noFill/>
          </p:spPr>
          <p:txBody>
            <a:bodyPr wrap="square" rtlCol="0">
              <a:spAutoFit/>
            </a:bodyPr>
            <a:lstStyle/>
            <a:p>
              <a:pPr algn="ctr"/>
              <a:r>
                <a:rPr lang="en-US" sz="2400" dirty="0"/>
                <a:t>2.1 ha/y</a:t>
              </a:r>
              <a:endParaRPr lang="en-CA" sz="2400" dirty="0"/>
            </a:p>
          </p:txBody>
        </p:sp>
        <p:pic>
          <p:nvPicPr>
            <p:cNvPr id="3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865" y="2870715"/>
              <a:ext cx="1253460" cy="12357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0" name="Group 9"/>
          <p:cNvGrpSpPr/>
          <p:nvPr/>
        </p:nvGrpSpPr>
        <p:grpSpPr>
          <a:xfrm>
            <a:off x="213712" y="4128014"/>
            <a:ext cx="5504684" cy="461665"/>
            <a:chOff x="1194067" y="1624240"/>
            <a:chExt cx="5504684" cy="461665"/>
          </a:xfrm>
        </p:grpSpPr>
        <p:cxnSp>
          <p:nvCxnSpPr>
            <p:cNvPr id="12" name="Straight Connector 11"/>
            <p:cNvCxnSpPr/>
            <p:nvPr/>
          </p:nvCxnSpPr>
          <p:spPr>
            <a:xfrm>
              <a:off x="1194067" y="1624240"/>
              <a:ext cx="5504684"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1194067" y="1624240"/>
              <a:ext cx="5504684" cy="461665"/>
            </a:xfrm>
            <a:prstGeom prst="rect">
              <a:avLst/>
            </a:prstGeom>
          </p:spPr>
          <p:txBody>
            <a:bodyPr wrap="square">
              <a:spAutoFit/>
            </a:bodyPr>
            <a:lstStyle/>
            <a:p>
              <a:pPr algn="ctr"/>
              <a:r>
                <a:rPr lang="en-US" sz="2400" dirty="0"/>
                <a:t>Earth’s </a:t>
              </a:r>
              <a:r>
                <a:rPr lang="en-US" sz="2400" dirty="0" err="1"/>
                <a:t>biocapacity</a:t>
              </a:r>
              <a:r>
                <a:rPr lang="en-US" sz="2400" dirty="0"/>
                <a:t>: 11 billion ha/y</a:t>
              </a:r>
              <a:endParaRPr lang="en-CA" sz="2400" dirty="0"/>
            </a:p>
          </p:txBody>
        </p:sp>
      </p:grpSp>
      <p:grpSp>
        <p:nvGrpSpPr>
          <p:cNvPr id="3" name="Group 2"/>
          <p:cNvGrpSpPr/>
          <p:nvPr/>
        </p:nvGrpSpPr>
        <p:grpSpPr>
          <a:xfrm>
            <a:off x="5772884" y="3558105"/>
            <a:ext cx="3155344" cy="1047137"/>
            <a:chOff x="5772884" y="3558105"/>
            <a:chExt cx="3155344" cy="1047137"/>
          </a:xfrm>
        </p:grpSpPr>
        <p:sp>
          <p:nvSpPr>
            <p:cNvPr id="29" name="TextBox 28"/>
            <p:cNvSpPr txBox="1"/>
            <p:nvPr/>
          </p:nvSpPr>
          <p:spPr>
            <a:xfrm>
              <a:off x="5772884" y="3754568"/>
              <a:ext cx="413896" cy="646331"/>
            </a:xfrm>
            <a:prstGeom prst="rect">
              <a:avLst/>
            </a:prstGeom>
            <a:noFill/>
          </p:spPr>
          <p:txBody>
            <a:bodyPr wrap="none" rtlCol="0">
              <a:spAutoFit/>
            </a:bodyPr>
            <a:lstStyle/>
            <a:p>
              <a:r>
                <a:rPr lang="en-US" sz="3600" b="1" dirty="0">
                  <a:solidFill>
                    <a:srgbClr val="FF0000"/>
                  </a:solidFill>
                  <a:latin typeface="+mj-lt"/>
                  <a:cs typeface="Aharoni" pitchFamily="2" charset="-79"/>
                </a:rPr>
                <a:t>=</a:t>
              </a:r>
              <a:endParaRPr lang="en-CA" sz="3600" b="1" dirty="0">
                <a:solidFill>
                  <a:srgbClr val="FF0000"/>
                </a:solidFill>
                <a:latin typeface="+mj-lt"/>
                <a:cs typeface="Aharoni" pitchFamily="2" charset="-79"/>
              </a:endParaRPr>
            </a:p>
          </p:txBody>
        </p:sp>
        <p:grpSp>
          <p:nvGrpSpPr>
            <p:cNvPr id="5" name="Group 4"/>
            <p:cNvGrpSpPr/>
            <p:nvPr/>
          </p:nvGrpSpPr>
          <p:grpSpPr>
            <a:xfrm>
              <a:off x="6192112" y="3558105"/>
              <a:ext cx="2736116" cy="1047137"/>
              <a:chOff x="5691427" y="2015212"/>
              <a:chExt cx="2736116" cy="1047137"/>
            </a:xfrm>
          </p:grpSpPr>
          <p:sp>
            <p:nvSpPr>
              <p:cNvPr id="37" name="Text Box 17"/>
              <p:cNvSpPr txBox="1">
                <a:spLocks noChangeArrowheads="1"/>
              </p:cNvSpPr>
              <p:nvPr/>
            </p:nvSpPr>
            <p:spPr bwMode="auto">
              <a:xfrm>
                <a:off x="5691427" y="2539129"/>
                <a:ext cx="2736000" cy="523220"/>
              </a:xfrm>
              <a:prstGeom prst="rect">
                <a:avLst/>
              </a:prstGeom>
              <a:noFill/>
              <a:ln w="31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lgn="ctr"/>
                <a:r>
                  <a:rPr lang="en-US" sz="2800" b="1" dirty="0"/>
                  <a:t>1.3 Earth’s a year</a:t>
                </a:r>
                <a:endParaRPr lang="es-ES" sz="2800" b="1" dirty="0"/>
              </a:p>
            </p:txBody>
          </p:sp>
          <p:sp>
            <p:nvSpPr>
              <p:cNvPr id="39" name="TextBox 38"/>
              <p:cNvSpPr txBox="1"/>
              <p:nvPr/>
            </p:nvSpPr>
            <p:spPr>
              <a:xfrm>
                <a:off x="5691543" y="2015212"/>
                <a:ext cx="2736000" cy="523220"/>
              </a:xfrm>
              <a:prstGeom prst="rect">
                <a:avLst/>
              </a:prstGeom>
              <a:solidFill>
                <a:schemeClr val="bg1">
                  <a:lumMod val="95000"/>
                </a:schemeClr>
              </a:solidFill>
              <a:ln w="3175">
                <a:solidFill>
                  <a:schemeClr val="tx1"/>
                </a:solidFill>
              </a:ln>
            </p:spPr>
            <p:txBody>
              <a:bodyPr wrap="square" rtlCol="0">
                <a:spAutoFit/>
              </a:bodyPr>
              <a:lstStyle/>
              <a:p>
                <a:pPr algn="ctr"/>
                <a:r>
                  <a:rPr lang="en-US" sz="2800" dirty="0"/>
                  <a:t>In 2014</a:t>
                </a:r>
                <a:endParaRPr lang="en-CA" sz="2800" dirty="0"/>
              </a:p>
            </p:txBody>
          </p:sp>
        </p:grpSp>
      </p:grpSp>
      <p:sp>
        <p:nvSpPr>
          <p:cNvPr id="27" name="TextBox 26"/>
          <p:cNvSpPr txBox="1"/>
          <p:nvPr/>
        </p:nvSpPr>
        <p:spPr>
          <a:xfrm>
            <a:off x="0" y="0"/>
            <a:ext cx="9144000" cy="400110"/>
          </a:xfrm>
          <a:prstGeom prst="rect">
            <a:avLst/>
          </a:prstGeom>
          <a:noFill/>
        </p:spPr>
        <p:txBody>
          <a:bodyPr wrap="square" rtlCol="0">
            <a:spAutoFit/>
          </a:bodyPr>
          <a:lstStyle/>
          <a:p>
            <a:pPr algn="ctr"/>
            <a:r>
              <a:rPr lang="en-US" sz="2000" b="1" dirty="0">
                <a:solidFill>
                  <a:srgbClr val="FF0000"/>
                </a:solidFill>
                <a:latin typeface="Aharoni" panose="02010803020104030203" pitchFamily="2" charset="-79"/>
                <a:cs typeface="Aharoni" panose="02010803020104030203" pitchFamily="2" charset="-79"/>
              </a:rPr>
              <a:t>…the nature of a problem gives you hints into the solution…</a:t>
            </a:r>
            <a:endParaRPr lang="en-CA" sz="2000" b="1" dirty="0">
              <a:solidFill>
                <a:srgbClr val="FF0000"/>
              </a:solidFill>
              <a:latin typeface="Aharoni" panose="02010803020104030203" pitchFamily="2" charset="-79"/>
              <a:cs typeface="Aharoni" panose="02010803020104030203" pitchFamily="2" charset="-79"/>
            </a:endParaRPr>
          </a:p>
        </p:txBody>
      </p:sp>
      <p:sp>
        <p:nvSpPr>
          <p:cNvPr id="33" name="Text Box 4"/>
          <p:cNvSpPr txBox="1">
            <a:spLocks noChangeArrowheads="1"/>
          </p:cNvSpPr>
          <p:nvPr/>
        </p:nvSpPr>
        <p:spPr bwMode="auto">
          <a:xfrm>
            <a:off x="0" y="6091309"/>
            <a:ext cx="3279039"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eaLnBrk="1" hangingPunct="1"/>
            <a:r>
              <a:rPr lang="en-US" sz="2000" dirty="0"/>
              <a:t>Mora &amp; Sale,  </a:t>
            </a:r>
            <a:r>
              <a:rPr lang="en-US" sz="2000" dirty="0" err="1"/>
              <a:t>MEPS</a:t>
            </a:r>
            <a:r>
              <a:rPr lang="en-US" sz="2000" dirty="0"/>
              <a:t> 2011</a:t>
            </a:r>
          </a:p>
          <a:p>
            <a:pPr eaLnBrk="1" hangingPunct="1"/>
            <a:r>
              <a:rPr lang="en-US" sz="2000" dirty="0" err="1"/>
              <a:t>Mora</a:t>
            </a:r>
            <a:r>
              <a:rPr lang="en-US" sz="2000" dirty="0"/>
              <a:t>, Ecology &amp; Society 2014</a:t>
            </a:r>
          </a:p>
        </p:txBody>
      </p:sp>
      <p:grpSp>
        <p:nvGrpSpPr>
          <p:cNvPr id="13" name="Group 12"/>
          <p:cNvGrpSpPr/>
          <p:nvPr/>
        </p:nvGrpSpPr>
        <p:grpSpPr>
          <a:xfrm>
            <a:off x="162675" y="1349411"/>
            <a:ext cx="1916615" cy="1071164"/>
            <a:chOff x="310796" y="1374865"/>
            <a:chExt cx="1916615" cy="1071164"/>
          </a:xfrm>
        </p:grpSpPr>
        <p:sp>
          <p:nvSpPr>
            <p:cNvPr id="35" name="Down Arrow 34"/>
            <p:cNvSpPr/>
            <p:nvPr/>
          </p:nvSpPr>
          <p:spPr>
            <a:xfrm>
              <a:off x="1003807" y="1777998"/>
              <a:ext cx="479795" cy="668031"/>
            </a:xfrm>
            <a:prstGeom prst="downArrow">
              <a:avLst/>
            </a:prstGeom>
            <a:solidFill>
              <a:srgbClr val="FF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TextBox 10"/>
            <p:cNvSpPr txBox="1"/>
            <p:nvPr/>
          </p:nvSpPr>
          <p:spPr>
            <a:xfrm>
              <a:off x="310796" y="1374865"/>
              <a:ext cx="1916615" cy="400110"/>
            </a:xfrm>
            <a:prstGeom prst="rect">
              <a:avLst/>
            </a:prstGeom>
            <a:noFill/>
          </p:spPr>
          <p:txBody>
            <a:bodyPr wrap="none" rtlCol="0">
              <a:spAutoFit/>
            </a:bodyPr>
            <a:lstStyle/>
            <a:p>
              <a:r>
                <a:rPr lang="en-US" sz="2000" dirty="0"/>
                <a:t>Human suffering</a:t>
              </a:r>
              <a:endParaRPr lang="en-CA" sz="2000" dirty="0"/>
            </a:p>
          </p:txBody>
        </p:sp>
      </p:grpSp>
      <p:grpSp>
        <p:nvGrpSpPr>
          <p:cNvPr id="14" name="Group 13"/>
          <p:cNvGrpSpPr/>
          <p:nvPr/>
        </p:nvGrpSpPr>
        <p:grpSpPr>
          <a:xfrm>
            <a:off x="2155490" y="4605242"/>
            <a:ext cx="1357744" cy="1022937"/>
            <a:chOff x="2155490" y="4605242"/>
            <a:chExt cx="1357744" cy="1022937"/>
          </a:xfrm>
        </p:grpSpPr>
        <p:sp>
          <p:nvSpPr>
            <p:cNvPr id="36" name="Down Arrow 35"/>
            <p:cNvSpPr/>
            <p:nvPr/>
          </p:nvSpPr>
          <p:spPr>
            <a:xfrm rot="10800000">
              <a:off x="2579656" y="4605242"/>
              <a:ext cx="479795" cy="668031"/>
            </a:xfrm>
            <a:prstGeom prst="downArrow">
              <a:avLst/>
            </a:prstGeom>
            <a:solidFill>
              <a:srgbClr val="FF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TextBox 37"/>
            <p:cNvSpPr txBox="1"/>
            <p:nvPr/>
          </p:nvSpPr>
          <p:spPr>
            <a:xfrm>
              <a:off x="2155490" y="5228069"/>
              <a:ext cx="1357744" cy="400110"/>
            </a:xfrm>
            <a:prstGeom prst="rect">
              <a:avLst/>
            </a:prstGeom>
            <a:noFill/>
          </p:spPr>
          <p:txBody>
            <a:bodyPr wrap="none" rtlCol="0">
              <a:spAutoFit/>
            </a:bodyPr>
            <a:lstStyle/>
            <a:p>
              <a:r>
                <a:rPr lang="en-US" sz="2000" dirty="0"/>
                <a:t>Technology</a:t>
              </a:r>
              <a:endParaRPr lang="en-CA" sz="2000" dirty="0"/>
            </a:p>
          </p:txBody>
        </p:sp>
      </p:grpSp>
      <p:grpSp>
        <p:nvGrpSpPr>
          <p:cNvPr id="15" name="Group 14"/>
          <p:cNvGrpSpPr/>
          <p:nvPr/>
        </p:nvGrpSpPr>
        <p:grpSpPr>
          <a:xfrm>
            <a:off x="3371199" y="5148436"/>
            <a:ext cx="2929151" cy="584775"/>
            <a:chOff x="3371199" y="5148436"/>
            <a:chExt cx="2929151" cy="584775"/>
          </a:xfrm>
        </p:grpSpPr>
        <p:sp>
          <p:nvSpPr>
            <p:cNvPr id="43" name="TextBox 42"/>
            <p:cNvSpPr txBox="1"/>
            <p:nvPr/>
          </p:nvSpPr>
          <p:spPr>
            <a:xfrm>
              <a:off x="3371199" y="5148436"/>
              <a:ext cx="556563" cy="584775"/>
            </a:xfrm>
            <a:prstGeom prst="rect">
              <a:avLst/>
            </a:prstGeom>
            <a:noFill/>
          </p:spPr>
          <p:txBody>
            <a:bodyPr wrap="none" rtlCol="0">
              <a:spAutoFit/>
            </a:bodyPr>
            <a:lstStyle/>
            <a:p>
              <a:r>
                <a:rPr lang="en-US" sz="3200" b="1" dirty="0">
                  <a:solidFill>
                    <a:srgbClr val="FF0000"/>
                  </a:solidFill>
                </a:rPr>
                <a:t>→</a:t>
              </a:r>
              <a:endParaRPr lang="en-CA" sz="2000" dirty="0"/>
            </a:p>
          </p:txBody>
        </p:sp>
        <p:sp>
          <p:nvSpPr>
            <p:cNvPr id="44" name="TextBox 43"/>
            <p:cNvSpPr txBox="1"/>
            <p:nvPr/>
          </p:nvSpPr>
          <p:spPr>
            <a:xfrm>
              <a:off x="3822812" y="5254706"/>
              <a:ext cx="2477538" cy="400110"/>
            </a:xfrm>
            <a:prstGeom prst="rect">
              <a:avLst/>
            </a:prstGeom>
            <a:noFill/>
          </p:spPr>
          <p:txBody>
            <a:bodyPr wrap="none" rtlCol="0">
              <a:spAutoFit/>
            </a:bodyPr>
            <a:lstStyle/>
            <a:p>
              <a:r>
                <a:rPr lang="en-US" sz="2000" dirty="0"/>
                <a:t>Environmental impact</a:t>
              </a:r>
              <a:endParaRPr lang="en-CA" sz="2000" dirty="0"/>
            </a:p>
          </p:txBody>
        </p:sp>
      </p:grpSp>
      <p:sp>
        <p:nvSpPr>
          <p:cNvPr id="31" name="Oval Callout 30"/>
          <p:cNvSpPr/>
          <p:nvPr/>
        </p:nvSpPr>
        <p:spPr>
          <a:xfrm>
            <a:off x="1335481" y="555666"/>
            <a:ext cx="3094892" cy="915385"/>
          </a:xfrm>
          <a:prstGeom prst="wedgeEllipseCallout">
            <a:avLst>
              <a:gd name="adj1" fmla="val -39396"/>
              <a:gd name="adj2" fmla="val 149624"/>
            </a:avLst>
          </a:prstGeom>
          <a:solidFill>
            <a:srgbClr val="000000">
              <a:alpha val="80000"/>
            </a:srgb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b="1" dirty="0">
                <a:solidFill>
                  <a:schemeClr val="bg1"/>
                </a:solidFill>
                <a:effectLst>
                  <a:innerShdw blurRad="63500" dist="50800" dir="13500000">
                    <a:prstClr val="black">
                      <a:alpha val="50000"/>
                    </a:prstClr>
                  </a:innerShdw>
                </a:effectLst>
              </a:rPr>
              <a:t>12 in Saudi Arabia</a:t>
            </a:r>
          </a:p>
          <a:p>
            <a:pPr algn="ctr"/>
            <a:r>
              <a:rPr lang="en-US" b="1" dirty="0">
                <a:solidFill>
                  <a:schemeClr val="bg1"/>
                </a:solidFill>
                <a:effectLst>
                  <a:innerShdw blurRad="63500" dist="50800" dir="13500000">
                    <a:prstClr val="black">
                      <a:alpha val="50000"/>
                    </a:prstClr>
                  </a:innerShdw>
                </a:effectLst>
              </a:rPr>
              <a:t>9 in the USA</a:t>
            </a:r>
          </a:p>
          <a:p>
            <a:pPr algn="ctr"/>
            <a:r>
              <a:rPr lang="en-US" b="1" dirty="0">
                <a:solidFill>
                  <a:schemeClr val="bg1"/>
                </a:solidFill>
                <a:effectLst>
                  <a:innerShdw blurRad="63500" dist="50800" dir="13500000">
                    <a:prstClr val="black">
                      <a:alpha val="50000"/>
                    </a:prstClr>
                  </a:innerShdw>
                </a:effectLst>
              </a:rPr>
              <a:t>0.68 in Haiti</a:t>
            </a:r>
            <a:endParaRPr lang="en-CA" b="1" dirty="0">
              <a:solidFill>
                <a:schemeClr val="bg1"/>
              </a:solidFill>
              <a:effectLst>
                <a:innerShdw blurRad="63500" dist="50800" dir="13500000">
                  <a:prstClr val="black">
                    <a:alpha val="50000"/>
                  </a:prstClr>
                </a:innerShdw>
              </a:effectLst>
            </a:endParaRPr>
          </a:p>
        </p:txBody>
      </p:sp>
    </p:spTree>
    <p:extLst>
      <p:ext uri="{BB962C8B-B14F-4D97-AF65-F5344CB8AC3E}">
        <p14:creationId xmlns:p14="http://schemas.microsoft.com/office/powerpoint/2010/main" val="425716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left)">
                                      <p:cBhvr>
                                        <p:cTn id="23" dur="500"/>
                                        <p:tgtEl>
                                          <p:spTgt spid="3"/>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wipe(down)">
                                      <p:cBhvr>
                                        <p:cTn id="28" dur="500"/>
                                        <p:tgtEl>
                                          <p:spTgt spid="31"/>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wipe(up)">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grpId="1" nodeType="clickEffect">
                                  <p:stCondLst>
                                    <p:cond delay="0"/>
                                  </p:stCondLst>
                                  <p:childTnLst>
                                    <p:set>
                                      <p:cBhvr>
                                        <p:cTn id="37" dur="1" fill="hold">
                                          <p:stCondLst>
                                            <p:cond delay="0"/>
                                          </p:stCondLst>
                                        </p:cTn>
                                        <p:tgtEl>
                                          <p:spTgt spid="31"/>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down)">
                                      <p:cBhvr>
                                        <p:cTn id="42" dur="5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left)">
                                      <p:cBhvr>
                                        <p:cTn id="4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1" grpId="0" animBg="1"/>
      <p:bldP spid="31"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12516"/>
            <a:ext cx="4162367" cy="3780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5845"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33900" y="3097624"/>
            <a:ext cx="4213251" cy="3601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4187766" y="1905401"/>
            <a:ext cx="3454400" cy="461665"/>
          </a:xfrm>
          <a:prstGeom prst="rect">
            <a:avLst/>
          </a:prstGeom>
        </p:spPr>
        <p:txBody>
          <a:bodyPr wrap="square">
            <a:spAutoFit/>
          </a:bodyPr>
          <a:lstStyle/>
          <a:p>
            <a:r>
              <a:rPr lang="en-US" sz="2400" dirty="0"/>
              <a:t> </a:t>
            </a:r>
            <a:r>
              <a:rPr lang="en-US" sz="2400" b="1" dirty="0">
                <a:solidFill>
                  <a:srgbClr val="FF0000"/>
                </a:solidFill>
              </a:rPr>
              <a:t>/</a:t>
            </a:r>
            <a:r>
              <a:rPr lang="en-US" sz="2400" dirty="0"/>
              <a:t>Earth’s </a:t>
            </a:r>
            <a:r>
              <a:rPr lang="en-US" sz="2400" dirty="0" err="1"/>
              <a:t>biocapacity</a:t>
            </a:r>
            <a:endParaRPr lang="en-CA" sz="2400" dirty="0"/>
          </a:p>
        </p:txBody>
      </p:sp>
      <p:sp>
        <p:nvSpPr>
          <p:cNvPr id="2" name="Freeform 1"/>
          <p:cNvSpPr/>
          <p:nvPr/>
        </p:nvSpPr>
        <p:spPr>
          <a:xfrm rot="1933465">
            <a:off x="5330703" y="3010145"/>
            <a:ext cx="2810059" cy="820178"/>
          </a:xfrm>
          <a:custGeom>
            <a:avLst/>
            <a:gdLst>
              <a:gd name="connsiteX0" fmla="*/ 0 w 1605063"/>
              <a:gd name="connsiteY0" fmla="*/ 0 h 1079770"/>
              <a:gd name="connsiteX1" fmla="*/ 758757 w 1605063"/>
              <a:gd name="connsiteY1" fmla="*/ 252919 h 1079770"/>
              <a:gd name="connsiteX2" fmla="*/ 1605063 w 1605063"/>
              <a:gd name="connsiteY2" fmla="*/ 1079770 h 1079770"/>
              <a:gd name="connsiteX0" fmla="*/ 0 w 1605063"/>
              <a:gd name="connsiteY0" fmla="*/ 0 h 1079770"/>
              <a:gd name="connsiteX1" fmla="*/ 1014799 w 1605063"/>
              <a:gd name="connsiteY1" fmla="*/ 376465 h 1079770"/>
              <a:gd name="connsiteX2" fmla="*/ 1605063 w 1605063"/>
              <a:gd name="connsiteY2" fmla="*/ 1079770 h 1079770"/>
              <a:gd name="connsiteX0" fmla="*/ 0 w 1605063"/>
              <a:gd name="connsiteY0" fmla="*/ 0 h 1079770"/>
              <a:gd name="connsiteX1" fmla="*/ 1014799 w 1605063"/>
              <a:gd name="connsiteY1" fmla="*/ 376465 h 1079770"/>
              <a:gd name="connsiteX2" fmla="*/ 1605063 w 1605063"/>
              <a:gd name="connsiteY2" fmla="*/ 1079770 h 1079770"/>
              <a:gd name="connsiteX0" fmla="*/ 0 w 1710493"/>
              <a:gd name="connsiteY0" fmla="*/ 0 h 1229325"/>
              <a:gd name="connsiteX1" fmla="*/ 1014799 w 1710493"/>
              <a:gd name="connsiteY1" fmla="*/ 376465 h 1229325"/>
              <a:gd name="connsiteX2" fmla="*/ 1710493 w 1710493"/>
              <a:gd name="connsiteY2" fmla="*/ 1229325 h 1229325"/>
              <a:gd name="connsiteX0" fmla="*/ 0 w 1710493"/>
              <a:gd name="connsiteY0" fmla="*/ 0 h 1229325"/>
              <a:gd name="connsiteX1" fmla="*/ 1014799 w 1710493"/>
              <a:gd name="connsiteY1" fmla="*/ 376465 h 1229325"/>
              <a:gd name="connsiteX2" fmla="*/ 1710493 w 1710493"/>
              <a:gd name="connsiteY2" fmla="*/ 1229325 h 1229325"/>
            </a:gdLst>
            <a:ahLst/>
            <a:cxnLst>
              <a:cxn ang="0">
                <a:pos x="connsiteX0" y="connsiteY0"/>
              </a:cxn>
              <a:cxn ang="0">
                <a:pos x="connsiteX1" y="connsiteY1"/>
              </a:cxn>
              <a:cxn ang="0">
                <a:pos x="connsiteX2" y="connsiteY2"/>
              </a:cxn>
            </a:cxnLst>
            <a:rect l="l" t="t" r="r" b="b"/>
            <a:pathLst>
              <a:path w="1710493" h="1229325">
                <a:moveTo>
                  <a:pt x="0" y="0"/>
                </a:moveTo>
                <a:cubicBezTo>
                  <a:pt x="245623" y="36478"/>
                  <a:pt x="729717" y="171578"/>
                  <a:pt x="1014799" y="376465"/>
                </a:cubicBezTo>
                <a:cubicBezTo>
                  <a:pt x="1299881" y="581352"/>
                  <a:pt x="1503932" y="860363"/>
                  <a:pt x="1710493" y="1229325"/>
                </a:cubicBezTo>
              </a:path>
            </a:pathLst>
          </a:custGeom>
          <a:ln w="101600">
            <a:solidFill>
              <a:schemeClr val="accent1"/>
            </a:solidFill>
            <a:prstDash val="sysDot"/>
            <a:tailEnd type="triangle" w="sm"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3" name="TextBox 2"/>
          <p:cNvSpPr txBox="1"/>
          <p:nvPr/>
        </p:nvSpPr>
        <p:spPr>
          <a:xfrm>
            <a:off x="4225866" y="1570736"/>
            <a:ext cx="3645165" cy="461665"/>
          </a:xfrm>
          <a:prstGeom prst="rect">
            <a:avLst/>
          </a:prstGeom>
          <a:noFill/>
        </p:spPr>
        <p:txBody>
          <a:bodyPr wrap="none" rtlCol="0">
            <a:spAutoFit/>
          </a:bodyPr>
          <a:lstStyle/>
          <a:p>
            <a:r>
              <a:rPr lang="en-US" sz="2400" b="1" dirty="0">
                <a:solidFill>
                  <a:srgbClr val="FF0000"/>
                </a:solidFill>
              </a:rPr>
              <a:t>x </a:t>
            </a:r>
            <a:r>
              <a:rPr lang="en-US" sz="2400" dirty="0"/>
              <a:t>2.1 global hectares a year </a:t>
            </a:r>
          </a:p>
        </p:txBody>
      </p:sp>
      <p:sp>
        <p:nvSpPr>
          <p:cNvPr id="7" name="Freeform 6"/>
          <p:cNvSpPr/>
          <p:nvPr/>
        </p:nvSpPr>
        <p:spPr>
          <a:xfrm>
            <a:off x="2386122" y="1670759"/>
            <a:ext cx="1505393" cy="876007"/>
          </a:xfrm>
          <a:custGeom>
            <a:avLst/>
            <a:gdLst>
              <a:gd name="connsiteX0" fmla="*/ 0 w 1231900"/>
              <a:gd name="connsiteY0" fmla="*/ 166783 h 549993"/>
              <a:gd name="connsiteX1" fmla="*/ 431800 w 1231900"/>
              <a:gd name="connsiteY1" fmla="*/ 14383 h 549993"/>
              <a:gd name="connsiteX2" fmla="*/ 914400 w 1231900"/>
              <a:gd name="connsiteY2" fmla="*/ 484283 h 549993"/>
              <a:gd name="connsiteX3" fmla="*/ 1231900 w 1231900"/>
              <a:gd name="connsiteY3" fmla="*/ 535083 h 549993"/>
              <a:gd name="connsiteX0" fmla="*/ 0 w 1282700"/>
              <a:gd name="connsiteY0" fmla="*/ 160187 h 551255"/>
              <a:gd name="connsiteX1" fmla="*/ 482600 w 1282700"/>
              <a:gd name="connsiteY1" fmla="*/ 15645 h 551255"/>
              <a:gd name="connsiteX2" fmla="*/ 965200 w 1282700"/>
              <a:gd name="connsiteY2" fmla="*/ 485545 h 551255"/>
              <a:gd name="connsiteX3" fmla="*/ 1282700 w 1282700"/>
              <a:gd name="connsiteY3" fmla="*/ 536345 h 551255"/>
              <a:gd name="connsiteX0" fmla="*/ 0 w 1320800"/>
              <a:gd name="connsiteY0" fmla="*/ 153698 h 552624"/>
              <a:gd name="connsiteX1" fmla="*/ 520700 w 1320800"/>
              <a:gd name="connsiteY1" fmla="*/ 17014 h 552624"/>
              <a:gd name="connsiteX2" fmla="*/ 1003300 w 1320800"/>
              <a:gd name="connsiteY2" fmla="*/ 486914 h 552624"/>
              <a:gd name="connsiteX3" fmla="*/ 1320800 w 1320800"/>
              <a:gd name="connsiteY3" fmla="*/ 537714 h 552624"/>
              <a:gd name="connsiteX0" fmla="*/ 0 w 1320800"/>
              <a:gd name="connsiteY0" fmla="*/ 157075 h 541091"/>
              <a:gd name="connsiteX1" fmla="*/ 520700 w 1320800"/>
              <a:gd name="connsiteY1" fmla="*/ 20391 h 541091"/>
              <a:gd name="connsiteX2" fmla="*/ 1320800 w 1320800"/>
              <a:gd name="connsiteY2" fmla="*/ 541091 h 541091"/>
              <a:gd name="connsiteX0" fmla="*/ 0 w 1320800"/>
              <a:gd name="connsiteY0" fmla="*/ 157075 h 542038"/>
              <a:gd name="connsiteX1" fmla="*/ 520700 w 1320800"/>
              <a:gd name="connsiteY1" fmla="*/ 20391 h 542038"/>
              <a:gd name="connsiteX2" fmla="*/ 1320800 w 1320800"/>
              <a:gd name="connsiteY2" fmla="*/ 541091 h 542038"/>
            </a:gdLst>
            <a:ahLst/>
            <a:cxnLst>
              <a:cxn ang="0">
                <a:pos x="connsiteX0" y="connsiteY0"/>
              </a:cxn>
              <a:cxn ang="0">
                <a:pos x="connsiteX1" y="connsiteY1"/>
              </a:cxn>
              <a:cxn ang="0">
                <a:pos x="connsiteX2" y="connsiteY2"/>
              </a:cxn>
            </a:cxnLst>
            <a:rect l="l" t="t" r="r" b="b"/>
            <a:pathLst>
              <a:path w="1320800" h="542038">
                <a:moveTo>
                  <a:pt x="0" y="157075"/>
                </a:moveTo>
                <a:cubicBezTo>
                  <a:pt x="139700" y="54416"/>
                  <a:pt x="300567" y="-43612"/>
                  <a:pt x="520700" y="20391"/>
                </a:cubicBezTo>
                <a:cubicBezTo>
                  <a:pt x="740833" y="84394"/>
                  <a:pt x="658813" y="566202"/>
                  <a:pt x="1320800" y="541091"/>
                </a:cubicBezTo>
              </a:path>
            </a:pathLst>
          </a:custGeom>
          <a:noFill/>
          <a:ln w="44450">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ln w="50800">
                <a:solidFill>
                  <a:schemeClr val="tx1"/>
                </a:solidFill>
              </a:ln>
            </a:endParaRPr>
          </a:p>
        </p:txBody>
      </p:sp>
      <p:sp>
        <p:nvSpPr>
          <p:cNvPr id="24" name="Freeform 23"/>
          <p:cNvSpPr/>
          <p:nvPr/>
        </p:nvSpPr>
        <p:spPr>
          <a:xfrm>
            <a:off x="7253929" y="5592367"/>
            <a:ext cx="1145480" cy="632035"/>
          </a:xfrm>
          <a:custGeom>
            <a:avLst/>
            <a:gdLst>
              <a:gd name="connsiteX0" fmla="*/ 0 w 1231900"/>
              <a:gd name="connsiteY0" fmla="*/ 166783 h 549993"/>
              <a:gd name="connsiteX1" fmla="*/ 431800 w 1231900"/>
              <a:gd name="connsiteY1" fmla="*/ 14383 h 549993"/>
              <a:gd name="connsiteX2" fmla="*/ 914400 w 1231900"/>
              <a:gd name="connsiteY2" fmla="*/ 484283 h 549993"/>
              <a:gd name="connsiteX3" fmla="*/ 1231900 w 1231900"/>
              <a:gd name="connsiteY3" fmla="*/ 535083 h 549993"/>
              <a:gd name="connsiteX0" fmla="*/ 0 w 1231900"/>
              <a:gd name="connsiteY0" fmla="*/ 166783 h 540726"/>
              <a:gd name="connsiteX1" fmla="*/ 431800 w 1231900"/>
              <a:gd name="connsiteY1" fmla="*/ 14383 h 540726"/>
              <a:gd name="connsiteX2" fmla="*/ 914400 w 1231900"/>
              <a:gd name="connsiteY2" fmla="*/ 484283 h 540726"/>
              <a:gd name="connsiteX3" fmla="*/ 1231900 w 1231900"/>
              <a:gd name="connsiteY3" fmla="*/ 535083 h 540726"/>
              <a:gd name="connsiteX0" fmla="*/ 0 w 1231900"/>
              <a:gd name="connsiteY0" fmla="*/ 162384 h 530684"/>
              <a:gd name="connsiteX1" fmla="*/ 431800 w 1231900"/>
              <a:gd name="connsiteY1" fmla="*/ 9984 h 530684"/>
              <a:gd name="connsiteX2" fmla="*/ 847332 w 1231900"/>
              <a:gd name="connsiteY2" fmla="*/ 406768 h 530684"/>
              <a:gd name="connsiteX3" fmla="*/ 1231900 w 1231900"/>
              <a:gd name="connsiteY3" fmla="*/ 530684 h 530684"/>
              <a:gd name="connsiteX0" fmla="*/ 0 w 1231900"/>
              <a:gd name="connsiteY0" fmla="*/ 169977 h 538277"/>
              <a:gd name="connsiteX1" fmla="*/ 431800 w 1231900"/>
              <a:gd name="connsiteY1" fmla="*/ 17577 h 538277"/>
              <a:gd name="connsiteX2" fmla="*/ 1231900 w 1231900"/>
              <a:gd name="connsiteY2" fmla="*/ 538277 h 538277"/>
              <a:gd name="connsiteX0" fmla="*/ 0 w 1231900"/>
              <a:gd name="connsiteY0" fmla="*/ 169977 h 538321"/>
              <a:gd name="connsiteX1" fmla="*/ 431800 w 1231900"/>
              <a:gd name="connsiteY1" fmla="*/ 17577 h 538321"/>
              <a:gd name="connsiteX2" fmla="*/ 1231900 w 1231900"/>
              <a:gd name="connsiteY2" fmla="*/ 538277 h 538321"/>
              <a:gd name="connsiteX0" fmla="*/ 0 w 1116543"/>
              <a:gd name="connsiteY0" fmla="*/ 169203 h 525362"/>
              <a:gd name="connsiteX1" fmla="*/ 431800 w 1116543"/>
              <a:gd name="connsiteY1" fmla="*/ 16803 h 525362"/>
              <a:gd name="connsiteX2" fmla="*/ 1116543 w 1116543"/>
              <a:gd name="connsiteY2" fmla="*/ 525317 h 525362"/>
              <a:gd name="connsiteX0" fmla="*/ 0 w 1105812"/>
              <a:gd name="connsiteY0" fmla="*/ 170905 h 525033"/>
              <a:gd name="connsiteX1" fmla="*/ 421069 w 1105812"/>
              <a:gd name="connsiteY1" fmla="*/ 16474 h 525033"/>
              <a:gd name="connsiteX2" fmla="*/ 1105812 w 1105812"/>
              <a:gd name="connsiteY2" fmla="*/ 524988 h 525033"/>
            </a:gdLst>
            <a:ahLst/>
            <a:cxnLst>
              <a:cxn ang="0">
                <a:pos x="connsiteX0" y="connsiteY0"/>
              </a:cxn>
              <a:cxn ang="0">
                <a:pos x="connsiteX1" y="connsiteY1"/>
              </a:cxn>
              <a:cxn ang="0">
                <a:pos x="connsiteX2" y="connsiteY2"/>
              </a:cxn>
            </a:cxnLst>
            <a:rect l="l" t="t" r="r" b="b"/>
            <a:pathLst>
              <a:path w="1105812" h="525033">
                <a:moveTo>
                  <a:pt x="0" y="170905"/>
                </a:moveTo>
                <a:cubicBezTo>
                  <a:pt x="139700" y="68246"/>
                  <a:pt x="236767" y="-42540"/>
                  <a:pt x="421069" y="16474"/>
                </a:cubicBezTo>
                <a:cubicBezTo>
                  <a:pt x="605371" y="75488"/>
                  <a:pt x="606469" y="530246"/>
                  <a:pt x="1105812" y="524988"/>
                </a:cubicBezTo>
              </a:path>
            </a:pathLst>
          </a:custGeom>
          <a:noFill/>
          <a:ln w="44450">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7" name="Group 26"/>
          <p:cNvGrpSpPr/>
          <p:nvPr/>
        </p:nvGrpSpPr>
        <p:grpSpPr>
          <a:xfrm>
            <a:off x="1980313" y="2246724"/>
            <a:ext cx="1573235" cy="1078671"/>
            <a:chOff x="1980314" y="3029021"/>
            <a:chExt cx="1573235" cy="1078671"/>
          </a:xfrm>
        </p:grpSpPr>
        <p:cxnSp>
          <p:nvCxnSpPr>
            <p:cNvPr id="25" name="Straight Arrow Connector 24"/>
            <p:cNvCxnSpPr/>
            <p:nvPr/>
          </p:nvCxnSpPr>
          <p:spPr>
            <a:xfrm flipV="1">
              <a:off x="2766931" y="3029021"/>
              <a:ext cx="395370" cy="487738"/>
            </a:xfrm>
            <a:prstGeom prst="straightConnector1">
              <a:avLst/>
            </a:prstGeom>
            <a:ln w="76200">
              <a:solidFill>
                <a:srgbClr val="0000FF">
                  <a:alpha val="46000"/>
                </a:srgbClr>
              </a:solidFill>
              <a:tailEnd type="triangle" w="med" len="sm"/>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980314" y="3399806"/>
              <a:ext cx="1573235" cy="707886"/>
            </a:xfrm>
            <a:prstGeom prst="rect">
              <a:avLst/>
            </a:prstGeom>
            <a:noFill/>
          </p:spPr>
          <p:txBody>
            <a:bodyPr wrap="square" rtlCol="0">
              <a:spAutoFit/>
            </a:bodyPr>
            <a:lstStyle/>
            <a:p>
              <a:pPr algn="ctr"/>
              <a:r>
                <a:rPr lang="en-US" sz="2000" b="1" dirty="0"/>
                <a:t>One child per couple</a:t>
              </a:r>
              <a:endParaRPr lang="en-CA" sz="2000" b="1" dirty="0"/>
            </a:p>
          </p:txBody>
        </p:sp>
      </p:grpSp>
      <p:sp>
        <p:nvSpPr>
          <p:cNvPr id="52" name="TextBox 51"/>
          <p:cNvSpPr txBox="1"/>
          <p:nvPr/>
        </p:nvSpPr>
        <p:spPr>
          <a:xfrm>
            <a:off x="5256224" y="367028"/>
            <a:ext cx="3894015" cy="646331"/>
          </a:xfrm>
          <a:prstGeom prst="rect">
            <a:avLst/>
          </a:prstGeom>
          <a:noFill/>
        </p:spPr>
        <p:txBody>
          <a:bodyPr wrap="none" rtlCol="0">
            <a:spAutoFit/>
          </a:bodyPr>
          <a:lstStyle/>
          <a:p>
            <a:pPr algn="r"/>
            <a:r>
              <a:rPr lang="en-US" sz="3600" b="1" dirty="0">
                <a:solidFill>
                  <a:srgbClr val="FF0000"/>
                </a:solidFill>
                <a:latin typeface="Aharoni" panose="02010803020104030203" pitchFamily="2" charset="-79"/>
                <a:cs typeface="Aharoni" panose="02010803020104030203" pitchFamily="2" charset="-79"/>
              </a:rPr>
              <a:t>1. reduce natality</a:t>
            </a:r>
            <a:endParaRPr lang="en-CA" sz="3600" b="1" dirty="0">
              <a:solidFill>
                <a:srgbClr val="FF0000"/>
              </a:solidFill>
              <a:latin typeface="Aharoni" panose="02010803020104030203" pitchFamily="2" charset="-79"/>
              <a:cs typeface="Aharoni" panose="02010803020104030203" pitchFamily="2" charset="-79"/>
            </a:endParaRPr>
          </a:p>
        </p:txBody>
      </p:sp>
      <p:sp>
        <p:nvSpPr>
          <p:cNvPr id="53" name="TextBox 52"/>
          <p:cNvSpPr txBox="1"/>
          <p:nvPr/>
        </p:nvSpPr>
        <p:spPr>
          <a:xfrm>
            <a:off x="6938426" y="38912"/>
            <a:ext cx="2205574" cy="461665"/>
          </a:xfrm>
          <a:prstGeom prst="rect">
            <a:avLst/>
          </a:prstGeom>
          <a:noFill/>
        </p:spPr>
        <p:txBody>
          <a:bodyPr wrap="square" rtlCol="0">
            <a:spAutoFit/>
          </a:bodyPr>
          <a:lstStyle/>
          <a:p>
            <a:pPr algn="r"/>
            <a:r>
              <a:rPr lang="en-US" sz="2400" b="1" dirty="0"/>
              <a:t>The solutions:</a:t>
            </a:r>
          </a:p>
        </p:txBody>
      </p:sp>
      <p:sp>
        <p:nvSpPr>
          <p:cNvPr id="15" name="Text Box 4"/>
          <p:cNvSpPr txBox="1">
            <a:spLocks noChangeArrowheads="1"/>
          </p:cNvSpPr>
          <p:nvPr/>
        </p:nvSpPr>
        <p:spPr bwMode="auto">
          <a:xfrm>
            <a:off x="0" y="6091309"/>
            <a:ext cx="3279039"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eaLnBrk="1" hangingPunct="1"/>
            <a:r>
              <a:rPr lang="en-US" sz="2000" dirty="0"/>
              <a:t>Mora &amp; Sale,  </a:t>
            </a:r>
            <a:r>
              <a:rPr lang="en-US" sz="2000" dirty="0" err="1"/>
              <a:t>MEPS</a:t>
            </a:r>
            <a:r>
              <a:rPr lang="en-US" sz="2000" dirty="0"/>
              <a:t> 2011</a:t>
            </a:r>
          </a:p>
          <a:p>
            <a:pPr eaLnBrk="1" hangingPunct="1"/>
            <a:r>
              <a:rPr lang="en-US" sz="2000" dirty="0" err="1"/>
              <a:t>Mora</a:t>
            </a:r>
            <a:r>
              <a:rPr lang="en-US" sz="2000" dirty="0"/>
              <a:t>, Ecology &amp; Society 2014</a:t>
            </a:r>
          </a:p>
        </p:txBody>
      </p:sp>
      <p:sp>
        <p:nvSpPr>
          <p:cNvPr id="4" name="TextBox 3"/>
          <p:cNvSpPr txBox="1"/>
          <p:nvPr/>
        </p:nvSpPr>
        <p:spPr>
          <a:xfrm>
            <a:off x="306139" y="3931406"/>
            <a:ext cx="3958384" cy="415498"/>
          </a:xfrm>
          <a:prstGeom prst="rect">
            <a:avLst/>
          </a:prstGeom>
          <a:solidFill>
            <a:schemeClr val="bg2">
              <a:lumMod val="90000"/>
            </a:schemeClr>
          </a:solidFill>
          <a:scene3d>
            <a:camera prst="orthographicFront"/>
            <a:lightRig rig="threePt" dir="t"/>
          </a:scene3d>
          <a:sp3d>
            <a:bevelT/>
          </a:sp3d>
        </p:spPr>
        <p:txBody>
          <a:bodyPr wrap="square" rtlCol="0">
            <a:spAutoFit/>
            <a:sp3d extrusionH="57150">
              <a:bevelT w="38100" h="38100"/>
            </a:sp3d>
          </a:bodyPr>
          <a:lstStyle/>
          <a:p>
            <a:pPr algn="ctr"/>
            <a:r>
              <a:rPr lang="en-US" sz="2100" dirty="0">
                <a:effectLst/>
              </a:rPr>
              <a:t>Affordable/free family planning</a:t>
            </a:r>
          </a:p>
        </p:txBody>
      </p:sp>
      <p:sp>
        <p:nvSpPr>
          <p:cNvPr id="17" name="TextBox 16"/>
          <p:cNvSpPr txBox="1"/>
          <p:nvPr/>
        </p:nvSpPr>
        <p:spPr>
          <a:xfrm>
            <a:off x="306139" y="4378646"/>
            <a:ext cx="3958384" cy="1061829"/>
          </a:xfrm>
          <a:prstGeom prst="rect">
            <a:avLst/>
          </a:prstGeom>
          <a:solidFill>
            <a:schemeClr val="bg2">
              <a:lumMod val="90000"/>
            </a:schemeClr>
          </a:solidFill>
          <a:scene3d>
            <a:camera prst="orthographicFront"/>
            <a:lightRig rig="threePt" dir="t"/>
          </a:scene3d>
          <a:sp3d>
            <a:bevelT/>
          </a:sp3d>
        </p:spPr>
        <p:txBody>
          <a:bodyPr wrap="square" rtlCol="0">
            <a:spAutoFit/>
            <a:sp3d extrusionH="57150">
              <a:bevelT w="38100" h="38100"/>
            </a:sp3d>
          </a:bodyPr>
          <a:lstStyle/>
          <a:p>
            <a:pPr algn="ctr"/>
            <a:r>
              <a:rPr lang="en-US" sz="2100" dirty="0"/>
              <a:t>Funding for women-led projects and GOOD e</a:t>
            </a:r>
            <a:r>
              <a:rPr lang="en-US" sz="2100" dirty="0">
                <a:effectLst/>
              </a:rPr>
              <a:t>ducation to capitalize on opportunities</a:t>
            </a:r>
            <a:endParaRPr lang="en-CA" sz="2100" dirty="0">
              <a:effectLst/>
            </a:endParaRPr>
          </a:p>
        </p:txBody>
      </p:sp>
      <p:grpSp>
        <p:nvGrpSpPr>
          <p:cNvPr id="19" name="Group 18"/>
          <p:cNvGrpSpPr/>
          <p:nvPr/>
        </p:nvGrpSpPr>
        <p:grpSpPr>
          <a:xfrm>
            <a:off x="4187767" y="12517"/>
            <a:ext cx="4962472" cy="6686758"/>
            <a:chOff x="356150" y="3201266"/>
            <a:chExt cx="8391118" cy="2061300"/>
          </a:xfrm>
          <a:solidFill>
            <a:schemeClr val="bg1"/>
          </a:solidFill>
        </p:grpSpPr>
        <p:sp>
          <p:nvSpPr>
            <p:cNvPr id="20" name="Rectangle 19"/>
            <p:cNvSpPr/>
            <p:nvPr/>
          </p:nvSpPr>
          <p:spPr>
            <a:xfrm>
              <a:off x="356150" y="3201266"/>
              <a:ext cx="8391118" cy="20613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TextBox 20"/>
            <p:cNvSpPr txBox="1"/>
            <p:nvPr/>
          </p:nvSpPr>
          <p:spPr>
            <a:xfrm>
              <a:off x="697405" y="3257898"/>
              <a:ext cx="7708606" cy="635676"/>
            </a:xfrm>
            <a:prstGeom prst="rect">
              <a:avLst/>
            </a:prstGeom>
            <a:grpFill/>
            <a:ln>
              <a:noFill/>
            </a:ln>
          </p:spPr>
          <p:txBody>
            <a:bodyPr wrap="square" rtlCol="0">
              <a:spAutoFit/>
            </a:bodyPr>
            <a:lstStyle/>
            <a:p>
              <a:r>
                <a:rPr lang="en-CA" sz="3200" dirty="0"/>
                <a:t>For our generation will be the choice between a crowded planet or a better world</a:t>
              </a:r>
              <a:endParaRPr lang="en-US" sz="3200" dirty="0"/>
            </a:p>
          </p:txBody>
        </p:sp>
      </p:grpSp>
    </p:spTree>
    <p:extLst>
      <p:ext uri="{BB962C8B-B14F-4D97-AF65-F5344CB8AC3E}">
        <p14:creationId xmlns:p14="http://schemas.microsoft.com/office/powerpoint/2010/main" val="348330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up)">
                                      <p:cBhvr>
                                        <p:cTn id="15" dur="500"/>
                                        <p:tgtEl>
                                          <p:spTgt spid="2"/>
                                        </p:tgtEl>
                                      </p:cBhvr>
                                    </p:animEffect>
                                  </p:childTnLst>
                                </p:cTn>
                              </p:par>
                            </p:childTnLst>
                          </p:cTn>
                        </p:par>
                        <p:par>
                          <p:cTn id="16" fill="hold">
                            <p:stCondLst>
                              <p:cond delay="500"/>
                            </p:stCondLst>
                            <p:childTnLst>
                              <p:par>
                                <p:cTn id="17" presetID="1" presetClass="entr" presetSubtype="0" fill="hold" nodeType="afterEffect">
                                  <p:stCondLst>
                                    <p:cond delay="0"/>
                                  </p:stCondLst>
                                  <p:childTnLst>
                                    <p:set>
                                      <p:cBhvr>
                                        <p:cTn id="18" dur="1" fill="hold">
                                          <p:stCondLst>
                                            <p:cond delay="0"/>
                                          </p:stCondLst>
                                        </p:cTn>
                                        <p:tgtEl>
                                          <p:spTgt spid="358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1000"/>
                                        <p:tgtEl>
                                          <p:spTgt spid="24"/>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10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wipe(down)">
                                      <p:cBhvr>
                                        <p:cTn id="33" dur="500"/>
                                        <p:tgtEl>
                                          <p:spTgt spid="27"/>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ntr" presetSubtype="16" fill="hold" grpId="0" nodeType="clickEffect">
                                  <p:stCondLst>
                                    <p:cond delay="0"/>
                                  </p:stCondLst>
                                  <p:childTnLst>
                                    <p:set>
                                      <p:cBhvr>
                                        <p:cTn id="37" dur="1" fill="hold">
                                          <p:stCondLst>
                                            <p:cond delay="0"/>
                                          </p:stCondLst>
                                        </p:cTn>
                                        <p:tgtEl>
                                          <p:spTgt spid="4"/>
                                        </p:tgtEl>
                                        <p:attrNameLst>
                                          <p:attrName>style.visibility</p:attrName>
                                        </p:attrNameLst>
                                      </p:cBhvr>
                                      <p:to>
                                        <p:strVal val="visible"/>
                                      </p:to>
                                    </p:set>
                                    <p:anim calcmode="lin" valueType="num">
                                      <p:cBhvr>
                                        <p:cTn id="38" dur="1000" fill="hold"/>
                                        <p:tgtEl>
                                          <p:spTgt spid="4"/>
                                        </p:tgtEl>
                                        <p:attrNameLst>
                                          <p:attrName>ppt_w</p:attrName>
                                        </p:attrNameLst>
                                      </p:cBhvr>
                                      <p:tavLst>
                                        <p:tav tm="0">
                                          <p:val>
                                            <p:fltVal val="0"/>
                                          </p:val>
                                        </p:tav>
                                        <p:tav tm="100000">
                                          <p:val>
                                            <p:strVal val="#ppt_w"/>
                                          </p:val>
                                        </p:tav>
                                      </p:tavLst>
                                    </p:anim>
                                    <p:anim calcmode="lin" valueType="num">
                                      <p:cBhvr>
                                        <p:cTn id="39" dur="1000" fill="hold"/>
                                        <p:tgtEl>
                                          <p:spTgt spid="4"/>
                                        </p:tgtEl>
                                        <p:attrNameLst>
                                          <p:attrName>ppt_h</p:attrName>
                                        </p:attrNameLst>
                                      </p:cBhvr>
                                      <p:tavLst>
                                        <p:tav tm="0">
                                          <p:val>
                                            <p:fltVal val="0"/>
                                          </p:val>
                                        </p:tav>
                                        <p:tav tm="100000">
                                          <p:val>
                                            <p:strVal val="#ppt_h"/>
                                          </p:val>
                                        </p:tav>
                                      </p:tavLst>
                                    </p:anim>
                                    <p:animEffect transition="in" filter="fade">
                                      <p:cBhvr>
                                        <p:cTn id="40" dur="1000"/>
                                        <p:tgtEl>
                                          <p:spTgt spid="4"/>
                                        </p:tgtEl>
                                      </p:cBhvr>
                                    </p:animEffect>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grpId="0" nodeType="clickEffect">
                                  <p:stCondLst>
                                    <p:cond delay="0"/>
                                  </p:stCondLst>
                                  <p:childTnLst>
                                    <p:set>
                                      <p:cBhvr>
                                        <p:cTn id="44" dur="1" fill="hold">
                                          <p:stCondLst>
                                            <p:cond delay="0"/>
                                          </p:stCondLst>
                                        </p:cTn>
                                        <p:tgtEl>
                                          <p:spTgt spid="17"/>
                                        </p:tgtEl>
                                        <p:attrNameLst>
                                          <p:attrName>style.visibility</p:attrName>
                                        </p:attrNameLst>
                                      </p:cBhvr>
                                      <p:to>
                                        <p:strVal val="visible"/>
                                      </p:to>
                                    </p:set>
                                    <p:anim calcmode="lin" valueType="num">
                                      <p:cBhvr>
                                        <p:cTn id="45" dur="1000" fill="hold"/>
                                        <p:tgtEl>
                                          <p:spTgt spid="17"/>
                                        </p:tgtEl>
                                        <p:attrNameLst>
                                          <p:attrName>ppt_w</p:attrName>
                                        </p:attrNameLst>
                                      </p:cBhvr>
                                      <p:tavLst>
                                        <p:tav tm="0">
                                          <p:val>
                                            <p:fltVal val="0"/>
                                          </p:val>
                                        </p:tav>
                                        <p:tav tm="100000">
                                          <p:val>
                                            <p:strVal val="#ppt_w"/>
                                          </p:val>
                                        </p:tav>
                                      </p:tavLst>
                                    </p:anim>
                                    <p:anim calcmode="lin" valueType="num">
                                      <p:cBhvr>
                                        <p:cTn id="46" dur="1000" fill="hold"/>
                                        <p:tgtEl>
                                          <p:spTgt spid="17"/>
                                        </p:tgtEl>
                                        <p:attrNameLst>
                                          <p:attrName>ppt_h</p:attrName>
                                        </p:attrNameLst>
                                      </p:cBhvr>
                                      <p:tavLst>
                                        <p:tav tm="0">
                                          <p:val>
                                            <p:fltVal val="0"/>
                                          </p:val>
                                        </p:tav>
                                        <p:tav tm="100000">
                                          <p:val>
                                            <p:strVal val="#ppt_h"/>
                                          </p:val>
                                        </p:tav>
                                      </p:tavLst>
                                    </p:anim>
                                    <p:animEffect transition="in" filter="fade">
                                      <p:cBhvr>
                                        <p:cTn id="47" dur="1000"/>
                                        <p:tgtEl>
                                          <p:spTgt spid="17"/>
                                        </p:tgtEl>
                                      </p:cBhvr>
                                    </p:animEffect>
                                  </p:childTnLst>
                                </p:cTn>
                              </p:par>
                            </p:childTnLst>
                          </p:cTn>
                        </p:par>
                      </p:childTnLst>
                    </p:cTn>
                  </p:par>
                  <p:par>
                    <p:cTn id="48" fill="hold">
                      <p:stCondLst>
                        <p:cond delay="indefinite"/>
                      </p:stCondLst>
                      <p:childTnLst>
                        <p:par>
                          <p:cTn id="49" fill="hold">
                            <p:stCondLst>
                              <p:cond delay="0"/>
                            </p:stCondLst>
                            <p:childTnLst>
                              <p:par>
                                <p:cTn id="50" presetID="53" presetClass="entr" presetSubtype="16" fill="hold" nodeType="clickEffect">
                                  <p:stCondLst>
                                    <p:cond delay="0"/>
                                  </p:stCondLst>
                                  <p:childTnLst>
                                    <p:set>
                                      <p:cBhvr>
                                        <p:cTn id="51" dur="1" fill="hold">
                                          <p:stCondLst>
                                            <p:cond delay="0"/>
                                          </p:stCondLst>
                                        </p:cTn>
                                        <p:tgtEl>
                                          <p:spTgt spid="19"/>
                                        </p:tgtEl>
                                        <p:attrNameLst>
                                          <p:attrName>style.visibility</p:attrName>
                                        </p:attrNameLst>
                                      </p:cBhvr>
                                      <p:to>
                                        <p:strVal val="visible"/>
                                      </p:to>
                                    </p:set>
                                    <p:anim calcmode="lin" valueType="num">
                                      <p:cBhvr>
                                        <p:cTn id="52" dur="2000" fill="hold"/>
                                        <p:tgtEl>
                                          <p:spTgt spid="19"/>
                                        </p:tgtEl>
                                        <p:attrNameLst>
                                          <p:attrName>ppt_w</p:attrName>
                                        </p:attrNameLst>
                                      </p:cBhvr>
                                      <p:tavLst>
                                        <p:tav tm="0">
                                          <p:val>
                                            <p:fltVal val="0"/>
                                          </p:val>
                                        </p:tav>
                                        <p:tav tm="100000">
                                          <p:val>
                                            <p:strVal val="#ppt_w"/>
                                          </p:val>
                                        </p:tav>
                                      </p:tavLst>
                                    </p:anim>
                                    <p:anim calcmode="lin" valueType="num">
                                      <p:cBhvr>
                                        <p:cTn id="53" dur="2000" fill="hold"/>
                                        <p:tgtEl>
                                          <p:spTgt spid="19"/>
                                        </p:tgtEl>
                                        <p:attrNameLst>
                                          <p:attrName>ppt_h</p:attrName>
                                        </p:attrNameLst>
                                      </p:cBhvr>
                                      <p:tavLst>
                                        <p:tav tm="0">
                                          <p:val>
                                            <p:fltVal val="0"/>
                                          </p:val>
                                        </p:tav>
                                        <p:tav tm="100000">
                                          <p:val>
                                            <p:strVal val="#ppt_h"/>
                                          </p:val>
                                        </p:tav>
                                      </p:tavLst>
                                    </p:anim>
                                    <p:animEffect transition="in" filter="fade">
                                      <p:cBhvr>
                                        <p:cTn id="54"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 grpId="0" animBg="1"/>
      <p:bldP spid="3" grpId="0"/>
      <p:bldP spid="7" grpId="0" animBg="1"/>
      <p:bldP spid="24" grpId="0" animBg="1"/>
      <p:bldP spid="4" grpId="0" animBg="1"/>
      <p:bldP spid="1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1|1.8|2.2|2.6|8.4|12.3|8|12.2|5.6|2.6|5.7|1.5|2.8|2.7|11.1|12.3|3|2|9.9|8.8|6.3|1.3|16|8.5|2.8|3.2|2.7|1.2|7.2|0.9|3|2.1|19.4|7.2|5.5|1.4|4.4|6.3|1.9|5.9|26.1|2.5"/>
</p:tagLst>
</file>

<file path=ppt/tags/tag10.xml><?xml version="1.0" encoding="utf-8"?>
<p:tagLst xmlns:a="http://schemas.openxmlformats.org/drawingml/2006/main" xmlns:r="http://schemas.openxmlformats.org/officeDocument/2006/relationships" xmlns:p="http://schemas.openxmlformats.org/presentationml/2006/main">
  <p:tag name="TIMING" val="|0.9|1.9|0.8"/>
</p:tagLst>
</file>

<file path=ppt/tags/tag11.xml><?xml version="1.0" encoding="utf-8"?>
<p:tagLst xmlns:a="http://schemas.openxmlformats.org/drawingml/2006/main" xmlns:r="http://schemas.openxmlformats.org/officeDocument/2006/relationships" xmlns:p="http://schemas.openxmlformats.org/presentationml/2006/main">
  <p:tag name="TIMING" val="|1.3|0.7"/>
</p:tagLst>
</file>

<file path=ppt/tags/tag2.xml><?xml version="1.0" encoding="utf-8"?>
<p:tagLst xmlns:a="http://schemas.openxmlformats.org/drawingml/2006/main" xmlns:r="http://schemas.openxmlformats.org/officeDocument/2006/relationships" xmlns:p="http://schemas.openxmlformats.org/presentationml/2006/main">
  <p:tag name="TIMING" val="|2.5|0.6|0.7"/>
</p:tagLst>
</file>

<file path=ppt/tags/tag3.xml><?xml version="1.0" encoding="utf-8"?>
<p:tagLst xmlns:a="http://schemas.openxmlformats.org/drawingml/2006/main" xmlns:r="http://schemas.openxmlformats.org/officeDocument/2006/relationships" xmlns:p="http://schemas.openxmlformats.org/presentationml/2006/main">
  <p:tag name="TIMING" val="|0.2|0.1|0.1|0.1|0.1"/>
</p:tagLst>
</file>

<file path=ppt/tags/tag4.xml><?xml version="1.0" encoding="utf-8"?>
<p:tagLst xmlns:a="http://schemas.openxmlformats.org/drawingml/2006/main" xmlns:r="http://schemas.openxmlformats.org/officeDocument/2006/relationships" xmlns:p="http://schemas.openxmlformats.org/presentationml/2006/main">
  <p:tag name="TIMING" val="|0.1|0.1|0.1|0.1|0.1|0.1|0.1"/>
</p:tagLst>
</file>

<file path=ppt/tags/tag5.xml><?xml version="1.0" encoding="utf-8"?>
<p:tagLst xmlns:a="http://schemas.openxmlformats.org/drawingml/2006/main" xmlns:r="http://schemas.openxmlformats.org/officeDocument/2006/relationships" xmlns:p="http://schemas.openxmlformats.org/presentationml/2006/main">
  <p:tag name="TIMING" val="|0.5|0.1|0.1"/>
</p:tagLst>
</file>

<file path=ppt/tags/tag6.xml><?xml version="1.0" encoding="utf-8"?>
<p:tagLst xmlns:a="http://schemas.openxmlformats.org/drawingml/2006/main" xmlns:r="http://schemas.openxmlformats.org/officeDocument/2006/relationships" xmlns:p="http://schemas.openxmlformats.org/presentationml/2006/main">
  <p:tag name="TIMING" val="|0.1|0.1|0.1"/>
</p:tagLst>
</file>

<file path=ppt/tags/tag7.xml><?xml version="1.0" encoding="utf-8"?>
<p:tagLst xmlns:a="http://schemas.openxmlformats.org/drawingml/2006/main" xmlns:r="http://schemas.openxmlformats.org/officeDocument/2006/relationships" xmlns:p="http://schemas.openxmlformats.org/presentationml/2006/main">
  <p:tag name="TIMING" val="|0.2|0.2|0.1|0.2|0.1"/>
</p:tagLst>
</file>

<file path=ppt/tags/tag8.xml><?xml version="1.0" encoding="utf-8"?>
<p:tagLst xmlns:a="http://schemas.openxmlformats.org/drawingml/2006/main" xmlns:r="http://schemas.openxmlformats.org/officeDocument/2006/relationships" xmlns:p="http://schemas.openxmlformats.org/presentationml/2006/main">
  <p:tag name="TIMING" val="|0|0.3|0.2"/>
</p:tagLst>
</file>

<file path=ppt/tags/tag9.xml><?xml version="1.0" encoding="utf-8"?>
<p:tagLst xmlns:a="http://schemas.openxmlformats.org/drawingml/2006/main" xmlns:r="http://schemas.openxmlformats.org/officeDocument/2006/relationships" xmlns:p="http://schemas.openxmlformats.org/presentationml/2006/main">
  <p:tag name="TIMING" val="|0.3|5.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1090</TotalTime>
  <Words>1797</Words>
  <Application>Microsoft Office PowerPoint</Application>
  <PresentationFormat>On-screen Show (4:3)</PresentationFormat>
  <Paragraphs>537</Paragraphs>
  <Slides>37</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Aharoni</vt:lpstr>
      <vt:lpstr>Arial</vt:lpstr>
      <vt:lpstr>Arial Black</vt:lpstr>
      <vt:lpstr>Arial Unicode MS</vt:lpstr>
      <vt:lpstr>Calibri</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Camilo Mora</dc:creator>
  <cp:lastModifiedBy>Camilo</cp:lastModifiedBy>
  <cp:revision>76</cp:revision>
  <dcterms:created xsi:type="dcterms:W3CDTF">2012-04-26T19:08:27Z</dcterms:created>
  <dcterms:modified xsi:type="dcterms:W3CDTF">2022-01-23T02:37:44Z</dcterms:modified>
</cp:coreProperties>
</file>

<file path=docProps/thumbnail.jpeg>
</file>